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omments/comment1.xml" ContentType="application/vnd.openxmlformats-officedocument.presentationml.comment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43"/>
  </p:notesMasterIdLst>
  <p:sldIdLst>
    <p:sldId id="313" r:id="rId2"/>
    <p:sldId id="371" r:id="rId3"/>
    <p:sldId id="292" r:id="rId4"/>
    <p:sldId id="293" r:id="rId5"/>
    <p:sldId id="294" r:id="rId6"/>
    <p:sldId id="357" r:id="rId7"/>
    <p:sldId id="295" r:id="rId8"/>
    <p:sldId id="296" r:id="rId9"/>
    <p:sldId id="346" r:id="rId10"/>
    <p:sldId id="327" r:id="rId11"/>
    <p:sldId id="347" r:id="rId12"/>
    <p:sldId id="370" r:id="rId13"/>
    <p:sldId id="367" r:id="rId14"/>
    <p:sldId id="355" r:id="rId15"/>
    <p:sldId id="349" r:id="rId16"/>
    <p:sldId id="356" r:id="rId17"/>
    <p:sldId id="350" r:id="rId18"/>
    <p:sldId id="351" r:id="rId19"/>
    <p:sldId id="358" r:id="rId20"/>
    <p:sldId id="359" r:id="rId21"/>
    <p:sldId id="352" r:id="rId22"/>
    <p:sldId id="353" r:id="rId23"/>
    <p:sldId id="369" r:id="rId24"/>
    <p:sldId id="368" r:id="rId25"/>
    <p:sldId id="297" r:id="rId26"/>
    <p:sldId id="298" r:id="rId27"/>
    <p:sldId id="300" r:id="rId28"/>
    <p:sldId id="360" r:id="rId29"/>
    <p:sldId id="361" r:id="rId30"/>
    <p:sldId id="328" r:id="rId31"/>
    <p:sldId id="315" r:id="rId32"/>
    <p:sldId id="344" r:id="rId33"/>
    <p:sldId id="301" r:id="rId34"/>
    <p:sldId id="302" r:id="rId35"/>
    <p:sldId id="362" r:id="rId36"/>
    <p:sldId id="303" r:id="rId37"/>
    <p:sldId id="363" r:id="rId38"/>
    <p:sldId id="364" r:id="rId39"/>
    <p:sldId id="365" r:id="rId40"/>
    <p:sldId id="366" r:id="rId41"/>
    <p:sldId id="329" r:id="rId4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B2B516FB-845D-4C6E-AAB7-66C7206A6A83}">
          <p14:sldIdLst>
            <p14:sldId id="313"/>
            <p14:sldId id="371"/>
            <p14:sldId id="292"/>
            <p14:sldId id="293"/>
            <p14:sldId id="294"/>
            <p14:sldId id="357"/>
            <p14:sldId id="295"/>
            <p14:sldId id="296"/>
            <p14:sldId id="346"/>
            <p14:sldId id="327"/>
            <p14:sldId id="347"/>
            <p14:sldId id="370"/>
            <p14:sldId id="367"/>
            <p14:sldId id="355"/>
            <p14:sldId id="349"/>
            <p14:sldId id="356"/>
            <p14:sldId id="350"/>
            <p14:sldId id="351"/>
            <p14:sldId id="358"/>
            <p14:sldId id="359"/>
            <p14:sldId id="352"/>
            <p14:sldId id="353"/>
            <p14:sldId id="369"/>
            <p14:sldId id="368"/>
            <p14:sldId id="297"/>
            <p14:sldId id="298"/>
            <p14:sldId id="300"/>
            <p14:sldId id="360"/>
            <p14:sldId id="361"/>
            <p14:sldId id="328"/>
            <p14:sldId id="315"/>
            <p14:sldId id="344"/>
            <p14:sldId id="301"/>
            <p14:sldId id="302"/>
            <p14:sldId id="362"/>
            <p14:sldId id="303"/>
            <p14:sldId id="363"/>
            <p14:sldId id="364"/>
            <p14:sldId id="365"/>
            <p14:sldId id="366"/>
            <p14:sldId id="329"/>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icky Bowman" initials="NB" lastIdx="1" clrIdx="0">
    <p:extLst>
      <p:ext uri="{19B8F6BF-5375-455C-9EA6-DF929625EA0E}">
        <p15:presenceInfo xmlns:p15="http://schemas.microsoft.com/office/powerpoint/2012/main" userId="S-1-5-21-3880106392-2618715325-2662735624-363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3E2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10" autoAdjust="0"/>
    <p:restoredTop sz="55783" autoAdjust="0"/>
  </p:normalViewPr>
  <p:slideViewPr>
    <p:cSldViewPr snapToGrid="0">
      <p:cViewPr varScale="1">
        <p:scale>
          <a:sx n="51" d="100"/>
          <a:sy n="51" d="100"/>
        </p:scale>
        <p:origin x="1858" y="34"/>
      </p:cViewPr>
      <p:guideLst/>
    </p:cSldViewPr>
  </p:slideViewPr>
  <p:outlineViewPr>
    <p:cViewPr>
      <p:scale>
        <a:sx n="33" d="100"/>
        <a:sy n="33" d="100"/>
      </p:scale>
      <p:origin x="0" y="0"/>
    </p:cViewPr>
  </p:outlineViewPr>
  <p:notesTextViewPr>
    <p:cViewPr>
      <p:scale>
        <a:sx n="66" d="100"/>
        <a:sy n="66" d="100"/>
      </p:scale>
      <p:origin x="0" y="0"/>
    </p:cViewPr>
  </p:notesTextViewPr>
  <p:sorterViewPr>
    <p:cViewPr varScale="1">
      <p:scale>
        <a:sx n="100" d="100"/>
        <a:sy n="100" d="100"/>
      </p:scale>
      <p:origin x="0" y="0"/>
    </p:cViewPr>
  </p:sorterViewPr>
  <p:notesViewPr>
    <p:cSldViewPr snapToGrid="0">
      <p:cViewPr varScale="1">
        <p:scale>
          <a:sx n="82" d="100"/>
          <a:sy n="82" d="100"/>
        </p:scale>
        <p:origin x="3156"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0-07-13T09:52:49.860" idx="1">
    <p:pos x="10" y="10"/>
    <p:text>Not convinced we need this as a slide</p:text>
    <p:extLst>
      <p:ext uri="{C676402C-5697-4E1C-873F-D02D1690AC5C}">
        <p15:threadingInfo xmlns:p15="http://schemas.microsoft.com/office/powerpoint/2012/main" timeZoneBias="4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55DF14-4B73-4658-B2F3-77B1C1971270}" type="datetimeFigureOut">
              <a:rPr lang="en-US" smtClean="0"/>
              <a:t>1/27/2026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9D85E3-D383-4168-91CB-A6B17C57EFFA}" type="slidenum">
              <a:rPr lang="en-US" smtClean="0"/>
              <a:t>‹#›</a:t>
            </a:fld>
            <a:endParaRPr lang="en-US"/>
          </a:p>
        </p:txBody>
      </p:sp>
    </p:spTree>
    <p:extLst>
      <p:ext uri="{BB962C8B-B14F-4D97-AF65-F5344CB8AC3E}">
        <p14:creationId xmlns:p14="http://schemas.microsoft.com/office/powerpoint/2010/main" val="11666889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youtube.com/watch?v=DPb_B0pTBoQ"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youtube.com/watch?v=kCQIDvEnrTg"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youtube.com/watch?v=XpXpHjT2ACo"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www.youtube.com/watch?v=w0Q2bqLYjnY"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www.youtube.com/watch?v=QSDjSetlGiw"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www.youtube.com/watch?v=OnSuR3bFWcQ"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s://www.youtube.com/watch?v=ruBqetaMd5g" TargetMode="External"/><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youtube.com/watch?v=1L6HB97lbrQ"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youtube.com/watch?time_continue=62&amp;v=lwNr0eQmmuI&amp;feature=emb_logo"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64444" y="4400549"/>
            <a:ext cx="5607756" cy="4483807"/>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b="1" i="0" u="sng" strike="noStrike" kern="1200" cap="none" spc="0" normalizeH="0" baseline="0" noProof="0" dirty="0">
                <a:ln>
                  <a:noFill/>
                </a:ln>
                <a:solidFill>
                  <a:prstClr val="black"/>
                </a:solidFill>
                <a:effectLst/>
                <a:uLnTx/>
                <a:uFillTx/>
                <a:latin typeface="+mn-lt"/>
                <a:ea typeface="+mn-ea"/>
                <a:cs typeface="+mn-cs"/>
              </a:rPr>
              <a:t>Point of Slide:</a:t>
            </a:r>
            <a:r>
              <a:rPr kumimoji="0" lang="en-CA" sz="1200" b="0" i="0" u="none" strike="noStrike" kern="1200" cap="none" spc="0" normalizeH="0" baseline="0" noProof="0" dirty="0">
                <a:ln>
                  <a:noFill/>
                </a:ln>
                <a:solidFill>
                  <a:prstClr val="black"/>
                </a:solidFill>
                <a:effectLst/>
                <a:uLnTx/>
                <a:uFillTx/>
                <a:latin typeface="+mn-lt"/>
                <a:ea typeface="+mn-ea"/>
                <a:cs typeface="+mn-cs"/>
              </a:rPr>
              <a:t> This slide introduces the Violence Is Preventable (VIP) Program, and why PEACE Program counsellors are in the classroom and informs the students of the purpose of the presentation.</a:t>
            </a:r>
          </a:p>
          <a:p>
            <a:endParaRPr lang="en-US" b="1" u="sng" baseline="0" dirty="0"/>
          </a:p>
          <a:p>
            <a:r>
              <a:rPr lang="en-US" b="1" u="sng" baseline="0" dirty="0"/>
              <a:t>Speaking Notes: </a:t>
            </a:r>
            <a:endParaRPr lang="en-US" dirty="0"/>
          </a:p>
          <a:p>
            <a:pPr>
              <a:buFont typeface="Arial"/>
              <a:buChar char="•"/>
            </a:pPr>
            <a:r>
              <a:rPr lang="en-US" dirty="0"/>
              <a:t> Introduce</a:t>
            </a:r>
            <a:r>
              <a:rPr lang="en-US" baseline="0" dirty="0"/>
              <a:t> yourself:</a:t>
            </a:r>
          </a:p>
          <a:p>
            <a:pPr lvl="1">
              <a:buFont typeface="Arial"/>
              <a:buChar char="•"/>
            </a:pPr>
            <a:r>
              <a:rPr lang="en-US" baseline="0" dirty="0"/>
              <a:t>W</a:t>
            </a:r>
            <a:r>
              <a:rPr lang="en-US" dirty="0"/>
              <a:t>ho</a:t>
            </a:r>
            <a:r>
              <a:rPr lang="en-US" baseline="0" dirty="0"/>
              <a:t> you are</a:t>
            </a:r>
          </a:p>
          <a:p>
            <a:pPr lvl="1">
              <a:buFont typeface="Arial"/>
              <a:buChar char="•"/>
            </a:pPr>
            <a:r>
              <a:rPr lang="en-US" baseline="0" dirty="0"/>
              <a:t>What organization</a:t>
            </a:r>
            <a:r>
              <a:rPr lang="en-US" dirty="0"/>
              <a:t> you</a:t>
            </a:r>
            <a:r>
              <a:rPr lang="en-US" baseline="0" dirty="0"/>
              <a:t> are </a:t>
            </a:r>
            <a:r>
              <a:rPr lang="en-US" dirty="0"/>
              <a:t>from</a:t>
            </a:r>
          </a:p>
          <a:p>
            <a:pPr lvl="1">
              <a:buFont typeface="Arial"/>
              <a:buChar char="•"/>
            </a:pPr>
            <a:r>
              <a:rPr lang="en-US" dirty="0"/>
              <a:t>W</a:t>
            </a:r>
            <a:r>
              <a:rPr lang="en-US" baseline="0" dirty="0"/>
              <a:t>hat your role is</a:t>
            </a:r>
          </a:p>
          <a:p>
            <a:pPr lvl="1">
              <a:buFont typeface="Arial"/>
              <a:buChar char="•"/>
            </a:pPr>
            <a:r>
              <a:rPr lang="en-US" baseline="0" dirty="0"/>
              <a:t>A</a:t>
            </a:r>
            <a:r>
              <a:rPr lang="en-US" dirty="0"/>
              <a:t> brief overview of the presentation. </a:t>
            </a:r>
          </a:p>
          <a:p>
            <a:pPr>
              <a:buFont typeface="Arial"/>
              <a:buChar char="•"/>
            </a:pPr>
            <a:endParaRPr lang="en-US" dirty="0"/>
          </a:p>
          <a:p>
            <a:pPr>
              <a:buFont typeface="Arial"/>
              <a:buNone/>
            </a:pPr>
            <a:r>
              <a:rPr lang="en-US" dirty="0"/>
              <a:t>For example:</a:t>
            </a:r>
          </a:p>
          <a:p>
            <a:pPr marL="0" marR="0" lvl="0" indent="0" algn="l" defTabSz="914400" rtl="0" eaLnBrk="1" fontAlgn="auto" latinLnBrk="0" hangingPunct="1">
              <a:lnSpc>
                <a:spcPct val="100000"/>
              </a:lnSpc>
              <a:spcBef>
                <a:spcPts val="0"/>
              </a:spcBef>
              <a:spcAft>
                <a:spcPts val="0"/>
              </a:spcAft>
              <a:buClrTx/>
              <a:buSzTx/>
              <a:buFont typeface="Arial"/>
              <a:buNone/>
              <a:tabLst/>
              <a:defRPr/>
            </a:pPr>
            <a:r>
              <a:rPr lang="en-US" i="1" dirty="0"/>
              <a:t>I am happy to be here today and I am looking forward to sharing this meaningful time together. In my work, I help kids of all ages stay safe in their friendships and homes. I also help kids who may have been scared, confused or upset because one adult in their home is hurting another adult. I work for a program called the PEACE Program and we are sharing this presentation today on the Violence is Preventable (VIP) Program. I am visiting all kinds of classrooms in BC for students of all ages in classrooms just like this one. </a:t>
            </a:r>
          </a:p>
          <a:p>
            <a:pPr marL="0" marR="0" lvl="0" indent="0" algn="l" defTabSz="914400" rtl="0" eaLnBrk="1" fontAlgn="auto" latinLnBrk="0" hangingPunct="1">
              <a:lnSpc>
                <a:spcPct val="100000"/>
              </a:lnSpc>
              <a:spcBef>
                <a:spcPts val="0"/>
              </a:spcBef>
              <a:spcAft>
                <a:spcPts val="0"/>
              </a:spcAft>
              <a:buClrTx/>
              <a:buSzTx/>
              <a:buFont typeface="Arial"/>
              <a:buNone/>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Acknowledge the traditional territory you are 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Thank the teacher for having you in their classroom.</a:t>
            </a:r>
          </a:p>
          <a:p>
            <a:endParaRPr lang="en-US" dirty="0"/>
          </a:p>
        </p:txBody>
      </p:sp>
      <p:sp>
        <p:nvSpPr>
          <p:cNvPr id="4" name="Slide Number Placeholder 3"/>
          <p:cNvSpPr>
            <a:spLocks noGrp="1"/>
          </p:cNvSpPr>
          <p:nvPr>
            <p:ph type="sldNum" sz="quarter" idx="10"/>
          </p:nvPr>
        </p:nvSpPr>
        <p:spPr/>
        <p:txBody>
          <a:bodyPr/>
          <a:lstStyle/>
          <a:p>
            <a:fld id="{809D85E3-D383-4168-91CB-A6B17C57EFFA}" type="slidenum">
              <a:rPr lang="en-US" smtClean="0"/>
              <a:t>1</a:t>
            </a:fld>
            <a:endParaRPr lang="en-US" dirty="0"/>
          </a:p>
        </p:txBody>
      </p:sp>
    </p:spTree>
    <p:extLst>
      <p:ext uri="{BB962C8B-B14F-4D97-AF65-F5344CB8AC3E}">
        <p14:creationId xmlns:p14="http://schemas.microsoft.com/office/powerpoint/2010/main" val="13508307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sng" strike="noStrike" kern="1200" cap="none" spc="0" normalizeH="0" baseline="0" noProof="0" dirty="0">
                <a:ln>
                  <a:noFill/>
                </a:ln>
                <a:solidFill>
                  <a:prstClr val="black"/>
                </a:solidFill>
                <a:effectLst/>
                <a:uLnTx/>
                <a:uFillTx/>
                <a:latin typeface="+mn-lt"/>
                <a:ea typeface="+mn-ea"/>
                <a:cs typeface="+mn-cs"/>
              </a:rPr>
              <a:t>Point of Slide</a:t>
            </a:r>
            <a:r>
              <a:rPr kumimoji="0" lang="en-US" sz="1200" b="0" i="0" u="none" strike="noStrike" kern="1200" cap="none" spc="0" normalizeH="0" baseline="0" noProof="0" dirty="0">
                <a:ln>
                  <a:noFill/>
                </a:ln>
                <a:solidFill>
                  <a:prstClr val="black"/>
                </a:solidFill>
                <a:effectLst/>
                <a:uLnTx/>
                <a:uFillTx/>
                <a:latin typeface="+mn-lt"/>
                <a:ea typeface="+mn-ea"/>
                <a:cs typeface="+mn-cs"/>
              </a:rPr>
              <a:t>: Recap the main messages of the VIP curriculum lesson plan and thank the class.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sng" strike="noStrike" kern="1200" cap="none" spc="0" normalizeH="0" baseline="0" noProof="0" dirty="0">
                <a:ln>
                  <a:noFill/>
                </a:ln>
                <a:solidFill>
                  <a:prstClr val="black"/>
                </a:solidFill>
                <a:effectLst/>
                <a:uLnTx/>
                <a:uFillTx/>
                <a:latin typeface="+mn-lt"/>
                <a:ea typeface="+mn-ea"/>
                <a:cs typeface="+mn-cs"/>
              </a:rPr>
              <a:t>Speaking Notes: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Recap main messages.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Thank them for being a wonderful class and let the students know your contact information and what information you will be sending home with them, such as VIP post cards, VIP wallet cards, agency brochure, PEACE Program brochure, and any other additional resources.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CA" sz="1200" b="0" i="0" u="none" strike="noStrike" kern="1200" cap="none" spc="0" normalizeH="0" baseline="0" noProof="0" dirty="0">
              <a:ln>
                <a:noFill/>
              </a:ln>
              <a:solidFill>
                <a:prstClr val="black"/>
              </a:solidFill>
              <a:effectLst/>
              <a:uLnTx/>
              <a:uFillTx/>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1200" b="0" i="0" u="none" strike="noStrike" kern="1200" cap="none" spc="0" normalizeH="0" baseline="0" noProof="0" dirty="0">
                <a:ln>
                  <a:noFill/>
                </a:ln>
                <a:solidFill>
                  <a:prstClr val="black"/>
                </a:solidFill>
                <a:effectLst/>
                <a:uLnTx/>
                <a:uFillTx/>
                <a:latin typeface="+mn-lt"/>
                <a:ea typeface="+mn-ea"/>
                <a:cs typeface="+mn-cs"/>
              </a:rPr>
              <a:t>Reiterate your contact information and office hours on the slide </a:t>
            </a:r>
            <a:r>
              <a:rPr lang="en-US" sz="1200" kern="1200" dirty="0">
                <a:solidFill>
                  <a:schemeClr val="tx1"/>
                </a:solidFill>
                <a:effectLst/>
                <a:latin typeface="+mn-lt"/>
                <a:ea typeface="+mn-ea"/>
                <a:cs typeface="+mn-cs"/>
              </a:rPr>
              <a:t>and encourage them to reach out if they have any questions or concerns about the presentation.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chemeClr val="tx1"/>
                </a:solidFill>
                <a:effectLst/>
                <a:uLnTx/>
                <a:uFillTx/>
                <a:latin typeface="+mn-lt"/>
                <a:ea typeface="+mn-ea"/>
                <a:cs typeface="+mn-cs"/>
              </a:rPr>
              <a:t>Communicate clearly about when you will return.</a:t>
            </a:r>
            <a:endParaRPr kumimoji="0" lang="en-CA"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fld id="{809D85E3-D383-4168-91CB-A6B17C57EFFA}" type="slidenum">
              <a:rPr lang="en-US" smtClean="0"/>
              <a:t>10</a:t>
            </a:fld>
            <a:endParaRPr lang="en-US"/>
          </a:p>
        </p:txBody>
      </p:sp>
    </p:spTree>
    <p:extLst>
      <p:ext uri="{BB962C8B-B14F-4D97-AF65-F5344CB8AC3E}">
        <p14:creationId xmlns:p14="http://schemas.microsoft.com/office/powerpoint/2010/main" val="29418343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64444" y="4400549"/>
            <a:ext cx="5607756" cy="4483807"/>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b="1" i="0" u="sng" strike="noStrike" kern="1200" cap="none" spc="0" normalizeH="0" baseline="0" noProof="0" dirty="0">
                <a:ln>
                  <a:noFill/>
                </a:ln>
                <a:solidFill>
                  <a:prstClr val="black"/>
                </a:solidFill>
                <a:effectLst/>
                <a:uLnTx/>
                <a:uFillTx/>
                <a:latin typeface="+mn-lt"/>
                <a:ea typeface="+mn-ea"/>
                <a:cs typeface="+mn-cs"/>
              </a:rPr>
              <a:t>Point of Slide:</a:t>
            </a:r>
            <a:r>
              <a:rPr kumimoji="0" lang="en-CA" sz="1200" b="0" i="0" u="none" strike="noStrike" kern="1200" cap="none" spc="0" normalizeH="0" baseline="0" noProof="0" dirty="0">
                <a:ln>
                  <a:noFill/>
                </a:ln>
                <a:solidFill>
                  <a:prstClr val="black"/>
                </a:solidFill>
                <a:effectLst/>
                <a:uLnTx/>
                <a:uFillTx/>
                <a:latin typeface="+mn-lt"/>
                <a:ea typeface="+mn-ea"/>
                <a:cs typeface="+mn-cs"/>
              </a:rPr>
              <a:t> This slide introduces the Violence Is Preventable (VIP) Program, and why PEACE Program counsellors are in the classroom and informs the students of the purpose of the presentation.</a:t>
            </a:r>
          </a:p>
          <a:p>
            <a:endParaRPr lang="en-US" b="1" u="sng" baseline="0" dirty="0"/>
          </a:p>
          <a:p>
            <a:r>
              <a:rPr lang="en-US" b="1" u="sng" baseline="0" dirty="0"/>
              <a:t>Speaking Notes: </a:t>
            </a:r>
            <a:endParaRPr lang="en-US" dirty="0"/>
          </a:p>
          <a:p>
            <a:pPr>
              <a:buFont typeface="Arial"/>
              <a:buChar char="•"/>
            </a:pPr>
            <a:r>
              <a:rPr lang="en-US" dirty="0"/>
              <a:t> Introduce</a:t>
            </a:r>
            <a:r>
              <a:rPr lang="en-US" baseline="0" dirty="0"/>
              <a:t> yourself:</a:t>
            </a:r>
          </a:p>
          <a:p>
            <a:pPr lvl="1">
              <a:buFont typeface="Arial"/>
              <a:buChar char="•"/>
            </a:pPr>
            <a:r>
              <a:rPr lang="en-US" baseline="0" dirty="0"/>
              <a:t>W</a:t>
            </a:r>
            <a:r>
              <a:rPr lang="en-US" dirty="0"/>
              <a:t>ho</a:t>
            </a:r>
            <a:r>
              <a:rPr lang="en-US" baseline="0" dirty="0"/>
              <a:t> you are</a:t>
            </a:r>
          </a:p>
          <a:p>
            <a:pPr lvl="1">
              <a:buFont typeface="Arial"/>
              <a:buChar char="•"/>
            </a:pPr>
            <a:r>
              <a:rPr lang="en-US" baseline="0" dirty="0"/>
              <a:t>What organization</a:t>
            </a:r>
            <a:r>
              <a:rPr lang="en-US" dirty="0"/>
              <a:t> you</a:t>
            </a:r>
            <a:r>
              <a:rPr lang="en-US" baseline="0" dirty="0"/>
              <a:t> are </a:t>
            </a:r>
            <a:r>
              <a:rPr lang="en-US" dirty="0"/>
              <a:t>from</a:t>
            </a:r>
          </a:p>
          <a:p>
            <a:pPr lvl="1">
              <a:buFont typeface="Arial"/>
              <a:buChar char="•"/>
            </a:pPr>
            <a:r>
              <a:rPr lang="en-US" dirty="0"/>
              <a:t>W</a:t>
            </a:r>
            <a:r>
              <a:rPr lang="en-US" baseline="0" dirty="0"/>
              <a:t>hat your role is</a:t>
            </a:r>
          </a:p>
          <a:p>
            <a:pPr lvl="1">
              <a:buFont typeface="Arial"/>
              <a:buChar char="•"/>
            </a:pPr>
            <a:r>
              <a:rPr lang="en-US" baseline="0" dirty="0"/>
              <a:t>A</a:t>
            </a:r>
            <a:r>
              <a:rPr lang="en-US" dirty="0"/>
              <a:t> brief overview of the presentation. </a:t>
            </a:r>
          </a:p>
          <a:p>
            <a:pPr>
              <a:buFont typeface="Arial"/>
              <a:buChar char="•"/>
            </a:pPr>
            <a:endParaRPr lang="en-US" dirty="0"/>
          </a:p>
          <a:p>
            <a:pPr>
              <a:buFont typeface="Arial"/>
              <a:buNone/>
            </a:pPr>
            <a:r>
              <a:rPr lang="en-US" dirty="0"/>
              <a:t>For example:</a:t>
            </a:r>
          </a:p>
          <a:p>
            <a:pPr marL="0" marR="0" lvl="0" indent="0" algn="l" defTabSz="914400" rtl="0" eaLnBrk="1" fontAlgn="auto" latinLnBrk="0" hangingPunct="1">
              <a:lnSpc>
                <a:spcPct val="100000"/>
              </a:lnSpc>
              <a:spcBef>
                <a:spcPts val="0"/>
              </a:spcBef>
              <a:spcAft>
                <a:spcPts val="0"/>
              </a:spcAft>
              <a:buClrTx/>
              <a:buSzTx/>
              <a:buFont typeface="Arial"/>
              <a:buNone/>
              <a:tabLst/>
              <a:defRPr/>
            </a:pPr>
            <a:r>
              <a:rPr lang="en-US" i="1" dirty="0"/>
              <a:t>I am happy to be here today and I am looking forward to sharing this meaningful time together. In my work, I help kids of all ages stay safe in their friendships and homes. I also help kids who may have been scared, confused or upset because one adult in their home is hurting another adult. I work for a program called the PEACE Program and we are sharing this presentation today on the Violence is Preventable (VIP) Program. I am visiting all kinds of classrooms in BC for students of all ages in classrooms just like this one. </a:t>
            </a:r>
          </a:p>
          <a:p>
            <a:pPr marL="0" marR="0" lvl="0" indent="0" algn="l" defTabSz="914400" rtl="0" eaLnBrk="1" fontAlgn="auto" latinLnBrk="0" hangingPunct="1">
              <a:lnSpc>
                <a:spcPct val="100000"/>
              </a:lnSpc>
              <a:spcBef>
                <a:spcPts val="0"/>
              </a:spcBef>
              <a:spcAft>
                <a:spcPts val="0"/>
              </a:spcAft>
              <a:buClrTx/>
              <a:buSzTx/>
              <a:buFont typeface="Arial"/>
              <a:buNone/>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Acknowledge the traditional territory you are 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Thank the teacher for having you in their classroom.</a:t>
            </a:r>
          </a:p>
          <a:p>
            <a:endParaRPr lang="en-US" dirty="0"/>
          </a:p>
        </p:txBody>
      </p:sp>
      <p:sp>
        <p:nvSpPr>
          <p:cNvPr id="4" name="Slide Number Placeholder 3"/>
          <p:cNvSpPr>
            <a:spLocks noGrp="1"/>
          </p:cNvSpPr>
          <p:nvPr>
            <p:ph type="sldNum" sz="quarter" idx="10"/>
          </p:nvPr>
        </p:nvSpPr>
        <p:spPr/>
        <p:txBody>
          <a:bodyPr/>
          <a:lstStyle/>
          <a:p>
            <a:fld id="{809D85E3-D383-4168-91CB-A6B17C57EFFA}" type="slidenum">
              <a:rPr lang="en-US" smtClean="0"/>
              <a:t>11</a:t>
            </a:fld>
            <a:endParaRPr lang="en-US"/>
          </a:p>
        </p:txBody>
      </p:sp>
    </p:spTree>
    <p:extLst>
      <p:ext uri="{BB962C8B-B14F-4D97-AF65-F5344CB8AC3E}">
        <p14:creationId xmlns:p14="http://schemas.microsoft.com/office/powerpoint/2010/main" val="13777879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B30A35-F6B4-DF15-7E8F-DB5DD200028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302DE0A-3213-C33F-4DCB-5528F9D47DE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F01CDEA-4FD3-9D5D-9F34-12B55822043F}"/>
              </a:ext>
            </a:extLst>
          </p:cNvPr>
          <p:cNvSpPr>
            <a:spLocks noGrp="1"/>
          </p:cNvSpPr>
          <p:nvPr>
            <p:ph type="body" idx="1"/>
          </p:nvPr>
        </p:nvSpPr>
        <p:spPr>
          <a:xfrm>
            <a:off x="685800" y="4411980"/>
            <a:ext cx="5486400" cy="3600450"/>
          </a:xfrm>
        </p:spPr>
        <p:txBody>
          <a:bodyPr/>
          <a:lstStyle/>
          <a:p>
            <a:r>
              <a:rPr lang="en-US" b="1" u="sng" dirty="0"/>
              <a:t>Point of the Slide</a:t>
            </a:r>
            <a:r>
              <a:rPr lang="en-US" dirty="0"/>
              <a:t>: To explain what the PEACE program does.</a:t>
            </a:r>
          </a:p>
          <a:p>
            <a:endParaRPr lang="en-US" dirty="0"/>
          </a:p>
          <a:p>
            <a:r>
              <a:rPr lang="en-US" dirty="0"/>
              <a:t>You might wish to share the PEACE Program PSA to help explain the PEACE Program to the class: https://youtu.be/ZWt_6uUQq90?si=XQDUy_-VSHIbtmkZ </a:t>
            </a:r>
          </a:p>
          <a:p>
            <a:endParaRPr lang="en-US" dirty="0"/>
          </a:p>
          <a:p>
            <a:r>
              <a:rPr lang="en-US" dirty="0"/>
              <a:t>The PEACE Program offers free, confidential support to children and youth aged 3-18 in BC who have experienced violence in their homes. </a:t>
            </a:r>
          </a:p>
          <a:p>
            <a:endParaRPr lang="en-US" dirty="0"/>
          </a:p>
          <a:p>
            <a:r>
              <a:rPr lang="en-US" dirty="0"/>
              <a:t>There are 87 PEACE Programs located across BC.</a:t>
            </a:r>
          </a:p>
          <a:p>
            <a:endParaRPr lang="en-US" dirty="0"/>
          </a:p>
          <a:p>
            <a:r>
              <a:rPr lang="en-US" dirty="0"/>
              <a:t>PEACE programs provide age-appropriate services that </a:t>
            </a:r>
            <a:r>
              <a:rPr lang="en-CA" dirty="0"/>
              <a:t>help Children and Youth to</a:t>
            </a:r>
            <a:r>
              <a:rPr lang="en-US" dirty="0"/>
              <a:t>:</a:t>
            </a:r>
            <a:endParaRPr lang="en-CA" dirty="0"/>
          </a:p>
          <a:p>
            <a:pPr marL="171450" lvl="0" indent="-171450">
              <a:buFont typeface="Arial" panose="020B0604020202020204" pitchFamily="34" charset="0"/>
              <a:buChar char="•"/>
            </a:pPr>
            <a:r>
              <a:rPr lang="en-CA" dirty="0"/>
              <a:t>label and express the feelings they have experienced regarding the violence they have encountered; </a:t>
            </a:r>
          </a:p>
          <a:p>
            <a:pPr marL="171450" lvl="0" indent="-171450">
              <a:buFont typeface="Arial" panose="020B0604020202020204" pitchFamily="34" charset="0"/>
              <a:buChar char="•"/>
            </a:pPr>
            <a:r>
              <a:rPr lang="en-CA" dirty="0"/>
              <a:t>understand healthy ways of dealing with anger and expressing anger; </a:t>
            </a:r>
          </a:p>
          <a:p>
            <a:pPr marL="171450" lvl="0" indent="-171450">
              <a:buFont typeface="Arial" panose="020B0604020202020204" pitchFamily="34" charset="0"/>
              <a:buChar char="•"/>
            </a:pPr>
            <a:r>
              <a:rPr lang="en-CA" dirty="0"/>
              <a:t>understand that they are not at fault for the violent actions of others; </a:t>
            </a:r>
          </a:p>
          <a:p>
            <a:pPr marL="171450" lvl="0" indent="-171450">
              <a:buFont typeface="Arial" panose="020B0604020202020204" pitchFamily="34" charset="0"/>
              <a:buChar char="•"/>
            </a:pPr>
            <a:r>
              <a:rPr lang="en-CA" dirty="0"/>
              <a:t>teach safety skills, strategies and develop safety plans; </a:t>
            </a:r>
          </a:p>
          <a:p>
            <a:pPr marL="171450" indent="-171450">
              <a:buFont typeface="Arial" panose="020B0604020202020204" pitchFamily="34" charset="0"/>
              <a:buChar char="•"/>
            </a:pPr>
            <a:r>
              <a:rPr lang="en-CA" dirty="0"/>
              <a:t>encourage open communication; </a:t>
            </a:r>
          </a:p>
          <a:p>
            <a:pPr marL="171450" indent="-171450">
              <a:buFont typeface="Arial" panose="020B0604020202020204" pitchFamily="34" charset="0"/>
              <a:buChar char="•"/>
            </a:pPr>
            <a:r>
              <a:rPr lang="en-CA" dirty="0"/>
              <a:t>acknowledge loss and separation issues; </a:t>
            </a:r>
          </a:p>
          <a:p>
            <a:pPr marL="171450" lvl="0" indent="-171450">
              <a:buFont typeface="Arial" panose="020B0604020202020204" pitchFamily="34" charset="0"/>
              <a:buChar char="•"/>
            </a:pPr>
            <a:r>
              <a:rPr lang="en-CA" dirty="0"/>
              <a:t>facilitate understanding of abuse and myths about violence against women; </a:t>
            </a:r>
          </a:p>
          <a:p>
            <a:pPr marL="171450" lvl="0" indent="-171450">
              <a:buFont typeface="Arial" panose="020B0604020202020204" pitchFamily="34" charset="0"/>
              <a:buChar char="•"/>
            </a:pPr>
            <a:r>
              <a:rPr lang="en-CA" dirty="0"/>
              <a:t>explore other violence issues such as violence in the media; and</a:t>
            </a:r>
          </a:p>
          <a:p>
            <a:pPr marL="171450" lvl="0" indent="-171450">
              <a:buFont typeface="Arial" panose="020B0604020202020204" pitchFamily="34" charset="0"/>
              <a:buChar char="•"/>
            </a:pPr>
            <a:r>
              <a:rPr lang="en-CA" dirty="0"/>
              <a:t>encourage self-confidence.</a:t>
            </a:r>
          </a:p>
        </p:txBody>
      </p:sp>
      <p:sp>
        <p:nvSpPr>
          <p:cNvPr id="4" name="Slide Number Placeholder 3">
            <a:extLst>
              <a:ext uri="{FF2B5EF4-FFF2-40B4-BE49-F238E27FC236}">
                <a16:creationId xmlns:a16="http://schemas.microsoft.com/office/drawing/2014/main" id="{920CB72A-561F-BB8E-2F0E-48F85C52D680}"/>
              </a:ext>
            </a:extLst>
          </p:cNvPr>
          <p:cNvSpPr>
            <a:spLocks noGrp="1"/>
          </p:cNvSpPr>
          <p:nvPr>
            <p:ph type="sldNum" sz="quarter" idx="10"/>
          </p:nvPr>
        </p:nvSpPr>
        <p:spPr/>
        <p:txBody>
          <a:bodyPr/>
          <a:lstStyle/>
          <a:p>
            <a:fld id="{809D85E3-D383-4168-91CB-A6B17C57EFFA}" type="slidenum">
              <a:rPr lang="en-US" smtClean="0"/>
              <a:t>12</a:t>
            </a:fld>
            <a:endParaRPr lang="en-US"/>
          </a:p>
        </p:txBody>
      </p:sp>
    </p:spTree>
    <p:extLst>
      <p:ext uri="{BB962C8B-B14F-4D97-AF65-F5344CB8AC3E}">
        <p14:creationId xmlns:p14="http://schemas.microsoft.com/office/powerpoint/2010/main" val="40226068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2CDFAB-2161-B05D-E9A9-D6807C697C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534EF2-9DD2-30C3-26B8-794FDA22059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DC91E84-F49A-7BA4-DD74-8B7457D0D0B8}"/>
              </a:ext>
            </a:extLst>
          </p:cNvPr>
          <p:cNvSpPr>
            <a:spLocks noGrp="1"/>
          </p:cNvSpPr>
          <p:nvPr>
            <p:ph type="body" idx="1"/>
          </p:nvPr>
        </p:nvSpPr>
        <p:spPr>
          <a:xfrm>
            <a:off x="462844" y="4411979"/>
            <a:ext cx="5709356" cy="4449939"/>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sng" strike="noStrike" kern="1200" cap="none" spc="0" normalizeH="0" baseline="0" noProof="0" dirty="0">
                <a:ln>
                  <a:noFill/>
                </a:ln>
                <a:solidFill>
                  <a:prstClr val="black"/>
                </a:solidFill>
                <a:effectLst/>
                <a:uLnTx/>
                <a:uFillTx/>
                <a:latin typeface="+mn-lt"/>
                <a:ea typeface="+mn-ea"/>
                <a:cs typeface="+mn-cs"/>
              </a:rPr>
              <a:t>Point of the Slide</a:t>
            </a:r>
            <a:r>
              <a:rPr kumimoji="0" lang="en-US" sz="1200" b="0" i="0" u="none" strike="noStrike" kern="1200" cap="none" spc="0" normalizeH="0" baseline="0" noProof="0" dirty="0">
                <a:ln>
                  <a:noFill/>
                </a:ln>
                <a:solidFill>
                  <a:prstClr val="black"/>
                </a:solidFill>
                <a:effectLst/>
                <a:uLnTx/>
                <a:uFillTx/>
                <a:latin typeface="+mn-lt"/>
                <a:ea typeface="+mn-ea"/>
                <a:cs typeface="+mn-cs"/>
              </a:rPr>
              <a:t>:  To introduce the students to the key themes of the VIP curriculum.  Also, advise them that classes across BC who are participating in VIP are receiving the same presentation.</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sng" strike="noStrike" kern="1200" cap="none" spc="0" normalizeH="0" baseline="0" noProof="0" dirty="0">
                <a:ln>
                  <a:noFill/>
                </a:ln>
                <a:solidFill>
                  <a:prstClr val="black"/>
                </a:solidFill>
                <a:effectLst/>
                <a:uLnTx/>
                <a:uFillTx/>
                <a:latin typeface="+mn-lt"/>
                <a:ea typeface="+mn-ea"/>
                <a:cs typeface="+mn-cs"/>
              </a:rPr>
              <a:t>Speaking Notes: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We are here to have a conversation with you about important topics including domestic</a:t>
            </a:r>
            <a:r>
              <a:rPr lang="en-US" baseline="0" dirty="0"/>
              <a:t> violence, </a:t>
            </a:r>
            <a:r>
              <a:rPr lang="en-US" dirty="0"/>
              <a:t>safety planning, healthy relationships, online safety and the bystander effect.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Remind students of the number of presentations you will be delivering (1-4).</a:t>
            </a:r>
          </a:p>
          <a:p>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Disclaimers:</a:t>
            </a:r>
            <a:r>
              <a:rPr lang="en-US" baseline="0" dirty="0"/>
              <a:t>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D</a:t>
            </a:r>
            <a:r>
              <a:rPr lang="en-US" dirty="0"/>
              <a:t>iscussing sensitive topics;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Self-care e.g., stepping outside of the classroom for a few minutes, going to the bathroom or visiting the school counsellor</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Address any housekeeping, such as one person speaking at a time, raising hands for questions and comments, self-care and cellphone use.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You may wish to revisit the “community agreement” or “rules.” from the previous session and have these visible throughout the presentation.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Talk</a:t>
            </a:r>
            <a:r>
              <a:rPr lang="en-US" baseline="0" dirty="0"/>
              <a:t> about confidentiality and disclosures:  Let the students know that if they feel uncomfortable talking about their own experiences that they can say “a friend that I know” or “I heard this happened” or talk to you after or outside of class.</a:t>
            </a: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Remind the class that you will be available after every session if anyone needs support or has questions. This includes wanting support because you know someone else is having this experience.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p:txBody>
      </p:sp>
      <p:sp>
        <p:nvSpPr>
          <p:cNvPr id="4" name="Slide Number Placeholder 3">
            <a:extLst>
              <a:ext uri="{FF2B5EF4-FFF2-40B4-BE49-F238E27FC236}">
                <a16:creationId xmlns:a16="http://schemas.microsoft.com/office/drawing/2014/main" id="{5599BF55-9B02-0EA6-0D33-F67945071FDF}"/>
              </a:ext>
            </a:extLst>
          </p:cNvPr>
          <p:cNvSpPr>
            <a:spLocks noGrp="1"/>
          </p:cNvSpPr>
          <p:nvPr>
            <p:ph type="sldNum" sz="quarter" idx="10"/>
          </p:nvPr>
        </p:nvSpPr>
        <p:spPr>
          <a:xfrm>
            <a:off x="3896043" y="8696643"/>
            <a:ext cx="2971800" cy="458787"/>
          </a:xfrm>
        </p:spPr>
        <p:txBody>
          <a:bodyPr/>
          <a:lstStyle/>
          <a:p>
            <a:fld id="{809D85E3-D383-4168-91CB-A6B17C57EFFA}" type="slidenum">
              <a:rPr lang="en-US" smtClean="0"/>
              <a:t>13</a:t>
            </a:fld>
            <a:endParaRPr lang="en-US"/>
          </a:p>
        </p:txBody>
      </p:sp>
    </p:spTree>
    <p:extLst>
      <p:ext uri="{BB962C8B-B14F-4D97-AF65-F5344CB8AC3E}">
        <p14:creationId xmlns:p14="http://schemas.microsoft.com/office/powerpoint/2010/main" val="6878498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11980"/>
            <a:ext cx="5486400" cy="3600450"/>
          </a:xfrm>
        </p:spPr>
        <p:txBody>
          <a:bodyPr/>
          <a:lstStyle/>
          <a:p>
            <a:r>
              <a:rPr lang="en-US" b="1" u="sng" dirty="0"/>
              <a:t>Point of slide:</a:t>
            </a:r>
            <a:r>
              <a:rPr lang="en-US" b="0" u="none" baseline="0" dirty="0"/>
              <a:t> Respond to anonymous questions/comments raised at the previous presentation &amp; give students the opportunity to engage in meaningful dialogue around these</a:t>
            </a:r>
          </a:p>
          <a:p>
            <a:endParaRPr lang="en-US" b="0" u="none" baseline="0" dirty="0"/>
          </a:p>
          <a:p>
            <a:r>
              <a:rPr lang="en-US" b="1" u="sng" baseline="0" dirty="0"/>
              <a:t>Speaking Notes</a:t>
            </a:r>
          </a:p>
          <a:p>
            <a:r>
              <a:rPr lang="en-US" sz="1200" kern="1200" dirty="0">
                <a:solidFill>
                  <a:schemeClr val="tx1"/>
                </a:solidFill>
                <a:effectLst/>
                <a:latin typeface="+mn-lt"/>
                <a:ea typeface="+mn-ea"/>
                <a:cs typeface="+mn-cs"/>
              </a:rPr>
              <a:t>Introduce the presentation:  </a:t>
            </a:r>
            <a:r>
              <a:rPr lang="en-US" sz="1200" i="1" kern="1200" dirty="0">
                <a:solidFill>
                  <a:schemeClr val="tx1"/>
                </a:solidFill>
                <a:effectLst/>
                <a:latin typeface="+mn-lt"/>
                <a:ea typeface="+mn-ea"/>
                <a:cs typeface="+mn-cs"/>
              </a:rPr>
              <a:t>“Today we are going to begin by reviewing the anonymous questions from the last presentation. Following that, we will talk about Healthy and Unhealthy Relationships. </a:t>
            </a:r>
            <a:r>
              <a:rPr lang="en-US" i="1" dirty="0"/>
              <a:t>This topic can be upsetting for those in the room who have experienced domestic violence or abuse in a relationship. Please remember to take care of yourselves as the content covered in these presentations can be upsetting. I will also be available after the presentation.”</a:t>
            </a:r>
            <a:endParaRPr lang="en-US" sz="1200" i="1" kern="1200" dirty="0">
              <a:solidFill>
                <a:schemeClr val="tx1"/>
              </a:solidFill>
              <a:effectLst/>
              <a:latin typeface="+mn-lt"/>
              <a:ea typeface="+mn-ea"/>
              <a:cs typeface="+mn-cs"/>
            </a:endParaRPr>
          </a:p>
          <a:p>
            <a:endParaRPr lang="en-US" b="0" u="none" baseline="0" dirty="0"/>
          </a:p>
          <a:p>
            <a:r>
              <a:rPr lang="en-US" b="1" u="sng" dirty="0"/>
              <a:t>Activity – Answer Anonymous Questions from Previous Presentation</a:t>
            </a:r>
          </a:p>
          <a:p>
            <a:pPr marL="171450" indent="-171450">
              <a:buFont typeface="Arial" panose="020B0604020202020204" pitchFamily="34" charset="0"/>
              <a:buChar char="•"/>
            </a:pPr>
            <a:r>
              <a:rPr lang="en-US" dirty="0"/>
              <a:t>Acknowledge with the class that you are not an expert, but rather you are facilitating a conversation about topics that are sometimes hard to talk about.</a:t>
            </a:r>
            <a:endParaRPr lang="en-US" b="1" u="sng" dirty="0"/>
          </a:p>
          <a:p>
            <a:pPr marL="171450" indent="-171450">
              <a:buFont typeface="Arial" panose="020B0604020202020204" pitchFamily="34" charset="0"/>
              <a:buChar char="•"/>
            </a:pPr>
            <a:r>
              <a:rPr lang="en-US" dirty="0"/>
              <a:t>Before beginning, thank the class for their contributions to the anonymous questions and comments that were shared at the end of the previous presentation. </a:t>
            </a:r>
          </a:p>
          <a:p>
            <a:pPr marL="171450" indent="-171450">
              <a:buFont typeface="Arial" panose="020B0604020202020204" pitchFamily="34" charset="0"/>
              <a:buChar char="•"/>
            </a:pPr>
            <a:r>
              <a:rPr lang="en-US" dirty="0"/>
              <a:t>Ensure that they know you are addressing themes shared and that you are grateful for the time they took to ask such real and relevant questions.</a:t>
            </a:r>
          </a:p>
          <a:p>
            <a:pPr marL="171450" indent="-171450">
              <a:buFont typeface="Arial" panose="020B0604020202020204" pitchFamily="34" charset="0"/>
              <a:buChar char="•"/>
            </a:pPr>
            <a:endParaRPr lang="en-US" b="1" u="sng" dirty="0"/>
          </a:p>
          <a:p>
            <a:pPr marL="171450" indent="-171450">
              <a:buFont typeface="Arial" panose="020B0604020202020204" pitchFamily="34" charset="0"/>
              <a:buChar char="•"/>
            </a:pPr>
            <a:r>
              <a:rPr lang="en-US" dirty="0"/>
              <a:t>This activity may take 10-15 minutes if students bring up meaningful questions and engage in dialogue. </a:t>
            </a:r>
          </a:p>
          <a:p>
            <a:pPr marL="171450" indent="-171450">
              <a:buFont typeface="Arial" panose="020B0604020202020204" pitchFamily="34" charset="0"/>
              <a:buChar char="•"/>
            </a:pPr>
            <a:r>
              <a:rPr lang="en-US" dirty="0"/>
              <a:t>You can finish this activity by letting students know you are available after class if any questions do not feel resolved or if they want more specific support on a particular topic.</a:t>
            </a:r>
            <a:endParaRPr lang="en-US" b="1" u="sng" dirty="0"/>
          </a:p>
          <a:p>
            <a:pPr marL="0" indent="0">
              <a:buFont typeface="Arial" panose="020B0604020202020204" pitchFamily="34" charset="0"/>
              <a:buNone/>
            </a:pPr>
            <a:endParaRPr lang="en-US" b="0" u="none" baseline="0" dirty="0"/>
          </a:p>
          <a:p>
            <a:pPr marL="0" indent="0">
              <a:buFont typeface="Arial" panose="020B0604020202020204" pitchFamily="34" charset="0"/>
              <a:buNone/>
            </a:pPr>
            <a:endParaRPr lang="en-US" b="0" u="none" baseline="0" dirty="0"/>
          </a:p>
          <a:p>
            <a:pPr marL="171450" indent="-171450">
              <a:buFont typeface="Arial" panose="020B0604020202020204" pitchFamily="34" charset="0"/>
              <a:buChar char="•"/>
            </a:pPr>
            <a:endParaRPr lang="en-US" b="0" u="none" baseline="0" dirty="0"/>
          </a:p>
          <a:p>
            <a:pPr marL="171450" indent="-171450">
              <a:buFont typeface="Arial" panose="020B0604020202020204" pitchFamily="34" charset="0"/>
              <a:buChar char="•"/>
            </a:pPr>
            <a:endParaRPr lang="en-US" b="0" u="none" baseline="0" dirty="0"/>
          </a:p>
          <a:p>
            <a:pPr marL="171450" indent="-171450">
              <a:buFont typeface="Arial" panose="020B0604020202020204" pitchFamily="34" charset="0"/>
              <a:buChar char="•"/>
            </a:pPr>
            <a:endParaRPr lang="en-US" b="1" u="sng" dirty="0"/>
          </a:p>
        </p:txBody>
      </p:sp>
      <p:sp>
        <p:nvSpPr>
          <p:cNvPr id="4" name="Slide Number Placeholder 3"/>
          <p:cNvSpPr>
            <a:spLocks noGrp="1"/>
          </p:cNvSpPr>
          <p:nvPr>
            <p:ph type="sldNum" sz="quarter" idx="10"/>
          </p:nvPr>
        </p:nvSpPr>
        <p:spPr/>
        <p:txBody>
          <a:bodyPr/>
          <a:lstStyle/>
          <a:p>
            <a:fld id="{809D85E3-D383-4168-91CB-A6B17C57EFFA}" type="slidenum">
              <a:rPr lang="en-US" smtClean="0"/>
              <a:t>14</a:t>
            </a:fld>
            <a:endParaRPr lang="en-US" dirty="0"/>
          </a:p>
        </p:txBody>
      </p:sp>
    </p:spTree>
    <p:extLst>
      <p:ext uri="{BB962C8B-B14F-4D97-AF65-F5344CB8AC3E}">
        <p14:creationId xmlns:p14="http://schemas.microsoft.com/office/powerpoint/2010/main" val="30655612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69333" y="4400550"/>
            <a:ext cx="6002867" cy="4743450"/>
          </a:xfrm>
        </p:spPr>
        <p:txBody>
          <a:bodyPr/>
          <a:lstStyle/>
          <a:p>
            <a:r>
              <a:rPr lang="en-US" b="1" u="sng" dirty="0"/>
              <a:t>Point of the Slide</a:t>
            </a:r>
            <a:r>
              <a:rPr lang="en-US" dirty="0"/>
              <a:t>: Introduce the VIP</a:t>
            </a:r>
            <a:r>
              <a:rPr lang="en-US" baseline="0" dirty="0"/>
              <a:t> curriculum topic of healthy relationships.</a:t>
            </a:r>
            <a:endParaRPr lang="en-US" dirty="0"/>
          </a:p>
          <a:p>
            <a:endParaRPr lang="en-US" dirty="0"/>
          </a:p>
          <a:p>
            <a:r>
              <a:rPr lang="en-US" b="1" u="sng" dirty="0"/>
              <a:t>Speaking Notes:</a:t>
            </a:r>
            <a:endParaRPr lang="en-US" b="1" i="1" u="sng" dirty="0"/>
          </a:p>
          <a:p>
            <a:r>
              <a:rPr lang="en-US" i="1" dirty="0"/>
              <a:t>“Healthy relationships may be different for everyone; however, they have some common elements. Today we are going to discuss qualities and elements that make up healthy relationships, and why they are important.”</a:t>
            </a:r>
          </a:p>
          <a:p>
            <a:endParaRPr lang="en-US" b="0" i="1" u="none" dirty="0"/>
          </a:p>
          <a:p>
            <a:r>
              <a:rPr lang="en-CA" b="1" u="sng" dirty="0"/>
              <a:t>Activity – Brainstorm Healthy Relationships</a:t>
            </a:r>
          </a:p>
          <a:p>
            <a:endParaRPr lang="en-CA" b="1" i="1" u="sng" dirty="0"/>
          </a:p>
          <a:p>
            <a:pPr marL="171450" indent="-171450">
              <a:buFont typeface="Arial" panose="020B0604020202020204" pitchFamily="34" charset="0"/>
              <a:buChar char="•"/>
            </a:pPr>
            <a:r>
              <a:rPr lang="en-US" dirty="0"/>
              <a:t>Encourage the students to think about a close relationship in their life that is NOT romantic, such as parents, siblings and friends, etc. </a:t>
            </a:r>
          </a:p>
          <a:p>
            <a:pPr marL="171450" indent="-171450">
              <a:buFont typeface="Arial" panose="020B0604020202020204" pitchFamily="34" charset="0"/>
              <a:buChar char="•"/>
            </a:pPr>
            <a:r>
              <a:rPr lang="en-US" dirty="0"/>
              <a:t>Ask the class to think about attributes or qualities that are important to their relationships. Some examples are, </a:t>
            </a:r>
          </a:p>
          <a:p>
            <a:pPr marL="628650" lvl="1" indent="-171450">
              <a:buFont typeface="Arial" panose="020B0604020202020204" pitchFamily="34" charset="0"/>
              <a:buChar char="•"/>
            </a:pPr>
            <a:r>
              <a:rPr lang="en-US" dirty="0"/>
              <a:t>How do you treat your parents, your siblings, and friends and how do you want to be treated by them?</a:t>
            </a:r>
          </a:p>
          <a:p>
            <a:pPr marL="628650" lvl="1" indent="-171450">
              <a:buFont typeface="Arial" panose="020B0604020202020204" pitchFamily="34" charset="0"/>
              <a:buChar char="•"/>
            </a:pPr>
            <a:r>
              <a:rPr lang="en-US" dirty="0"/>
              <a:t>Is there a particular quality to this relationship that you like? </a:t>
            </a:r>
          </a:p>
          <a:p>
            <a:pPr marL="628650" lvl="1" indent="-171450">
              <a:buFont typeface="Arial" panose="020B0604020202020204" pitchFamily="34" charset="0"/>
              <a:buChar char="•"/>
            </a:pPr>
            <a:r>
              <a:rPr lang="en-US" dirty="0"/>
              <a:t>What is one thing that you do or say in this relationship that feels healthy?</a:t>
            </a:r>
          </a:p>
          <a:p>
            <a:endParaRPr lang="en-US" dirty="0"/>
          </a:p>
          <a:p>
            <a:pPr marL="171450" indent="-171450">
              <a:buFont typeface="Arial" panose="020B0604020202020204" pitchFamily="34" charset="0"/>
              <a:buChar char="•"/>
            </a:pPr>
            <a:r>
              <a:rPr lang="en-US" dirty="0"/>
              <a:t>Conduct a group brainstorm with the class and write their ideas down on the board or a flipchart and remind students that there is no wrong answer.</a:t>
            </a:r>
          </a:p>
          <a:p>
            <a:pPr marL="171450" indent="-171450">
              <a:buFont typeface="Arial" panose="020B0604020202020204" pitchFamily="34" charset="0"/>
              <a:buChar char="•"/>
            </a:pPr>
            <a:r>
              <a:rPr lang="en-US" dirty="0"/>
              <a:t>Consider requesting to hear from everyone with the option for students to pass if they wish not to contribute. This can help engage and make space to hear from everyone in the class and gather more diverse ideas. </a:t>
            </a:r>
          </a:p>
          <a:p>
            <a:pPr marL="171450" indent="-171450">
              <a:buFont typeface="Arial" panose="020B0604020202020204" pitchFamily="34" charset="0"/>
              <a:buChar char="•"/>
            </a:pPr>
            <a:r>
              <a:rPr lang="en-US" dirty="0"/>
              <a:t>Emphasize that the qualities they listed are all important in all relationships.</a:t>
            </a:r>
          </a:p>
          <a:p>
            <a:pPr marL="171450" indent="-171450">
              <a:buFont typeface="Arial" panose="020B0604020202020204" pitchFamily="34" charset="0"/>
              <a:buChar char="•"/>
            </a:pPr>
            <a:r>
              <a:rPr lang="en-US" dirty="0"/>
              <a:t>Some ideas that may emerge:</a:t>
            </a:r>
          </a:p>
          <a:p>
            <a:pPr marL="628650" lvl="1" indent="-171450">
              <a:buFont typeface="Arial" panose="020B0604020202020204" pitchFamily="34" charset="0"/>
              <a:buChar char="•"/>
            </a:pPr>
            <a:r>
              <a:rPr lang="en-US" dirty="0"/>
              <a:t>Mutual respect</a:t>
            </a:r>
          </a:p>
          <a:p>
            <a:pPr marL="628650" lvl="1" indent="-171450">
              <a:buFont typeface="Arial" panose="020B0604020202020204" pitchFamily="34" charset="0"/>
              <a:buChar char="•"/>
            </a:pPr>
            <a:r>
              <a:rPr lang="en-US" dirty="0"/>
              <a:t>Love</a:t>
            </a:r>
          </a:p>
          <a:p>
            <a:pPr marL="628650" lvl="1" indent="-171450">
              <a:buFont typeface="Arial" panose="020B0604020202020204" pitchFamily="34" charset="0"/>
              <a:buChar char="•"/>
            </a:pPr>
            <a:r>
              <a:rPr lang="en-US" dirty="0"/>
              <a:t>Trust</a:t>
            </a:r>
          </a:p>
          <a:p>
            <a:pPr marL="628650" lvl="1" indent="-171450">
              <a:buFont typeface="Arial" panose="020B0604020202020204" pitchFamily="34" charset="0"/>
              <a:buChar char="•"/>
            </a:pPr>
            <a:r>
              <a:rPr lang="en-US" dirty="0"/>
              <a:t>Open and honest communication</a:t>
            </a:r>
          </a:p>
          <a:p>
            <a:pPr marL="628650" lvl="1" indent="-171450">
              <a:buFont typeface="Arial" panose="020B0604020202020204" pitchFamily="34" charset="0"/>
              <a:buChar char="•"/>
            </a:pPr>
            <a:r>
              <a:rPr lang="en-US" dirty="0"/>
              <a:t>Boundaries</a:t>
            </a:r>
            <a:endParaRPr lang="en-US" b="1" i="1" u="sng" dirty="0"/>
          </a:p>
        </p:txBody>
      </p:sp>
      <p:sp>
        <p:nvSpPr>
          <p:cNvPr id="4" name="Slide Number Placeholder 3"/>
          <p:cNvSpPr>
            <a:spLocks noGrp="1"/>
          </p:cNvSpPr>
          <p:nvPr>
            <p:ph type="sldNum" sz="quarter" idx="10"/>
          </p:nvPr>
        </p:nvSpPr>
        <p:spPr/>
        <p:txBody>
          <a:bodyPr/>
          <a:lstStyle/>
          <a:p>
            <a:fld id="{809D85E3-D383-4168-91CB-A6B17C57EFFA}" type="slidenum">
              <a:rPr lang="en-US" smtClean="0"/>
              <a:t>15</a:t>
            </a:fld>
            <a:endParaRPr lang="en-US" dirty="0"/>
          </a:p>
        </p:txBody>
      </p:sp>
    </p:spTree>
    <p:extLst>
      <p:ext uri="{BB962C8B-B14F-4D97-AF65-F5344CB8AC3E}">
        <p14:creationId xmlns:p14="http://schemas.microsoft.com/office/powerpoint/2010/main" val="42025124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69333" y="4400550"/>
            <a:ext cx="6002867" cy="4743450"/>
          </a:xfrm>
        </p:spPr>
        <p:txBody>
          <a:bodyPr/>
          <a:lstStyle/>
          <a:p>
            <a:r>
              <a:rPr lang="en-US" b="1" u="sng" dirty="0"/>
              <a:t>Point of the Slide</a:t>
            </a:r>
            <a:r>
              <a:rPr lang="en-US" dirty="0"/>
              <a:t>: Students</a:t>
            </a:r>
            <a:r>
              <a:rPr lang="en-US" baseline="0" dirty="0"/>
              <a:t> can</a:t>
            </a:r>
            <a:r>
              <a:rPr lang="en-US" dirty="0"/>
              <a:t> practice</a:t>
            </a:r>
            <a:r>
              <a:rPr lang="en-US" baseline="0" dirty="0"/>
              <a:t> and reflect on their communication styles</a:t>
            </a:r>
            <a:endParaRPr lang="en-US" dirty="0"/>
          </a:p>
          <a:p>
            <a:endParaRPr lang="en-US" dirty="0"/>
          </a:p>
          <a:p>
            <a:r>
              <a:rPr lang="en-US" b="1" u="sng" dirty="0"/>
              <a:t>Speaking Notes:</a:t>
            </a:r>
          </a:p>
          <a:p>
            <a:pPr marL="171450" indent="-171450">
              <a:buFont typeface="Arial" panose="020B0604020202020204" pitchFamily="34" charset="0"/>
              <a:buChar char="•"/>
            </a:pPr>
            <a:r>
              <a:rPr lang="en-US" dirty="0"/>
              <a:t>Introduce the exercise, Listening Exercise</a:t>
            </a:r>
          </a:p>
          <a:p>
            <a:pPr marL="171450" indent="-171450">
              <a:buFont typeface="Arial" panose="020B0604020202020204" pitchFamily="34" charset="0"/>
              <a:buChar char="•"/>
            </a:pPr>
            <a:r>
              <a:rPr lang="en-CA" sz="1200" kern="1200" dirty="0">
                <a:solidFill>
                  <a:schemeClr val="tx1"/>
                </a:solidFill>
                <a:effectLst/>
                <a:latin typeface="+mn-lt"/>
                <a:ea typeface="+mn-ea"/>
                <a:cs typeface="+mn-cs"/>
              </a:rPr>
              <a:t>Ask students to find a partner. Each partner gets one minute to talk and one minute to listen. Pick a simple topic that is easy to share about such as: ‘what are you going to do after school?’ or ‘what type of food do you like to eat?’  </a:t>
            </a:r>
          </a:p>
          <a:p>
            <a:pPr marL="171450" indent="-171450">
              <a:buFont typeface="Arial" panose="020B0604020202020204" pitchFamily="34" charset="0"/>
              <a:buChar char="•"/>
            </a:pPr>
            <a:r>
              <a:rPr lang="en-CA" sz="1200" kern="1200" dirty="0">
                <a:solidFill>
                  <a:schemeClr val="tx1"/>
                </a:solidFill>
                <a:effectLst/>
                <a:latin typeface="+mn-lt"/>
                <a:ea typeface="+mn-ea"/>
                <a:cs typeface="+mn-cs"/>
              </a:rPr>
              <a:t>Be clear that the job of the listener is to simply listen.  </a:t>
            </a:r>
          </a:p>
          <a:p>
            <a:pPr marL="171450" indent="-171450">
              <a:buFont typeface="Arial" panose="020B0604020202020204" pitchFamily="34" charset="0"/>
              <a:buChar char="•"/>
            </a:pPr>
            <a:r>
              <a:rPr lang="en-CA" sz="1200" kern="1200" dirty="0">
                <a:solidFill>
                  <a:schemeClr val="tx1"/>
                </a:solidFill>
                <a:effectLst/>
                <a:latin typeface="+mn-lt"/>
                <a:ea typeface="+mn-ea"/>
                <a:cs typeface="+mn-cs"/>
              </a:rPr>
              <a:t>After everyone has had an opportunity to be in both roles, ask students to reflect on the exercise. Things that they might notice:</a:t>
            </a:r>
          </a:p>
          <a:p>
            <a:pPr marL="628650" lvl="1" indent="-171450">
              <a:buFont typeface="Arial" panose="020B0604020202020204" pitchFamily="34" charset="0"/>
              <a:buChar char="•"/>
            </a:pPr>
            <a:r>
              <a:rPr lang="en-US" dirty="0"/>
              <a:t>Some of us are better at talking than listening.</a:t>
            </a:r>
          </a:p>
          <a:p>
            <a:pPr marL="628650" lvl="1" indent="-171450">
              <a:buFont typeface="Arial" panose="020B0604020202020204" pitchFamily="34" charset="0"/>
              <a:buChar char="•"/>
            </a:pPr>
            <a:r>
              <a:rPr lang="en-US" dirty="0"/>
              <a:t>Some of us have a hard time finding words.</a:t>
            </a:r>
          </a:p>
          <a:p>
            <a:pPr marL="628650" lvl="1" indent="-171450">
              <a:buFont typeface="Arial" panose="020B0604020202020204" pitchFamily="34" charset="0"/>
              <a:buChar char="•"/>
            </a:pPr>
            <a:r>
              <a:rPr lang="en-US" dirty="0"/>
              <a:t>Communication is hard and sometimes awkward and, like any skill, it requires practice.</a:t>
            </a:r>
          </a:p>
          <a:p>
            <a:pPr marL="628650" lvl="1" indent="-171450">
              <a:buFont typeface="Arial" panose="020B0604020202020204" pitchFamily="34" charset="0"/>
              <a:buChar char="•"/>
            </a:pPr>
            <a:r>
              <a:rPr lang="en-US" dirty="0"/>
              <a:t>It helps to feel patience, support and a smile from the person we are communicating with. Body language, pacing and tone of voice influence how we communicate.</a:t>
            </a:r>
            <a:endParaRPr lang="en-C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09D85E3-D383-4168-91CB-A6B17C57EFFA}" type="slidenum">
              <a:rPr lang="en-US" smtClean="0"/>
              <a:t>16</a:t>
            </a:fld>
            <a:endParaRPr lang="en-US" dirty="0"/>
          </a:p>
        </p:txBody>
      </p:sp>
    </p:spTree>
    <p:extLst>
      <p:ext uri="{BB962C8B-B14F-4D97-AF65-F5344CB8AC3E}">
        <p14:creationId xmlns:p14="http://schemas.microsoft.com/office/powerpoint/2010/main" val="35177225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Point of the Slide</a:t>
            </a:r>
            <a:r>
              <a:rPr kumimoji="0" lang="en-US" sz="1200" b="0" i="0" u="none" strike="noStrike" kern="1200" cap="none" spc="0" normalizeH="0" baseline="0" noProof="0" dirty="0">
                <a:ln>
                  <a:noFill/>
                </a:ln>
                <a:solidFill>
                  <a:prstClr val="black"/>
                </a:solidFill>
                <a:effectLst/>
                <a:uLnTx/>
                <a:uFillTx/>
                <a:latin typeface="+mn-lt"/>
                <a:ea typeface="+mn-ea"/>
                <a:cs typeface="+mn-cs"/>
              </a:rPr>
              <a:t>: Allow the students to learn via a different medium about healthy relationships  by watching a video to spark ideas and conversations.</a:t>
            </a:r>
            <a:endParaRPr kumimoji="0" lang="en-US" sz="1200" b="1"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sng" strike="noStrike" kern="1200" cap="none" spc="0" normalizeH="0" baseline="0" noProof="0" dirty="0">
                <a:ln>
                  <a:noFill/>
                </a:ln>
                <a:solidFill>
                  <a:prstClr val="black"/>
                </a:solidFill>
                <a:effectLst/>
                <a:uLnTx/>
                <a:uFillTx/>
                <a:latin typeface="+mn-lt"/>
                <a:ea typeface="+mn-ea"/>
                <a:cs typeface="+mn-cs"/>
              </a:rPr>
              <a:t>Speaking Notes</a:t>
            </a:r>
            <a:r>
              <a:rPr kumimoji="0" lang="en-US" sz="1200" b="0" i="0" u="sng" strike="noStrike" kern="1200" cap="none" spc="0" normalizeH="0" baseline="0" noProof="0" dirty="0">
                <a:ln>
                  <a:noFill/>
                </a:ln>
                <a:solidFill>
                  <a:prstClr val="black"/>
                </a:solidFill>
                <a:effectLst/>
                <a:uLnTx/>
                <a:uFillTx/>
                <a:latin typeface="+mn-lt"/>
                <a:ea typeface="+mn-ea"/>
                <a:cs typeface="+mn-cs"/>
              </a:rPr>
              <a:t>: </a:t>
            </a: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Introduce the video, What Teens Think About Healthy relationships.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Explain they will be watching a short video about healthy versus unhealthy relationships.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While watching the video, encourage students to think about the list of qualities that are important in all healthy relationships that were brainstormed in the previous activity and posted on the board or flip chart.</a:t>
            </a:r>
            <a:endParaRPr kumimoji="0" lang="en-CA"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1" i="0" u="sng" strike="noStrike" kern="1200" cap="none" spc="0" normalizeH="0" baseline="0" noProof="0" dirty="0">
                <a:ln>
                  <a:noFill/>
                </a:ln>
                <a:solidFill>
                  <a:prstClr val="black"/>
                </a:solidFill>
                <a:effectLst/>
                <a:uLnTx/>
                <a:uFillTx/>
                <a:latin typeface="+mn-lt"/>
                <a:ea typeface="+mn-ea"/>
                <a:cs typeface="+mn-cs"/>
              </a:rPr>
              <a:t>Watch  Video</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CA" sz="1200" b="0" i="1"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What Teens Think About: Healthy Relationships </a:t>
            </a:r>
            <a:r>
              <a:rPr kumimoji="0" lang="en-CA"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hlinkClick r:id="rId3"/>
              </a:rPr>
              <a:t>https://www.youtube.com/watch?v=DPb_B0pTBoQ</a:t>
            </a:r>
            <a:endParaRPr kumimoji="0" lang="en-CA"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CA"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R="0" lvl="0" algn="l" defTabSz="914400" rtl="0" eaLnBrk="1" fontAlgn="auto" latinLnBrk="0" hangingPunct="1">
              <a:lnSpc>
                <a:spcPct val="100000"/>
              </a:lnSpc>
              <a:spcBef>
                <a:spcPts val="0"/>
              </a:spcBef>
              <a:spcAft>
                <a:spcPts val="0"/>
              </a:spcAft>
              <a:buClrTx/>
              <a:buSzTx/>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sng" strike="noStrike" kern="1200" cap="none" spc="0" normalizeH="0" baseline="0" noProof="0" dirty="0">
              <a:ln>
                <a:noFill/>
              </a:ln>
              <a:solidFill>
                <a:prstClr val="black"/>
              </a:solidFill>
              <a:effectLst/>
              <a:uLnTx/>
              <a:uFillTx/>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09D85E3-D383-4168-91CB-A6B17C57EFFA}" type="slidenum">
              <a:rPr lang="en-US" smtClean="0"/>
              <a:t>17</a:t>
            </a:fld>
            <a:endParaRPr lang="en-US" dirty="0"/>
          </a:p>
        </p:txBody>
      </p:sp>
    </p:spTree>
    <p:extLst>
      <p:ext uri="{BB962C8B-B14F-4D97-AF65-F5344CB8AC3E}">
        <p14:creationId xmlns:p14="http://schemas.microsoft.com/office/powerpoint/2010/main" val="28748683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p:spPr>
        <p:txBody>
          <a:bodyPr/>
          <a:lstStyle/>
          <a:p>
            <a:r>
              <a:rPr lang="en-US" b="1" u="sng" dirty="0"/>
              <a:t>Point of slide: </a:t>
            </a:r>
            <a:r>
              <a:rPr kumimoji="0" lang="en-US" sz="1200" b="0" i="0" u="none" strike="noStrike" kern="1200" cap="none" spc="0" normalizeH="0" baseline="0" noProof="0" dirty="0">
                <a:ln>
                  <a:noFill/>
                </a:ln>
                <a:solidFill>
                  <a:prstClr val="black"/>
                </a:solidFill>
                <a:effectLst/>
                <a:uLnTx/>
                <a:uFillTx/>
                <a:latin typeface="+mn-lt"/>
                <a:ea typeface="+mn-ea"/>
                <a:cs typeface="+mn-cs"/>
              </a:rPr>
              <a:t>To provide students with an opportunity to discuss the video as it relates to the VIP curriculum topic of healthy relationships.</a:t>
            </a:r>
            <a:endParaRPr lang="en-US" dirty="0"/>
          </a:p>
          <a:p>
            <a:endParaRPr lang="en-US" b="1" u="sng" dirty="0"/>
          </a:p>
          <a:p>
            <a:r>
              <a:rPr lang="en-US" b="1" u="sng" dirty="0"/>
              <a:t>Speaking Notes: </a:t>
            </a:r>
          </a:p>
          <a:p>
            <a:pPr marL="171450" indent="-171450">
              <a:buFont typeface="Arial" panose="020B0604020202020204" pitchFamily="34" charset="0"/>
              <a:buChar char="•"/>
            </a:pPr>
            <a:r>
              <a:rPr lang="en-US" dirty="0"/>
              <a:t>Divide the class into small groups and ask them to go over the questions in the slide and discuss.</a:t>
            </a:r>
          </a:p>
          <a:p>
            <a:pPr marL="628650" lvl="1" indent="-171450">
              <a:buFont typeface="Arial" panose="020B0604020202020204" pitchFamily="34" charset="0"/>
              <a:buChar char="•"/>
            </a:pPr>
            <a:r>
              <a:rPr lang="en-US" dirty="0"/>
              <a:t>Are there any themes from the video that we can add to our list of qualities of a healthy relationship?</a:t>
            </a:r>
          </a:p>
          <a:p>
            <a:pPr marL="628650" lvl="1" indent="-171450">
              <a:buFont typeface="Arial" panose="020B0604020202020204" pitchFamily="34" charset="0"/>
              <a:buChar char="•"/>
            </a:pPr>
            <a:r>
              <a:rPr lang="en-US" dirty="0"/>
              <a:t>What is the difference between a healthy and unhealthy relationship?</a:t>
            </a:r>
          </a:p>
          <a:p>
            <a:pPr marL="628650" lvl="1" indent="-171450">
              <a:buFont typeface="Arial" panose="020B0604020202020204" pitchFamily="34" charset="0"/>
              <a:buChar char="•"/>
            </a:pPr>
            <a:r>
              <a:rPr lang="en-US" dirty="0"/>
              <a:t> What does it mean to have open and honest communication?</a:t>
            </a:r>
          </a:p>
          <a:p>
            <a:endParaRPr lang="en-US" b="1" u="sng" dirty="0"/>
          </a:p>
          <a:p>
            <a:r>
              <a:rPr lang="en-US" b="1" u="sng" dirty="0"/>
              <a:t>Report Back to Class:</a:t>
            </a:r>
            <a:endParaRPr lang="en-US" dirty="0"/>
          </a:p>
          <a:p>
            <a:pPr marL="171450" indent="-171450">
              <a:buFont typeface="Arial" panose="020B0604020202020204" pitchFamily="34" charset="0"/>
              <a:buChar char="•"/>
            </a:pPr>
            <a:r>
              <a:rPr lang="en-US" dirty="0"/>
              <a:t>Ask the class to come back together and ask each group to answer one of the questions, you can ask popcorn style by</a:t>
            </a:r>
            <a:r>
              <a:rPr lang="en-US" baseline="0" dirty="0"/>
              <a:t> </a:t>
            </a:r>
            <a:r>
              <a:rPr lang="en-US" dirty="0"/>
              <a:t>randomly selecting</a:t>
            </a:r>
            <a:r>
              <a:rPr lang="en-US" baseline="0" dirty="0"/>
              <a:t> students</a:t>
            </a:r>
            <a:r>
              <a:rPr lang="en-US" dirty="0"/>
              <a:t> or ask groups to volunteer by raising their hands</a:t>
            </a:r>
            <a:r>
              <a:rPr lang="en-US" baseline="0" dirty="0"/>
              <a:t> or ask the groups to identify a spokesperson. </a:t>
            </a:r>
            <a:endParaRPr lang="en-US" dirty="0"/>
          </a:p>
          <a:p>
            <a:pPr marL="171450" indent="-171450">
              <a:buFont typeface="Arial" panose="020B0604020202020204" pitchFamily="34" charset="0"/>
              <a:buChar char="•"/>
            </a:pPr>
            <a:r>
              <a:rPr lang="en-US" sz="1200" kern="1200" dirty="0">
                <a:solidFill>
                  <a:schemeClr val="tx1"/>
                </a:solidFill>
                <a:effectLst/>
                <a:latin typeface="+mn-lt"/>
                <a:ea typeface="+mn-ea"/>
                <a:cs typeface="+mn-cs"/>
              </a:rPr>
              <a:t>Emphasize the importance of asking ourselves what we want and don’t want in a relationship </a:t>
            </a:r>
            <a:r>
              <a:rPr lang="en-US" dirty="0"/>
              <a:t>and what the other person values. Remind the class that personal boundaries are helpful as they help to define the elements of a healthy relationship.</a:t>
            </a:r>
            <a:br>
              <a:rPr lang="en-CA" sz="1200" kern="1200" dirty="0">
                <a:solidFill>
                  <a:schemeClr val="tx1"/>
                </a:solidFill>
                <a:effectLst/>
                <a:latin typeface="+mn-lt"/>
                <a:ea typeface="+mn-ea"/>
                <a:cs typeface="+mn-cs"/>
              </a:rPr>
            </a:br>
            <a:endParaRPr lang="en-CA" sz="1200" kern="1200" dirty="0">
              <a:solidFill>
                <a:schemeClr val="tx1"/>
              </a:solidFill>
              <a:effectLst/>
              <a:latin typeface="+mn-lt"/>
              <a:ea typeface="+mn-ea"/>
              <a:cs typeface="+mn-cs"/>
            </a:endParaRPr>
          </a:p>
          <a:p>
            <a:r>
              <a:rPr lang="en-US" b="1" u="sng" dirty="0"/>
              <a:t>Message to the Class: </a:t>
            </a:r>
            <a:r>
              <a:rPr lang="en-US" dirty="0"/>
              <a:t>It’s important to know, trust and love yourself in order to be in a healthy relationship. </a:t>
            </a:r>
            <a:r>
              <a:rPr lang="en-US" sz="1200" kern="1200" dirty="0">
                <a:solidFill>
                  <a:schemeClr val="tx1"/>
                </a:solidFill>
                <a:effectLst/>
                <a:latin typeface="+mn-lt"/>
                <a:ea typeface="+mn-ea"/>
                <a:cs typeface="+mn-cs"/>
              </a:rPr>
              <a:t>You may choose to ask students about the things they do to be in a good relationship with themselves.  What are activities or things you do that help you take care of you?</a:t>
            </a:r>
            <a:endParaRPr lang="en-US" dirty="0"/>
          </a:p>
        </p:txBody>
      </p:sp>
      <p:sp>
        <p:nvSpPr>
          <p:cNvPr id="4" name="Slide Number Placeholder 3"/>
          <p:cNvSpPr>
            <a:spLocks noGrp="1"/>
          </p:cNvSpPr>
          <p:nvPr>
            <p:ph type="sldNum" sz="quarter" idx="10"/>
          </p:nvPr>
        </p:nvSpPr>
        <p:spPr/>
        <p:txBody>
          <a:bodyPr/>
          <a:lstStyle/>
          <a:p>
            <a:fld id="{809D85E3-D383-4168-91CB-A6B17C57EFFA}" type="slidenum">
              <a:rPr lang="en-US" smtClean="0"/>
              <a:t>18</a:t>
            </a:fld>
            <a:endParaRPr lang="en-US" dirty="0"/>
          </a:p>
        </p:txBody>
      </p:sp>
    </p:spTree>
    <p:extLst>
      <p:ext uri="{BB962C8B-B14F-4D97-AF65-F5344CB8AC3E}">
        <p14:creationId xmlns:p14="http://schemas.microsoft.com/office/powerpoint/2010/main" val="26439456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p:spPr>
        <p:txBody>
          <a:bodyPr/>
          <a:lstStyle/>
          <a:p>
            <a:r>
              <a:rPr lang="en-US" b="1" u="sng" dirty="0"/>
              <a:t>**OPTIONAL</a:t>
            </a:r>
            <a:r>
              <a:rPr lang="en-US" b="1" u="sng" baseline="0" dirty="0"/>
              <a:t> AND IF YOU HAVE TIME**</a:t>
            </a:r>
          </a:p>
          <a:p>
            <a:endParaRPr lang="en-US" b="1" u="sng"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u="none" kern="1200" dirty="0">
                <a:solidFill>
                  <a:schemeClr val="tx1"/>
                </a:solidFill>
                <a:effectLst/>
                <a:latin typeface="+mn-lt"/>
                <a:ea typeface="+mn-ea"/>
                <a:cs typeface="+mn-cs"/>
              </a:rPr>
              <a:t>Depending on how long the previous parts of the presentation take, this video may have to be left out or used in a later session. </a:t>
            </a:r>
            <a:endParaRPr lang="en-CA" sz="1200" u="none" kern="1200" dirty="0">
              <a:solidFill>
                <a:schemeClr val="tx1"/>
              </a:solidFill>
              <a:effectLst/>
              <a:latin typeface="+mn-lt"/>
              <a:ea typeface="+mn-ea"/>
              <a:cs typeface="+mn-cs"/>
            </a:endParaRPr>
          </a:p>
          <a:p>
            <a:endParaRPr lang="en-US" b="0" u="none"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sng" strike="noStrike" kern="1200" cap="none" spc="0" normalizeH="0" baseline="0" noProof="0" dirty="0">
                <a:ln>
                  <a:noFill/>
                </a:ln>
                <a:solidFill>
                  <a:prstClr val="black"/>
                </a:solidFill>
                <a:effectLst/>
                <a:uLnTx/>
                <a:uFillTx/>
                <a:latin typeface="+mn-lt"/>
                <a:ea typeface="+mn-ea"/>
                <a:cs typeface="+mn-cs"/>
              </a:rPr>
              <a:t>Point of Slide: </a:t>
            </a:r>
            <a:r>
              <a:rPr kumimoji="0" lang="en-US" sz="1200" b="0" i="0" u="none" strike="noStrike" kern="1200" cap="none" spc="0" normalizeH="0" baseline="0" noProof="0" dirty="0">
                <a:ln>
                  <a:noFill/>
                </a:ln>
                <a:solidFill>
                  <a:prstClr val="black"/>
                </a:solidFill>
                <a:effectLst/>
                <a:uLnTx/>
                <a:uFillTx/>
                <a:latin typeface="+mn-lt"/>
                <a:ea typeface="+mn-ea"/>
                <a:cs typeface="+mn-cs"/>
              </a:rPr>
              <a:t>Allow the students to learn via a different medium about healthy relationships by watching a video to spark ideas and conversations.</a:t>
            </a:r>
            <a:endParaRPr kumimoji="0" lang="en-US" sz="1200" b="1" i="0" u="none" strike="noStrike" kern="1200" cap="none" spc="0" normalizeH="0" baseline="0" noProof="0" dirty="0">
              <a:ln>
                <a:noFill/>
              </a:ln>
              <a:solidFill>
                <a:prstClr val="black"/>
              </a:solidFill>
              <a:effectLst/>
              <a:uLnTx/>
              <a:uFillTx/>
              <a:latin typeface="+mn-lt"/>
              <a:ea typeface="+mn-ea"/>
              <a:cs typeface="+mn-cs"/>
            </a:endParaRPr>
          </a:p>
          <a:p>
            <a:endParaRPr lang="en-US" b="1" u="sng"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sng" strike="noStrike" kern="1200" cap="none" spc="0" normalizeH="0" baseline="0" noProof="0" dirty="0">
                <a:ln>
                  <a:noFill/>
                </a:ln>
                <a:solidFill>
                  <a:prstClr val="black"/>
                </a:solidFill>
                <a:effectLst/>
                <a:uLnTx/>
                <a:uFillTx/>
                <a:latin typeface="+mn-lt"/>
                <a:ea typeface="+mn-ea"/>
                <a:cs typeface="+mn-cs"/>
              </a:rPr>
              <a:t>Speaking Notes</a:t>
            </a:r>
            <a:r>
              <a:rPr kumimoji="0" lang="en-US" sz="1200" b="0" i="0" u="sng" strike="noStrike" kern="1200" cap="none" spc="0" normalizeH="0" baseline="0" noProof="0" dirty="0">
                <a:ln>
                  <a:noFill/>
                </a:ln>
                <a:solidFill>
                  <a:prstClr val="black"/>
                </a:solidFill>
                <a:effectLst/>
                <a:uLnTx/>
                <a:uFillTx/>
                <a:latin typeface="+mn-lt"/>
                <a:ea typeface="+mn-ea"/>
                <a:cs typeface="+mn-cs"/>
              </a:rPr>
              <a:t>: </a:t>
            </a: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Introduce the video, 12 Signs That You Are in A Healthy Relationship</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Explain they will be watching a short </a:t>
            </a:r>
            <a:r>
              <a:rPr lang="en-US" sz="1200" u="none" kern="1200" dirty="0">
                <a:solidFill>
                  <a:schemeClr val="tx1"/>
                </a:solidFill>
                <a:effectLst/>
                <a:latin typeface="+mn-lt"/>
                <a:ea typeface="+mn-ea"/>
                <a:cs typeface="+mn-cs"/>
              </a:rPr>
              <a:t>animation that summarizes some of the key components of a healthy relationship. </a:t>
            </a:r>
            <a:endParaRPr lang="en-US" b="1" u="none"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1" i="0" u="sng" strike="noStrike" kern="1200" cap="none" spc="0" normalizeH="0" baseline="0" noProof="0" dirty="0">
                <a:ln>
                  <a:noFill/>
                </a:ln>
                <a:solidFill>
                  <a:prstClr val="black"/>
                </a:solidFill>
                <a:effectLst/>
                <a:uLnTx/>
                <a:uFillTx/>
                <a:latin typeface="+mn-lt"/>
                <a:ea typeface="+mn-ea"/>
                <a:cs typeface="+mn-cs"/>
              </a:rPr>
              <a:t>Watch  Video</a:t>
            </a:r>
            <a:r>
              <a:rPr kumimoji="0" lang="en-US" sz="1200" b="0" i="0" u="none" strike="noStrike" kern="1200" cap="none" spc="0" normalizeH="0" baseline="0" noProof="0" dirty="0">
                <a:ln>
                  <a:noFill/>
                </a:ln>
                <a:solidFill>
                  <a:prstClr val="black"/>
                </a:solidFill>
                <a:effectLst/>
                <a:uLnTx/>
                <a:uFillTx/>
                <a:latin typeface="+mn-lt"/>
                <a:ea typeface="+mn-ea"/>
                <a:cs typeface="+mn-cs"/>
              </a:rPr>
              <a:t>: Psych2Go (Aug 28, 2018) </a:t>
            </a:r>
            <a:r>
              <a:rPr kumimoji="0" lang="en-US" sz="1200" b="0" i="1" u="none" strike="noStrike" kern="1200" cap="none" spc="0" normalizeH="0" baseline="0" noProof="0" dirty="0">
                <a:ln>
                  <a:noFill/>
                </a:ln>
                <a:solidFill>
                  <a:schemeClr val="tx1"/>
                </a:solidFill>
                <a:effectLst/>
                <a:uLnTx/>
                <a:uFillTx/>
                <a:latin typeface="+mn-lt"/>
                <a:ea typeface="+mn-ea"/>
                <a:cs typeface="+mn-cs"/>
              </a:rPr>
              <a:t>12 Signs That You Are In A Healthy Relationship </a:t>
            </a:r>
            <a:r>
              <a:rPr lang="en-CA" sz="1200" u="sng" kern="1200" dirty="0">
                <a:solidFill>
                  <a:schemeClr val="tx1"/>
                </a:solidFill>
                <a:effectLst/>
                <a:latin typeface="+mn-lt"/>
                <a:ea typeface="+mn-ea"/>
                <a:cs typeface="+mn-cs"/>
                <a:hlinkClick r:id="rId3"/>
              </a:rPr>
              <a:t>https://www.youtube.com/watch?v=kCQIDvEnrTg</a:t>
            </a:r>
            <a:endParaRPr lang="en-US" b="0" i="1" u="none" dirty="0"/>
          </a:p>
        </p:txBody>
      </p:sp>
      <p:sp>
        <p:nvSpPr>
          <p:cNvPr id="4" name="Slide Number Placeholder 3"/>
          <p:cNvSpPr>
            <a:spLocks noGrp="1"/>
          </p:cNvSpPr>
          <p:nvPr>
            <p:ph type="sldNum" sz="quarter" idx="10"/>
          </p:nvPr>
        </p:nvSpPr>
        <p:spPr/>
        <p:txBody>
          <a:bodyPr/>
          <a:lstStyle/>
          <a:p>
            <a:fld id="{809D85E3-D383-4168-91CB-A6B17C57EFFA}" type="slidenum">
              <a:rPr lang="en-US" smtClean="0"/>
              <a:t>19</a:t>
            </a:fld>
            <a:endParaRPr lang="en-US" dirty="0"/>
          </a:p>
        </p:txBody>
      </p:sp>
    </p:spTree>
    <p:extLst>
      <p:ext uri="{BB962C8B-B14F-4D97-AF65-F5344CB8AC3E}">
        <p14:creationId xmlns:p14="http://schemas.microsoft.com/office/powerpoint/2010/main" val="23943282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A6BBE9-2648-BE5E-218A-9E0F370BFEF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026979A-4EA1-8637-5DBA-D7142082086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BA19480-CCAE-04C0-02CB-6ED32226E0FE}"/>
              </a:ext>
            </a:extLst>
          </p:cNvPr>
          <p:cNvSpPr>
            <a:spLocks noGrp="1"/>
          </p:cNvSpPr>
          <p:nvPr>
            <p:ph type="body" idx="1"/>
          </p:nvPr>
        </p:nvSpPr>
        <p:spPr>
          <a:xfrm>
            <a:off x="685800" y="4411980"/>
            <a:ext cx="5486400" cy="3600450"/>
          </a:xfrm>
        </p:spPr>
        <p:txBody>
          <a:bodyPr/>
          <a:lstStyle/>
          <a:p>
            <a:r>
              <a:rPr lang="en-US" b="1" u="sng" dirty="0"/>
              <a:t>Point of the Slide</a:t>
            </a:r>
            <a:r>
              <a:rPr lang="en-US" dirty="0"/>
              <a:t>: To explain what the PEACE program does.</a:t>
            </a:r>
          </a:p>
          <a:p>
            <a:endParaRPr lang="en-US" dirty="0"/>
          </a:p>
          <a:p>
            <a:r>
              <a:rPr lang="en-US" dirty="0"/>
              <a:t>You might wish to share the PEACE Program PSA to help explain the PEACE Program to the class: https://youtu.be/ZWt_6uUQq90?si=XQDUy_-VSHIbtmkZ </a:t>
            </a:r>
          </a:p>
          <a:p>
            <a:endParaRPr lang="en-US" dirty="0"/>
          </a:p>
          <a:p>
            <a:r>
              <a:rPr lang="en-US" dirty="0"/>
              <a:t>The PEACE Program offers free, confidential support to children and youth aged 3-18 in BC who have experienced violence in their homes. </a:t>
            </a:r>
          </a:p>
          <a:p>
            <a:endParaRPr lang="en-US" dirty="0"/>
          </a:p>
          <a:p>
            <a:r>
              <a:rPr lang="en-US" dirty="0"/>
              <a:t>There are 87 PEACE Programs located all across BC.</a:t>
            </a:r>
          </a:p>
          <a:p>
            <a:endParaRPr lang="en-US" dirty="0"/>
          </a:p>
          <a:p>
            <a:r>
              <a:rPr lang="en-US" dirty="0"/>
              <a:t>PEACE programs provide age-appropriate services that </a:t>
            </a:r>
            <a:r>
              <a:rPr lang="en-CA" dirty="0"/>
              <a:t>help Children and Youth to</a:t>
            </a:r>
            <a:r>
              <a:rPr lang="en-US" dirty="0"/>
              <a:t>:</a:t>
            </a:r>
            <a:endParaRPr lang="en-CA" dirty="0"/>
          </a:p>
          <a:p>
            <a:pPr marL="171450" lvl="0" indent="-171450">
              <a:buFont typeface="Arial" panose="020B0604020202020204" pitchFamily="34" charset="0"/>
              <a:buChar char="•"/>
            </a:pPr>
            <a:r>
              <a:rPr lang="en-CA" dirty="0"/>
              <a:t>label and express the feelings they have experienced regarding the violence they have encountered; </a:t>
            </a:r>
          </a:p>
          <a:p>
            <a:pPr marL="171450" lvl="0" indent="-171450">
              <a:buFont typeface="Arial" panose="020B0604020202020204" pitchFamily="34" charset="0"/>
              <a:buChar char="•"/>
            </a:pPr>
            <a:r>
              <a:rPr lang="en-CA" dirty="0"/>
              <a:t>understand healthy ways of dealing with anger and expressing anger; </a:t>
            </a:r>
          </a:p>
          <a:p>
            <a:pPr marL="171450" lvl="0" indent="-171450">
              <a:buFont typeface="Arial" panose="020B0604020202020204" pitchFamily="34" charset="0"/>
              <a:buChar char="•"/>
            </a:pPr>
            <a:r>
              <a:rPr lang="en-CA" dirty="0"/>
              <a:t>understand that they are not at fault for the violent actions of others; </a:t>
            </a:r>
          </a:p>
          <a:p>
            <a:pPr marL="171450" lvl="0" indent="-171450">
              <a:buFont typeface="Arial" panose="020B0604020202020204" pitchFamily="34" charset="0"/>
              <a:buChar char="•"/>
            </a:pPr>
            <a:r>
              <a:rPr lang="en-CA" dirty="0"/>
              <a:t>teach safety skills, strategies and develop safety plans; </a:t>
            </a:r>
          </a:p>
          <a:p>
            <a:pPr marL="171450" indent="-171450">
              <a:buFont typeface="Arial" panose="020B0604020202020204" pitchFamily="34" charset="0"/>
              <a:buChar char="•"/>
            </a:pPr>
            <a:r>
              <a:rPr lang="en-CA" dirty="0"/>
              <a:t>encourage open communication; </a:t>
            </a:r>
          </a:p>
          <a:p>
            <a:pPr marL="171450" indent="-171450">
              <a:buFont typeface="Arial" panose="020B0604020202020204" pitchFamily="34" charset="0"/>
              <a:buChar char="•"/>
            </a:pPr>
            <a:r>
              <a:rPr lang="en-CA" dirty="0"/>
              <a:t>acknowledge loss and separation issues; </a:t>
            </a:r>
          </a:p>
          <a:p>
            <a:pPr marL="171450" lvl="0" indent="-171450">
              <a:buFont typeface="Arial" panose="020B0604020202020204" pitchFamily="34" charset="0"/>
              <a:buChar char="•"/>
            </a:pPr>
            <a:r>
              <a:rPr lang="en-CA" dirty="0"/>
              <a:t>facilitate understanding of abuse and myths about violence against women; </a:t>
            </a:r>
          </a:p>
          <a:p>
            <a:pPr marL="171450" lvl="0" indent="-171450">
              <a:buFont typeface="Arial" panose="020B0604020202020204" pitchFamily="34" charset="0"/>
              <a:buChar char="•"/>
            </a:pPr>
            <a:r>
              <a:rPr lang="en-CA" dirty="0"/>
              <a:t>explore other violence issues such as violence in the media; and</a:t>
            </a:r>
          </a:p>
          <a:p>
            <a:pPr marL="171450" lvl="0" indent="-171450">
              <a:buFont typeface="Arial" panose="020B0604020202020204" pitchFamily="34" charset="0"/>
              <a:buChar char="•"/>
            </a:pPr>
            <a:r>
              <a:rPr lang="en-CA" dirty="0"/>
              <a:t>encourage self-confidence.</a:t>
            </a:r>
          </a:p>
        </p:txBody>
      </p:sp>
      <p:sp>
        <p:nvSpPr>
          <p:cNvPr id="4" name="Slide Number Placeholder 3">
            <a:extLst>
              <a:ext uri="{FF2B5EF4-FFF2-40B4-BE49-F238E27FC236}">
                <a16:creationId xmlns:a16="http://schemas.microsoft.com/office/drawing/2014/main" id="{6BD00661-C6DD-9359-C04D-C03B104836BE}"/>
              </a:ext>
            </a:extLst>
          </p:cNvPr>
          <p:cNvSpPr>
            <a:spLocks noGrp="1"/>
          </p:cNvSpPr>
          <p:nvPr>
            <p:ph type="sldNum" sz="quarter" idx="10"/>
          </p:nvPr>
        </p:nvSpPr>
        <p:spPr/>
        <p:txBody>
          <a:bodyPr/>
          <a:lstStyle/>
          <a:p>
            <a:fld id="{809D85E3-D383-4168-91CB-A6B17C57EFFA}" type="slidenum">
              <a:rPr lang="en-US" smtClean="0"/>
              <a:t>2</a:t>
            </a:fld>
            <a:endParaRPr lang="en-US"/>
          </a:p>
        </p:txBody>
      </p:sp>
    </p:spTree>
    <p:extLst>
      <p:ext uri="{BB962C8B-B14F-4D97-AF65-F5344CB8AC3E}">
        <p14:creationId xmlns:p14="http://schemas.microsoft.com/office/powerpoint/2010/main" val="1896530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p:spPr>
        <p:txBody>
          <a:bodyPr/>
          <a:lstStyle/>
          <a:p>
            <a:r>
              <a:rPr lang="en-US" b="1" u="sng" dirty="0"/>
              <a:t>**OPTIONAL</a:t>
            </a:r>
            <a:r>
              <a:rPr lang="en-US" b="1" u="sng" baseline="0" dirty="0"/>
              <a:t> AND IF YOU HAVE TIME**</a:t>
            </a:r>
          </a:p>
          <a:p>
            <a:endParaRPr lang="en-US" b="1" u="sng"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u="none" kern="1200" dirty="0">
                <a:solidFill>
                  <a:schemeClr val="tx1"/>
                </a:solidFill>
                <a:effectLst/>
                <a:latin typeface="+mn-lt"/>
                <a:ea typeface="+mn-ea"/>
                <a:cs typeface="+mn-cs"/>
              </a:rPr>
              <a:t>Depending on how long the previous parts of the presentation take, this video may have to be left out or used in a later session. </a:t>
            </a:r>
            <a:endParaRPr lang="en-CA" sz="1200" u="none" kern="1200" dirty="0">
              <a:solidFill>
                <a:schemeClr val="tx1"/>
              </a:solidFill>
              <a:effectLst/>
              <a:latin typeface="+mn-lt"/>
              <a:ea typeface="+mn-ea"/>
              <a:cs typeface="+mn-cs"/>
            </a:endParaRPr>
          </a:p>
          <a:p>
            <a:endParaRPr lang="en-US" b="0" u="none"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sng" strike="noStrike" kern="1200" cap="none" spc="0" normalizeH="0" baseline="0" noProof="0" dirty="0">
                <a:ln>
                  <a:noFill/>
                </a:ln>
                <a:solidFill>
                  <a:prstClr val="black"/>
                </a:solidFill>
                <a:effectLst/>
                <a:uLnTx/>
                <a:uFillTx/>
                <a:latin typeface="+mn-lt"/>
                <a:ea typeface="+mn-ea"/>
                <a:cs typeface="+mn-cs"/>
              </a:rPr>
              <a:t>Point of Slide: </a:t>
            </a:r>
            <a:r>
              <a:rPr kumimoji="0" lang="en-US" sz="1200" b="0" i="0" u="none" strike="noStrike" kern="1200" cap="none" spc="0" normalizeH="0" baseline="0" noProof="0" dirty="0">
                <a:ln>
                  <a:noFill/>
                </a:ln>
                <a:solidFill>
                  <a:prstClr val="black"/>
                </a:solidFill>
                <a:effectLst/>
                <a:uLnTx/>
                <a:uFillTx/>
                <a:latin typeface="+mn-lt"/>
                <a:ea typeface="+mn-ea"/>
                <a:cs typeface="+mn-cs"/>
              </a:rPr>
              <a:t>Allow the students to learn via a different medium about healthy relationships by watching a video to spark ideas and conversations.</a:t>
            </a:r>
            <a:endParaRPr kumimoji="0" lang="en-US" sz="1200" b="1" i="0" u="none" strike="noStrike" kern="1200" cap="none" spc="0" normalizeH="0" baseline="0" noProof="0" dirty="0">
              <a:ln>
                <a:noFill/>
              </a:ln>
              <a:solidFill>
                <a:prstClr val="black"/>
              </a:solidFill>
              <a:effectLst/>
              <a:uLnTx/>
              <a:uFillTx/>
              <a:latin typeface="+mn-lt"/>
              <a:ea typeface="+mn-ea"/>
              <a:cs typeface="+mn-cs"/>
            </a:endParaRPr>
          </a:p>
          <a:p>
            <a:endParaRPr lang="en-US" b="1" u="sng"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sng" strike="noStrike" kern="1200" cap="none" spc="0" normalizeH="0" baseline="0" noProof="0" dirty="0">
                <a:ln>
                  <a:noFill/>
                </a:ln>
                <a:solidFill>
                  <a:prstClr val="black"/>
                </a:solidFill>
                <a:effectLst/>
                <a:uLnTx/>
                <a:uFillTx/>
                <a:latin typeface="+mn-lt"/>
                <a:ea typeface="+mn-ea"/>
                <a:cs typeface="+mn-cs"/>
              </a:rPr>
              <a:t>Speaking Notes</a:t>
            </a:r>
            <a:r>
              <a:rPr kumimoji="0" lang="en-US" sz="1200" b="0" i="0" u="sng" strike="noStrike" kern="1200" cap="none" spc="0" normalizeH="0" baseline="0" noProof="0" dirty="0">
                <a:ln>
                  <a:noFill/>
                </a:ln>
                <a:solidFill>
                  <a:prstClr val="black"/>
                </a:solidFill>
                <a:effectLst/>
                <a:uLnTx/>
                <a:uFillTx/>
                <a:latin typeface="+mn-lt"/>
                <a:ea typeface="+mn-ea"/>
                <a:cs typeface="+mn-cs"/>
              </a:rPr>
              <a:t>: </a:t>
            </a: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Introduce the video, How To Break Up</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Explain they will be watching a short </a:t>
            </a:r>
            <a:r>
              <a:rPr kumimoji="0" lang="en-US" sz="1200" b="0" i="0" u="none" strike="noStrike" kern="1200" cap="none" spc="0" normalizeH="0" baseline="0" noProof="0" dirty="0">
                <a:ln>
                  <a:noFill/>
                </a:ln>
                <a:solidFill>
                  <a:schemeClr val="tx1"/>
                </a:solidFill>
                <a:effectLst/>
                <a:uLnTx/>
                <a:uFillTx/>
                <a:latin typeface="+mn-lt"/>
                <a:ea typeface="+mn-ea"/>
                <a:cs typeface="+mn-cs"/>
              </a:rPr>
              <a:t>v</a:t>
            </a:r>
            <a:r>
              <a:rPr lang="en-US" sz="1200" u="none" kern="1200" dirty="0" err="1">
                <a:solidFill>
                  <a:schemeClr val="tx1"/>
                </a:solidFill>
                <a:effectLst/>
                <a:latin typeface="+mn-lt"/>
                <a:ea typeface="+mn-ea"/>
                <a:cs typeface="+mn-cs"/>
              </a:rPr>
              <a:t>ideo</a:t>
            </a:r>
            <a:r>
              <a:rPr lang="en-US" sz="1200" u="none" kern="1200" dirty="0">
                <a:solidFill>
                  <a:schemeClr val="tx1"/>
                </a:solidFill>
                <a:effectLst/>
                <a:latin typeface="+mn-lt"/>
                <a:ea typeface="+mn-ea"/>
                <a:cs typeface="+mn-cs"/>
              </a:rPr>
              <a:t> that shares some tools to communicate how to end a relationship in a respectful way. </a:t>
            </a:r>
            <a:endParaRPr lang="en-CA" sz="1200" u="none"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1" i="0" u="sng" strike="noStrike" kern="1200" cap="none" spc="0" normalizeH="0" baseline="0" noProof="0" dirty="0">
                <a:ln>
                  <a:noFill/>
                </a:ln>
                <a:solidFill>
                  <a:prstClr val="black"/>
                </a:solidFill>
                <a:effectLst/>
                <a:uLnTx/>
                <a:uFillTx/>
                <a:latin typeface="+mn-lt"/>
                <a:ea typeface="+mn-ea"/>
                <a:cs typeface="+mn-cs"/>
              </a:rPr>
              <a:t>Watch  Video</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1" u="none" strike="noStrike" kern="1200" cap="none" spc="0" normalizeH="0" baseline="0" noProof="0" dirty="0">
                <a:ln>
                  <a:noFill/>
                </a:ln>
                <a:solidFill>
                  <a:schemeClr val="tx1"/>
                </a:solidFill>
                <a:effectLst/>
                <a:uLnTx/>
                <a:uFillTx/>
                <a:latin typeface="+mn-lt"/>
                <a:ea typeface="+mn-ea"/>
                <a:cs typeface="+mn-cs"/>
              </a:rPr>
              <a:t>How To Break Up </a:t>
            </a:r>
            <a:r>
              <a:rPr lang="en-US" sz="1200" u="sng" kern="1200" dirty="0">
                <a:solidFill>
                  <a:schemeClr val="tx1"/>
                </a:solidFill>
                <a:effectLst/>
                <a:latin typeface="+mn-lt"/>
                <a:ea typeface="+mn-ea"/>
                <a:cs typeface="+mn-cs"/>
                <a:hlinkClick r:id="rId3"/>
              </a:rPr>
              <a:t>https://www.youtube.com/watch?v=XpXpHjT2ACo</a:t>
            </a:r>
            <a:endParaRPr lang="en-US" b="0" i="1" u="none" dirty="0"/>
          </a:p>
          <a:p>
            <a:endParaRPr lang="en-US" b="0" u="none" dirty="0"/>
          </a:p>
        </p:txBody>
      </p:sp>
      <p:sp>
        <p:nvSpPr>
          <p:cNvPr id="4" name="Slide Number Placeholder 3"/>
          <p:cNvSpPr>
            <a:spLocks noGrp="1"/>
          </p:cNvSpPr>
          <p:nvPr>
            <p:ph type="sldNum" sz="quarter" idx="10"/>
          </p:nvPr>
        </p:nvSpPr>
        <p:spPr/>
        <p:txBody>
          <a:bodyPr/>
          <a:lstStyle/>
          <a:p>
            <a:fld id="{809D85E3-D383-4168-91CB-A6B17C57EFFA}" type="slidenum">
              <a:rPr lang="en-US" smtClean="0"/>
              <a:t>20</a:t>
            </a:fld>
            <a:endParaRPr lang="en-US" dirty="0"/>
          </a:p>
        </p:txBody>
      </p:sp>
    </p:spTree>
    <p:extLst>
      <p:ext uri="{BB962C8B-B14F-4D97-AF65-F5344CB8AC3E}">
        <p14:creationId xmlns:p14="http://schemas.microsoft.com/office/powerpoint/2010/main" val="13540310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sng" strike="noStrike" kern="1200" cap="none" spc="0" normalizeH="0" baseline="0" noProof="0" dirty="0">
                <a:ln>
                  <a:noFill/>
                </a:ln>
                <a:solidFill>
                  <a:prstClr val="black"/>
                </a:solidFill>
                <a:effectLst/>
                <a:uLnTx/>
                <a:uFillTx/>
                <a:latin typeface="+mn-lt"/>
                <a:ea typeface="+mn-ea"/>
                <a:cs typeface="+mn-cs"/>
              </a:rPr>
              <a:t>Point of Slide</a:t>
            </a:r>
            <a:r>
              <a:rPr kumimoji="0" lang="en-US" sz="1200" b="0" i="0" u="none" strike="noStrike" kern="1200" cap="none" spc="0" normalizeH="0" baseline="0" noProof="0" dirty="0">
                <a:ln>
                  <a:noFill/>
                </a:ln>
                <a:solidFill>
                  <a:prstClr val="black"/>
                </a:solidFill>
                <a:effectLst/>
                <a:uLnTx/>
                <a:uFillTx/>
                <a:latin typeface="+mn-lt"/>
                <a:ea typeface="+mn-ea"/>
                <a:cs typeface="+mn-cs"/>
              </a:rPr>
              <a:t>: Recap the main messages of the VIP curriculum lesson plan and thank the class.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sng" strike="noStrike" kern="1200" cap="none" spc="0" normalizeH="0" baseline="0" noProof="0" dirty="0">
                <a:ln>
                  <a:noFill/>
                </a:ln>
                <a:solidFill>
                  <a:prstClr val="black"/>
                </a:solidFill>
                <a:effectLst/>
                <a:uLnTx/>
                <a:uFillTx/>
                <a:latin typeface="+mn-lt"/>
                <a:ea typeface="+mn-ea"/>
                <a:cs typeface="+mn-cs"/>
              </a:rPr>
              <a:t>Speaking Notes: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Recap main messages.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Let them know that sometimes a topic like healthy relationships can seem simple and like common sense. However, remind them that violent relationships are not uncommon and taking the time to self-reflect about what we want and need to be safe and happy in our relationships is important. </a:t>
            </a:r>
            <a:endParaRPr lang="en-CA"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Thank them for being a wonderful class and let the students know your contact information and what information you will be sending home with them, such as VIP post cards, VIP wallet cards, agency brochure, PEACE Program brochure, and any other additional resources.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CA" sz="1200" b="0" i="0" u="none" strike="noStrike" kern="1200" cap="none" spc="0" normalizeH="0" baseline="0" noProof="0" dirty="0">
              <a:ln>
                <a:noFill/>
              </a:ln>
              <a:solidFill>
                <a:prstClr val="black"/>
              </a:solidFill>
              <a:effectLst/>
              <a:uLnTx/>
              <a:uFillTx/>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1200" b="0" i="0" u="none" strike="noStrike" kern="1200" cap="none" spc="0" normalizeH="0" baseline="0" noProof="0" dirty="0">
                <a:ln>
                  <a:noFill/>
                </a:ln>
                <a:solidFill>
                  <a:prstClr val="black"/>
                </a:solidFill>
                <a:effectLst/>
                <a:uLnTx/>
                <a:uFillTx/>
                <a:latin typeface="+mn-lt"/>
                <a:ea typeface="+mn-ea"/>
                <a:cs typeface="+mn-cs"/>
              </a:rPr>
              <a:t>Reiterate your contact information and office hours on the slide. </a:t>
            </a: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If you are returning for another presentation, let the class know when you will be back and remind them to stay and ask any questions or concerns that may have arisen during the presentation.</a:t>
            </a:r>
            <a:endParaRPr lang="en-CA"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809D85E3-D383-4168-91CB-A6B17C57EFFA}" type="slidenum">
              <a:rPr lang="en-US" smtClean="0"/>
              <a:t>21</a:t>
            </a:fld>
            <a:endParaRPr lang="en-US"/>
          </a:p>
        </p:txBody>
      </p:sp>
    </p:spTree>
    <p:extLst>
      <p:ext uri="{BB962C8B-B14F-4D97-AF65-F5344CB8AC3E}">
        <p14:creationId xmlns:p14="http://schemas.microsoft.com/office/powerpoint/2010/main" val="30036285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64444" y="4400549"/>
            <a:ext cx="5607756" cy="4483807"/>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b="1" i="0" u="sng" strike="noStrike" kern="1200" cap="none" spc="0" normalizeH="0" baseline="0" noProof="0" dirty="0">
                <a:ln>
                  <a:noFill/>
                </a:ln>
                <a:solidFill>
                  <a:prstClr val="black"/>
                </a:solidFill>
                <a:effectLst/>
                <a:uLnTx/>
                <a:uFillTx/>
                <a:latin typeface="+mn-lt"/>
                <a:ea typeface="+mn-ea"/>
                <a:cs typeface="+mn-cs"/>
              </a:rPr>
              <a:t>Point of Slide:</a:t>
            </a:r>
            <a:r>
              <a:rPr kumimoji="0" lang="en-CA" sz="1200" b="0" i="0" u="none" strike="noStrike" kern="1200" cap="none" spc="0" normalizeH="0" baseline="0" noProof="0" dirty="0">
                <a:ln>
                  <a:noFill/>
                </a:ln>
                <a:solidFill>
                  <a:prstClr val="black"/>
                </a:solidFill>
                <a:effectLst/>
                <a:uLnTx/>
                <a:uFillTx/>
                <a:latin typeface="+mn-lt"/>
                <a:ea typeface="+mn-ea"/>
                <a:cs typeface="+mn-cs"/>
              </a:rPr>
              <a:t> This slide introduces the Violence Is Preventable (VIP) Program, and why PEACE Program counsellors are in the classroom and informs the students of the purpose of the presentation.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200" b="0" i="0" u="none" strike="noStrike" kern="1200" cap="none" spc="0" normalizeH="0" baseline="0" noProof="0" dirty="0">
              <a:ln>
                <a:noFill/>
              </a:ln>
              <a:solidFill>
                <a:prstClr val="black"/>
              </a:solidFill>
              <a:effectLst/>
              <a:uLnTx/>
              <a:uFillTx/>
              <a:latin typeface="+mn-lt"/>
              <a:ea typeface="+mn-ea"/>
              <a:cs typeface="+mn-cs"/>
            </a:endParaRPr>
          </a:p>
          <a:p>
            <a:r>
              <a:rPr lang="en-US" b="1" u="sng" baseline="0" dirty="0"/>
              <a:t>Speaking Notes: </a:t>
            </a:r>
            <a:endParaRPr lang="en-US" dirty="0"/>
          </a:p>
          <a:p>
            <a:pPr>
              <a:buFont typeface="Arial"/>
              <a:buChar char="•"/>
            </a:pPr>
            <a:r>
              <a:rPr lang="en-US" dirty="0"/>
              <a:t> Introduce</a:t>
            </a:r>
            <a:r>
              <a:rPr lang="en-US" baseline="0" dirty="0"/>
              <a:t> yourself:</a:t>
            </a:r>
          </a:p>
          <a:p>
            <a:pPr lvl="1">
              <a:buFont typeface="Arial"/>
              <a:buChar char="•"/>
            </a:pPr>
            <a:r>
              <a:rPr lang="en-US" baseline="0" dirty="0"/>
              <a:t>W</a:t>
            </a:r>
            <a:r>
              <a:rPr lang="en-US" dirty="0"/>
              <a:t>ho</a:t>
            </a:r>
            <a:r>
              <a:rPr lang="en-US" baseline="0" dirty="0"/>
              <a:t> you are</a:t>
            </a:r>
          </a:p>
          <a:p>
            <a:pPr lvl="1">
              <a:buFont typeface="Arial"/>
              <a:buChar char="•"/>
            </a:pPr>
            <a:r>
              <a:rPr lang="en-US" baseline="0" dirty="0"/>
              <a:t>What organization</a:t>
            </a:r>
            <a:r>
              <a:rPr lang="en-US" dirty="0"/>
              <a:t> you</a:t>
            </a:r>
            <a:r>
              <a:rPr lang="en-US" baseline="0" dirty="0"/>
              <a:t> are </a:t>
            </a:r>
            <a:r>
              <a:rPr lang="en-US" dirty="0"/>
              <a:t>from</a:t>
            </a:r>
          </a:p>
          <a:p>
            <a:pPr lvl="1">
              <a:buFont typeface="Arial"/>
              <a:buChar char="•"/>
            </a:pPr>
            <a:r>
              <a:rPr lang="en-US" dirty="0"/>
              <a:t>W</a:t>
            </a:r>
            <a:r>
              <a:rPr lang="en-US" baseline="0" dirty="0"/>
              <a:t>hat your role is</a:t>
            </a:r>
          </a:p>
          <a:p>
            <a:pPr lvl="1">
              <a:buFont typeface="Arial"/>
              <a:buChar char="•"/>
            </a:pPr>
            <a:r>
              <a:rPr lang="en-US" baseline="0" dirty="0"/>
              <a:t>A</a:t>
            </a:r>
            <a:r>
              <a:rPr lang="en-US" dirty="0"/>
              <a:t> brief overview of the presentation. </a:t>
            </a:r>
          </a:p>
          <a:p>
            <a:pPr>
              <a:buFont typeface="Arial"/>
              <a:buChar char="•"/>
            </a:pPr>
            <a:endParaRPr lang="en-US" dirty="0"/>
          </a:p>
          <a:p>
            <a:pPr>
              <a:buFont typeface="Arial"/>
              <a:buNone/>
            </a:pPr>
            <a:r>
              <a:rPr lang="en-US" dirty="0"/>
              <a:t>For example:</a:t>
            </a:r>
          </a:p>
          <a:p>
            <a:pPr marL="0" marR="0" lvl="0" indent="0" algn="l" defTabSz="914400" rtl="0" eaLnBrk="1" fontAlgn="auto" latinLnBrk="0" hangingPunct="1">
              <a:lnSpc>
                <a:spcPct val="100000"/>
              </a:lnSpc>
              <a:spcBef>
                <a:spcPts val="0"/>
              </a:spcBef>
              <a:spcAft>
                <a:spcPts val="0"/>
              </a:spcAft>
              <a:buClrTx/>
              <a:buSzTx/>
              <a:buFont typeface="Arial"/>
              <a:buNone/>
              <a:tabLst/>
              <a:defRPr/>
            </a:pPr>
            <a:r>
              <a:rPr lang="en-US" i="1" dirty="0"/>
              <a:t>I am happy to be here today and I am looking forward to sharing this meaningful time together. In my work, I help kids of all ages stay safe in their friendships and homes. I also help kids who may have been scared, confused or upset because one adult in their home is hurting another adult. I work for a program called the PEACE Program and we are sharing this presentation today on the Violence is Preventable (VIP) Program. I am visiting all kinds of classrooms in BC for students of all ages in classrooms just like this one. </a:t>
            </a:r>
          </a:p>
          <a:p>
            <a:pPr marL="0" marR="0" lvl="0" indent="0" algn="l" defTabSz="914400" rtl="0" eaLnBrk="1" fontAlgn="auto" latinLnBrk="0" hangingPunct="1">
              <a:lnSpc>
                <a:spcPct val="100000"/>
              </a:lnSpc>
              <a:spcBef>
                <a:spcPts val="0"/>
              </a:spcBef>
              <a:spcAft>
                <a:spcPts val="0"/>
              </a:spcAft>
              <a:buClrTx/>
              <a:buSzTx/>
              <a:buFont typeface="Arial"/>
              <a:buNone/>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Acknowledge the traditional territory you are 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Thank the teacher for having you in their classroom.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09D85E3-D383-4168-91CB-A6B17C57EFFA}" type="slidenum">
              <a:rPr lang="en-US" smtClean="0"/>
              <a:t>22</a:t>
            </a:fld>
            <a:endParaRPr lang="en-US"/>
          </a:p>
        </p:txBody>
      </p:sp>
    </p:spTree>
    <p:extLst>
      <p:ext uri="{BB962C8B-B14F-4D97-AF65-F5344CB8AC3E}">
        <p14:creationId xmlns:p14="http://schemas.microsoft.com/office/powerpoint/2010/main" val="502020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F15A51-4C93-EADC-AB38-D83C182D486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E4BC388-7D71-44F3-3312-0CB96FC1ED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522CFD-A2F8-71E1-0C72-D7AA67BA99B8}"/>
              </a:ext>
            </a:extLst>
          </p:cNvPr>
          <p:cNvSpPr>
            <a:spLocks noGrp="1"/>
          </p:cNvSpPr>
          <p:nvPr>
            <p:ph type="body" idx="1"/>
          </p:nvPr>
        </p:nvSpPr>
        <p:spPr>
          <a:xfrm>
            <a:off x="685800" y="4411980"/>
            <a:ext cx="5486400" cy="3600450"/>
          </a:xfrm>
        </p:spPr>
        <p:txBody>
          <a:bodyPr/>
          <a:lstStyle/>
          <a:p>
            <a:r>
              <a:rPr lang="en-US" b="1" u="sng" dirty="0"/>
              <a:t>Point of the Slide</a:t>
            </a:r>
            <a:r>
              <a:rPr lang="en-US" dirty="0"/>
              <a:t>: To explain what the PEACE program does.</a:t>
            </a:r>
          </a:p>
          <a:p>
            <a:endParaRPr lang="en-US" dirty="0"/>
          </a:p>
          <a:p>
            <a:r>
              <a:rPr lang="en-US" dirty="0"/>
              <a:t>You might wish to share the PEACE Program PSA to help explain the PEACE Program to the class: https://youtu.be/ZWt_6uUQq90?si=XQDUy_-VSHIbtmkZ </a:t>
            </a:r>
          </a:p>
          <a:p>
            <a:endParaRPr lang="en-US" dirty="0"/>
          </a:p>
          <a:p>
            <a:r>
              <a:rPr lang="en-US" dirty="0"/>
              <a:t>The PEACE Program offers free, confidential support to children and youth aged 3-18 in BC who have experienced violence in their homes. </a:t>
            </a:r>
          </a:p>
          <a:p>
            <a:endParaRPr lang="en-US" dirty="0"/>
          </a:p>
          <a:p>
            <a:r>
              <a:rPr lang="en-US" dirty="0"/>
              <a:t>There are 87 PEACE Programs located across BC.</a:t>
            </a:r>
          </a:p>
          <a:p>
            <a:endParaRPr lang="en-US" dirty="0"/>
          </a:p>
          <a:p>
            <a:r>
              <a:rPr lang="en-US" dirty="0"/>
              <a:t>PEACE programs provide age-appropriate services that </a:t>
            </a:r>
            <a:r>
              <a:rPr lang="en-CA" dirty="0"/>
              <a:t>help Children and Youth to</a:t>
            </a:r>
            <a:r>
              <a:rPr lang="en-US" dirty="0"/>
              <a:t>:</a:t>
            </a:r>
            <a:endParaRPr lang="en-CA" dirty="0"/>
          </a:p>
          <a:p>
            <a:pPr marL="171450" lvl="0" indent="-171450">
              <a:buFont typeface="Arial" panose="020B0604020202020204" pitchFamily="34" charset="0"/>
              <a:buChar char="•"/>
            </a:pPr>
            <a:r>
              <a:rPr lang="en-CA" dirty="0"/>
              <a:t>label and express the feelings they have experienced regarding the violence they have encountered; </a:t>
            </a:r>
          </a:p>
          <a:p>
            <a:pPr marL="171450" lvl="0" indent="-171450">
              <a:buFont typeface="Arial" panose="020B0604020202020204" pitchFamily="34" charset="0"/>
              <a:buChar char="•"/>
            </a:pPr>
            <a:r>
              <a:rPr lang="en-CA" dirty="0"/>
              <a:t>understand healthy ways of dealing with anger and expressing anger; </a:t>
            </a:r>
          </a:p>
          <a:p>
            <a:pPr marL="171450" lvl="0" indent="-171450">
              <a:buFont typeface="Arial" panose="020B0604020202020204" pitchFamily="34" charset="0"/>
              <a:buChar char="•"/>
            </a:pPr>
            <a:r>
              <a:rPr lang="en-CA" dirty="0"/>
              <a:t>understand that they are not at fault for the violent actions of others; </a:t>
            </a:r>
          </a:p>
          <a:p>
            <a:pPr marL="171450" lvl="0" indent="-171450">
              <a:buFont typeface="Arial" panose="020B0604020202020204" pitchFamily="34" charset="0"/>
              <a:buChar char="•"/>
            </a:pPr>
            <a:r>
              <a:rPr lang="en-CA" dirty="0"/>
              <a:t>teach safety skills, strategies and develop safety plans; </a:t>
            </a:r>
          </a:p>
          <a:p>
            <a:pPr marL="171450" indent="-171450">
              <a:buFont typeface="Arial" panose="020B0604020202020204" pitchFamily="34" charset="0"/>
              <a:buChar char="•"/>
            </a:pPr>
            <a:r>
              <a:rPr lang="en-CA" dirty="0"/>
              <a:t>encourage open communication; </a:t>
            </a:r>
          </a:p>
          <a:p>
            <a:pPr marL="171450" indent="-171450">
              <a:buFont typeface="Arial" panose="020B0604020202020204" pitchFamily="34" charset="0"/>
              <a:buChar char="•"/>
            </a:pPr>
            <a:r>
              <a:rPr lang="en-CA" dirty="0"/>
              <a:t>acknowledge loss and separation issues; </a:t>
            </a:r>
          </a:p>
          <a:p>
            <a:pPr marL="171450" lvl="0" indent="-171450">
              <a:buFont typeface="Arial" panose="020B0604020202020204" pitchFamily="34" charset="0"/>
              <a:buChar char="•"/>
            </a:pPr>
            <a:r>
              <a:rPr lang="en-CA" dirty="0"/>
              <a:t>facilitate understanding of abuse and myths about violence against women; </a:t>
            </a:r>
          </a:p>
          <a:p>
            <a:pPr marL="171450" lvl="0" indent="-171450">
              <a:buFont typeface="Arial" panose="020B0604020202020204" pitchFamily="34" charset="0"/>
              <a:buChar char="•"/>
            </a:pPr>
            <a:r>
              <a:rPr lang="en-CA" dirty="0"/>
              <a:t>explore other violence issues such as violence in the media; and</a:t>
            </a:r>
          </a:p>
          <a:p>
            <a:pPr marL="171450" lvl="0" indent="-171450">
              <a:buFont typeface="Arial" panose="020B0604020202020204" pitchFamily="34" charset="0"/>
              <a:buChar char="•"/>
            </a:pPr>
            <a:r>
              <a:rPr lang="en-CA" dirty="0"/>
              <a:t>encourage self-confidence.</a:t>
            </a:r>
          </a:p>
        </p:txBody>
      </p:sp>
      <p:sp>
        <p:nvSpPr>
          <p:cNvPr id="4" name="Slide Number Placeholder 3">
            <a:extLst>
              <a:ext uri="{FF2B5EF4-FFF2-40B4-BE49-F238E27FC236}">
                <a16:creationId xmlns:a16="http://schemas.microsoft.com/office/drawing/2014/main" id="{647C14EE-DFC6-8FD1-27B2-B04C86DBB076}"/>
              </a:ext>
            </a:extLst>
          </p:cNvPr>
          <p:cNvSpPr>
            <a:spLocks noGrp="1"/>
          </p:cNvSpPr>
          <p:nvPr>
            <p:ph type="sldNum" sz="quarter" idx="10"/>
          </p:nvPr>
        </p:nvSpPr>
        <p:spPr/>
        <p:txBody>
          <a:bodyPr/>
          <a:lstStyle/>
          <a:p>
            <a:fld id="{809D85E3-D383-4168-91CB-A6B17C57EFFA}" type="slidenum">
              <a:rPr lang="en-US" smtClean="0"/>
              <a:t>23</a:t>
            </a:fld>
            <a:endParaRPr lang="en-US"/>
          </a:p>
        </p:txBody>
      </p:sp>
    </p:spTree>
    <p:extLst>
      <p:ext uri="{BB962C8B-B14F-4D97-AF65-F5344CB8AC3E}">
        <p14:creationId xmlns:p14="http://schemas.microsoft.com/office/powerpoint/2010/main" val="33117897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901291-E4AA-0166-1CE3-82A89CAF107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A667C47-E677-4D26-505F-AA062ECC05C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CAA9CB7-E2EA-103A-39AC-8AF723BB22CC}"/>
              </a:ext>
            </a:extLst>
          </p:cNvPr>
          <p:cNvSpPr>
            <a:spLocks noGrp="1"/>
          </p:cNvSpPr>
          <p:nvPr>
            <p:ph type="body" idx="1"/>
          </p:nvPr>
        </p:nvSpPr>
        <p:spPr>
          <a:xfrm>
            <a:off x="462844" y="4411979"/>
            <a:ext cx="5709356" cy="4449939"/>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sng" strike="noStrike" kern="1200" cap="none" spc="0" normalizeH="0" baseline="0" noProof="0" dirty="0">
                <a:ln>
                  <a:noFill/>
                </a:ln>
                <a:solidFill>
                  <a:prstClr val="black"/>
                </a:solidFill>
                <a:effectLst/>
                <a:uLnTx/>
                <a:uFillTx/>
                <a:latin typeface="+mn-lt"/>
                <a:ea typeface="+mn-ea"/>
                <a:cs typeface="+mn-cs"/>
              </a:rPr>
              <a:t>Point of the Slide</a:t>
            </a:r>
            <a:r>
              <a:rPr kumimoji="0" lang="en-US" sz="1200" b="0" i="0" u="none" strike="noStrike" kern="1200" cap="none" spc="0" normalizeH="0" baseline="0" noProof="0" dirty="0">
                <a:ln>
                  <a:noFill/>
                </a:ln>
                <a:solidFill>
                  <a:prstClr val="black"/>
                </a:solidFill>
                <a:effectLst/>
                <a:uLnTx/>
                <a:uFillTx/>
                <a:latin typeface="+mn-lt"/>
                <a:ea typeface="+mn-ea"/>
                <a:cs typeface="+mn-cs"/>
              </a:rPr>
              <a:t>:  To introduce the students to the key themes of the VIP curriculum.  Also, advise them that classes across BC who are participating in VIP are receiving the same presentation.</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sng" strike="noStrike" kern="1200" cap="none" spc="0" normalizeH="0" baseline="0" noProof="0" dirty="0">
                <a:ln>
                  <a:noFill/>
                </a:ln>
                <a:solidFill>
                  <a:prstClr val="black"/>
                </a:solidFill>
                <a:effectLst/>
                <a:uLnTx/>
                <a:uFillTx/>
                <a:latin typeface="+mn-lt"/>
                <a:ea typeface="+mn-ea"/>
                <a:cs typeface="+mn-cs"/>
              </a:rPr>
              <a:t>Speaking Notes: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We are here to have a conversation with you about important topics including domestic</a:t>
            </a:r>
            <a:r>
              <a:rPr lang="en-US" baseline="0" dirty="0"/>
              <a:t> violence, </a:t>
            </a:r>
            <a:r>
              <a:rPr lang="en-US" dirty="0"/>
              <a:t>safety planning, healthy relationships, online safety and the bystander effect.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Remind students of the number of presentations you will be delivering (1-4).</a:t>
            </a:r>
          </a:p>
          <a:p>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Disclaimers:</a:t>
            </a:r>
            <a:r>
              <a:rPr lang="en-US" baseline="0" dirty="0"/>
              <a:t>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D</a:t>
            </a:r>
            <a:r>
              <a:rPr lang="en-US" dirty="0"/>
              <a:t>iscussing sensitive topics;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Self-care e.g., stepping outside of the classroom for a few minutes, going to the bathroom or visiting the school counsellor</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Briefly review the topics you have addressed before and address any housekeeping, such as one person speaking at a time, raising hands for questions and comments, self-care and cellphone use.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You may wish to revisit the “community agreement” or “rules.” from the previous sessions and have these visible throughout the presentation.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Talk</a:t>
            </a:r>
            <a:r>
              <a:rPr lang="en-US" baseline="0" dirty="0"/>
              <a:t> about confidentiality and disclosures:  Let the students know that if they feel uncomfortable talking about their own experiences that they can say “a friend that I know” or “I heard this happened” or talk to you after or outside of class.</a:t>
            </a: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Remind the class that you will be available after every session if anyone needs support or has questions. This includes wanting support because you know someone else is having this experience.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p:txBody>
      </p:sp>
      <p:sp>
        <p:nvSpPr>
          <p:cNvPr id="4" name="Slide Number Placeholder 3">
            <a:extLst>
              <a:ext uri="{FF2B5EF4-FFF2-40B4-BE49-F238E27FC236}">
                <a16:creationId xmlns:a16="http://schemas.microsoft.com/office/drawing/2014/main" id="{E80ACEB0-80EA-6900-5A29-1F3FEE97DBD4}"/>
              </a:ext>
            </a:extLst>
          </p:cNvPr>
          <p:cNvSpPr>
            <a:spLocks noGrp="1"/>
          </p:cNvSpPr>
          <p:nvPr>
            <p:ph type="sldNum" sz="quarter" idx="10"/>
          </p:nvPr>
        </p:nvSpPr>
        <p:spPr>
          <a:xfrm>
            <a:off x="3896043" y="8696643"/>
            <a:ext cx="2971800" cy="458787"/>
          </a:xfrm>
        </p:spPr>
        <p:txBody>
          <a:bodyPr/>
          <a:lstStyle/>
          <a:p>
            <a:fld id="{809D85E3-D383-4168-91CB-A6B17C57EFFA}" type="slidenum">
              <a:rPr lang="en-US" smtClean="0"/>
              <a:t>24</a:t>
            </a:fld>
            <a:endParaRPr lang="en-US"/>
          </a:p>
        </p:txBody>
      </p:sp>
    </p:spTree>
    <p:extLst>
      <p:ext uri="{BB962C8B-B14F-4D97-AF65-F5344CB8AC3E}">
        <p14:creationId xmlns:p14="http://schemas.microsoft.com/office/powerpoint/2010/main" val="26863814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sng" strike="noStrike" kern="1200" cap="none" spc="0" normalizeH="0" baseline="0" noProof="0" dirty="0">
                <a:ln>
                  <a:noFill/>
                </a:ln>
                <a:solidFill>
                  <a:prstClr val="black"/>
                </a:solidFill>
                <a:effectLst/>
                <a:uLnTx/>
                <a:uFillTx/>
                <a:latin typeface="+mn-lt"/>
                <a:ea typeface="+mn-ea"/>
                <a:cs typeface="+mn-cs"/>
              </a:rPr>
              <a:t>Point of slide</a:t>
            </a:r>
            <a:r>
              <a:rPr kumimoji="0" lang="en-US" sz="1200" b="0" i="0" u="none" strike="noStrike" kern="1200" cap="none" spc="0" normalizeH="0" baseline="0" noProof="0" dirty="0">
                <a:ln>
                  <a:noFill/>
                </a:ln>
                <a:solidFill>
                  <a:prstClr val="black"/>
                </a:solidFill>
                <a:effectLst/>
                <a:uLnTx/>
                <a:uFillTx/>
                <a:latin typeface="+mn-lt"/>
                <a:ea typeface="+mn-ea"/>
                <a:cs typeface="+mn-cs"/>
              </a:rPr>
              <a:t>: Introduce the VIP curriculum topic of the cycle of abuse &amp; consent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sng" strike="noStrike" kern="1200" cap="none" spc="0" normalizeH="0" baseline="0" noProof="0" dirty="0">
                <a:ln>
                  <a:noFill/>
                </a:ln>
                <a:solidFill>
                  <a:prstClr val="black"/>
                </a:solidFill>
                <a:effectLst/>
                <a:uLnTx/>
                <a:uFillTx/>
                <a:latin typeface="+mn-lt"/>
                <a:ea typeface="+mn-ea"/>
                <a:cs typeface="+mn-cs"/>
              </a:rPr>
              <a:t>Speaking Notes: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i="1" dirty="0"/>
              <a:t>Today we are going to talk about the cycle of abuse and consent in intimate relationships. This topic can be upsetting for those in the room who have experienced violence or abuse at home or in a relationship. I want all of you to please take care of yourselves as the content covered in these presentations can be upsetting. I will be available at anytime if needed.</a:t>
            </a:r>
            <a:endParaRPr lang="en-US" sz="1200" i="1" kern="1200" baseline="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i="1" dirty="0"/>
              <a:t>While every relationship is different, it is important to be able to identify similar patterns that may emerge in unhealthy relationships. Today we will be learning about the cycle of abuse as well as consent as we continue to differentiate between healthy and unhealthy relationships.</a:t>
            </a:r>
            <a:endParaRPr kumimoji="0" lang="en-US" sz="1200" b="0" i="1" u="none" strike="noStrike" kern="1200" cap="none" spc="0" normalizeH="0" baseline="0" noProof="0" dirty="0">
              <a:ln>
                <a:noFill/>
              </a:ln>
              <a:solidFill>
                <a:prstClr val="black"/>
              </a:solidFill>
              <a:effectLst/>
              <a:uLnTx/>
              <a:uFillTx/>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09D85E3-D383-4168-91CB-A6B17C57EFFA}" type="slidenum">
              <a:rPr lang="en-US" smtClean="0"/>
              <a:t>25</a:t>
            </a:fld>
            <a:endParaRPr lang="en-US" dirty="0"/>
          </a:p>
        </p:txBody>
      </p:sp>
    </p:spTree>
    <p:extLst>
      <p:ext uri="{BB962C8B-B14F-4D97-AF65-F5344CB8AC3E}">
        <p14:creationId xmlns:p14="http://schemas.microsoft.com/office/powerpoint/2010/main" val="38724899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Point of the Slide:</a:t>
            </a:r>
            <a:r>
              <a:rPr lang="en-US" dirty="0"/>
              <a:t> </a:t>
            </a:r>
            <a:r>
              <a:rPr lang="en-US" b="0" u="none" baseline="0" dirty="0"/>
              <a:t>To provide the students an opportunity</a:t>
            </a:r>
            <a:r>
              <a:rPr lang="en-US" baseline="0" dirty="0"/>
              <a:t> to learn via a different medium – watch and discuss a video about the cycle of violence.</a:t>
            </a:r>
            <a:endParaRPr lang="en-US" dirty="0"/>
          </a:p>
          <a:p>
            <a:endParaRPr lang="en-US" dirty="0"/>
          </a:p>
          <a:p>
            <a:r>
              <a:rPr lang="en-US" b="1" u="sng" dirty="0"/>
              <a:t>Speaking Notes: </a:t>
            </a:r>
          </a:p>
          <a:p>
            <a:pPr marL="171450" indent="-171450">
              <a:buFont typeface="Arial" panose="020B0604020202020204" pitchFamily="34" charset="0"/>
              <a:buChar char="•"/>
            </a:pPr>
            <a:r>
              <a:rPr lang="en-US" i="1" dirty="0"/>
              <a:t>We are going to watch a short video about the cycle of violence and</a:t>
            </a:r>
            <a:r>
              <a:rPr lang="en-US" i="1" baseline="0" dirty="0"/>
              <a:t> </a:t>
            </a:r>
            <a:r>
              <a:rPr kumimoji="0" lang="en-US" sz="1200" b="0" i="1" u="none" strike="noStrike" kern="1200" cap="none" spc="0" normalizeH="0" baseline="0" noProof="0" dirty="0">
                <a:ln>
                  <a:noFill/>
                </a:ln>
                <a:solidFill>
                  <a:prstClr val="black"/>
                </a:solidFill>
                <a:effectLst/>
                <a:uLnTx/>
                <a:uFillTx/>
                <a:latin typeface="+mn-lt"/>
                <a:ea typeface="+mn-ea"/>
                <a:cs typeface="+mn-cs"/>
              </a:rPr>
              <a:t>we will have a group discussion afterwards.</a:t>
            </a:r>
            <a:endParaRPr lang="en-US" i="1" dirty="0"/>
          </a:p>
          <a:p>
            <a:endParaRPr lang="en-US" dirty="0"/>
          </a:p>
          <a:p>
            <a:r>
              <a:rPr lang="en-US" b="1" u="sng" dirty="0"/>
              <a:t>Watch Video:</a:t>
            </a:r>
            <a:r>
              <a:rPr lang="en-US" b="1" u="none" dirty="0"/>
              <a:t> </a:t>
            </a:r>
            <a:r>
              <a:rPr lang="en-US" i="1" dirty="0"/>
              <a:t>Cycle</a:t>
            </a:r>
            <a:r>
              <a:rPr lang="en-US" i="1" baseline="0" dirty="0"/>
              <a:t> of Violence </a:t>
            </a:r>
            <a:r>
              <a:rPr lang="en-US" sz="1200" u="sng" kern="1200" dirty="0">
                <a:solidFill>
                  <a:schemeClr val="tx1"/>
                </a:solidFill>
                <a:effectLst/>
                <a:latin typeface="+mn-lt"/>
                <a:ea typeface="+mn-ea"/>
                <a:cs typeface="+mn-cs"/>
                <a:hlinkClick r:id="rId3"/>
              </a:rPr>
              <a:t>https://www.youtube.com/watch?v=w0Q2bqLYjnY</a:t>
            </a:r>
            <a:endParaRPr lang="en-US" sz="1200" u="sng" kern="1200" dirty="0">
              <a:solidFill>
                <a:schemeClr val="tx1"/>
              </a:solidFill>
              <a:effectLst/>
              <a:latin typeface="+mn-lt"/>
              <a:ea typeface="+mn-ea"/>
              <a:cs typeface="+mn-cs"/>
            </a:endParaRPr>
          </a:p>
          <a:p>
            <a:endParaRPr lang="en-US" sz="1200" i="1" u="sng"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It is worth acknowledging that not all abusive relationships will follow this cycle. However, most abusive relationships have some resemblance to the cyclical nature described in this video. </a:t>
            </a:r>
            <a:endParaRPr lang="en-CA" sz="1200" kern="1200" dirty="0">
              <a:solidFill>
                <a:schemeClr val="tx1"/>
              </a:solidFill>
              <a:effectLst/>
              <a:latin typeface="+mn-lt"/>
              <a:ea typeface="+mn-ea"/>
              <a:cs typeface="+mn-cs"/>
            </a:endParaRP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Take the time to ask students if they have any questions and review the different stages of the cycle of abuse through definitions and examples.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It can be helpful to draw the cycle on the board and review or brainstorm some different examples of each stage of the cycle. </a:t>
            </a:r>
            <a:endParaRPr lang="en-CA" sz="1200" kern="1200" dirty="0">
              <a:solidFill>
                <a:schemeClr val="tx1"/>
              </a:solidFill>
              <a:effectLst/>
              <a:latin typeface="+mn-lt"/>
              <a:ea typeface="+mn-ea"/>
              <a:cs typeface="+mn-cs"/>
            </a:endParaRP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r>
              <a:rPr lang="en-US" b="1" u="sng" dirty="0"/>
              <a:t>Activity: Group Discussion</a:t>
            </a:r>
            <a:r>
              <a:rPr lang="en-US" b="0" u="none" baseline="0" dirty="0"/>
              <a:t> – </a:t>
            </a:r>
            <a:r>
              <a:rPr lang="en-US" b="1" u="sng" baseline="0" dirty="0"/>
              <a:t>How To Leave and Abusive Relationship</a:t>
            </a:r>
            <a:endParaRPr lang="en-US" b="1" u="sng" dirty="0"/>
          </a:p>
          <a:p>
            <a:pPr marL="171450" indent="-171450">
              <a:buFont typeface="Arial" panose="020B0604020202020204" pitchFamily="34" charset="0"/>
              <a:buChar char="•"/>
            </a:pPr>
            <a:r>
              <a:rPr lang="en-US" sz="1200" kern="1200" dirty="0">
                <a:solidFill>
                  <a:schemeClr val="tx1"/>
                </a:solidFill>
                <a:effectLst/>
                <a:latin typeface="+mn-lt"/>
                <a:ea typeface="+mn-ea"/>
                <a:cs typeface="+mn-cs"/>
              </a:rPr>
              <a:t>Recall the safety plans for home and school that you created and discussed in the first presentation and refer to the Safety Planning tips provided in Appendix A</a:t>
            </a:r>
            <a:r>
              <a:rPr lang="en-US" sz="1200" kern="1200" baseline="0" dirty="0">
                <a:solidFill>
                  <a:schemeClr val="tx1"/>
                </a:solidFill>
                <a:effectLst/>
                <a:latin typeface="+mn-lt"/>
                <a:ea typeface="+mn-ea"/>
                <a:cs typeface="+mn-cs"/>
              </a:rPr>
              <a:t> of the VIP Curriculum</a:t>
            </a:r>
          </a:p>
          <a:p>
            <a:pPr marL="171450" indent="-171450">
              <a:buFont typeface="Arial" panose="020B0604020202020204" pitchFamily="34" charset="0"/>
              <a:buChar char="•"/>
            </a:pPr>
            <a:endParaRPr lang="en-US" sz="1200" kern="1200" baseline="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Teenagers in abusive relationships are most likely to tell other teenagers rather than their parents or trusted adults. Let students know that if their friend opens up to them about being in an abusive relationship, encourage them to create a safety plan that includes a trusted adult. </a:t>
            </a: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Let students know that if they are concerned with their safety, </a:t>
            </a:r>
            <a:r>
              <a:rPr lang="en-US" dirty="0"/>
              <a:t>that it is important they discuss their plan for leaving the relationship with someone they trust, and that a person they trust accompanies them when they go to end the relationship.</a:t>
            </a:r>
          </a:p>
          <a:p>
            <a:endParaRPr lang="en-US" i="1" dirty="0"/>
          </a:p>
        </p:txBody>
      </p:sp>
      <p:sp>
        <p:nvSpPr>
          <p:cNvPr id="4" name="Slide Number Placeholder 3"/>
          <p:cNvSpPr>
            <a:spLocks noGrp="1"/>
          </p:cNvSpPr>
          <p:nvPr>
            <p:ph type="sldNum" sz="quarter" idx="10"/>
          </p:nvPr>
        </p:nvSpPr>
        <p:spPr/>
        <p:txBody>
          <a:bodyPr/>
          <a:lstStyle/>
          <a:p>
            <a:fld id="{809D85E3-D383-4168-91CB-A6B17C57EFFA}" type="slidenum">
              <a:rPr lang="en-US" smtClean="0"/>
              <a:t>26</a:t>
            </a:fld>
            <a:endParaRPr lang="en-US"/>
          </a:p>
        </p:txBody>
      </p:sp>
    </p:spTree>
    <p:extLst>
      <p:ext uri="{BB962C8B-B14F-4D97-AF65-F5344CB8AC3E}">
        <p14:creationId xmlns:p14="http://schemas.microsoft.com/office/powerpoint/2010/main" val="23506245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Point of the Slide</a:t>
            </a:r>
            <a:r>
              <a:rPr lang="en-US" dirty="0"/>
              <a:t>: </a:t>
            </a:r>
            <a:r>
              <a:rPr lang="en-US" b="0" u="none" baseline="0" dirty="0"/>
              <a:t>To provide the students an opportunity</a:t>
            </a:r>
            <a:r>
              <a:rPr lang="en-US" baseline="0" dirty="0"/>
              <a:t> to learn via a different medium – watch and discuss a videos about consent</a:t>
            </a:r>
            <a:endParaRPr lang="en-US" dirty="0"/>
          </a:p>
          <a:p>
            <a:endParaRPr lang="en-US" dirty="0"/>
          </a:p>
          <a:p>
            <a:r>
              <a:rPr lang="en-US" b="1" u="sng" dirty="0"/>
              <a:t>Speaking Notes</a:t>
            </a:r>
            <a:r>
              <a:rPr lang="en-US" dirty="0"/>
              <a:t>:</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i="1" dirty="0"/>
              <a:t>We are going to watch a short video that </a:t>
            </a:r>
            <a:r>
              <a:rPr lang="en-US" sz="1200" i="1" kern="1200" dirty="0">
                <a:solidFill>
                  <a:schemeClr val="tx1"/>
                </a:solidFill>
                <a:effectLst/>
                <a:latin typeface="+mn-lt"/>
                <a:ea typeface="+mn-ea"/>
                <a:cs typeface="+mn-cs"/>
              </a:rPr>
              <a:t>breaks down and demonstrates what consent looks like.  There are also specific references to times when consent is not possible legally.</a:t>
            </a:r>
            <a:r>
              <a:rPr lang="en-US" sz="1200" i="1" kern="1200" baseline="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W</a:t>
            </a:r>
            <a:r>
              <a:rPr kumimoji="0" lang="en-US" sz="1200" b="0" i="1" u="none" strike="noStrike" kern="1200" cap="none" spc="0" normalizeH="0" baseline="0" noProof="0" dirty="0">
                <a:ln>
                  <a:noFill/>
                </a:ln>
                <a:solidFill>
                  <a:prstClr val="black"/>
                </a:solidFill>
                <a:effectLst/>
                <a:uLnTx/>
                <a:uFillTx/>
                <a:latin typeface="+mn-lt"/>
                <a:ea typeface="+mn-ea"/>
                <a:cs typeface="+mn-cs"/>
              </a:rPr>
              <a:t>e will have a group discussion afterwards.</a:t>
            </a:r>
            <a:endParaRPr lang="en-US" i="1" dirty="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CA"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u="sng" dirty="0"/>
              <a:t>Watch Video: </a:t>
            </a:r>
            <a:r>
              <a:rPr lang="en-US" sz="1200" i="0" u="none" strike="noStrike" kern="1200" dirty="0">
                <a:solidFill>
                  <a:schemeClr val="tx1"/>
                </a:solidFill>
                <a:effectLst/>
                <a:latin typeface="+mn-lt"/>
                <a:ea typeface="+mn-ea"/>
                <a:cs typeface="+mn-cs"/>
              </a:rPr>
              <a:t>When Someone doesn’t want to have sex: What is Consent? </a:t>
            </a:r>
            <a:r>
              <a:rPr lang="en-US" sz="1200" u="sng" kern="1200" dirty="0">
                <a:solidFill>
                  <a:schemeClr val="tx1"/>
                </a:solidFill>
                <a:effectLst/>
                <a:latin typeface="+mn-lt"/>
                <a:ea typeface="+mn-ea"/>
                <a:cs typeface="+mn-cs"/>
                <a:hlinkClick r:id="rId3"/>
              </a:rPr>
              <a:t>https://www.youtube.com/watch?v=QSDjSetlGiw</a:t>
            </a:r>
            <a:endParaRPr lang="en-CA" sz="1200" kern="1200" dirty="0">
              <a:solidFill>
                <a:schemeClr val="tx1"/>
              </a:solidFill>
              <a:effectLst/>
              <a:latin typeface="+mn-lt"/>
              <a:ea typeface="+mn-ea"/>
              <a:cs typeface="+mn-cs"/>
            </a:endParaRPr>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Note: </a:t>
            </a:r>
            <a:r>
              <a:rPr kumimoji="0" lang="en-US" sz="1200" b="0" i="0" u="none" strike="noStrike" kern="1200" cap="none" spc="0" normalizeH="0" baseline="0" noProof="0" dirty="0">
                <a:ln>
                  <a:noFill/>
                </a:ln>
                <a:solidFill>
                  <a:prstClr val="black"/>
                </a:solidFill>
                <a:effectLst/>
                <a:uLnTx/>
                <a:uFillTx/>
                <a:latin typeface="+mn-lt"/>
                <a:ea typeface="+mn-ea"/>
                <a:cs typeface="+mn-cs"/>
              </a:rPr>
              <a:t>There are two videos provided for this part of the lesson plan. The facilitator can determine whether or not they have time for both or if they wish to choose one.</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809D85E3-D383-4168-91CB-A6B17C57EFFA}" type="slidenum">
              <a:rPr lang="en-US" smtClean="0"/>
              <a:t>27</a:t>
            </a:fld>
            <a:endParaRPr lang="en-US"/>
          </a:p>
        </p:txBody>
      </p:sp>
    </p:spTree>
    <p:extLst>
      <p:ext uri="{BB962C8B-B14F-4D97-AF65-F5344CB8AC3E}">
        <p14:creationId xmlns:p14="http://schemas.microsoft.com/office/powerpoint/2010/main" val="55953525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Point of the Slide</a:t>
            </a:r>
            <a:r>
              <a:rPr lang="en-US" dirty="0"/>
              <a:t>: </a:t>
            </a:r>
            <a:r>
              <a:rPr lang="en-US" b="0" u="none" baseline="0" dirty="0"/>
              <a:t>To provide the students an opportunity</a:t>
            </a:r>
            <a:r>
              <a:rPr lang="en-US" baseline="0" dirty="0"/>
              <a:t> to learn via a different medium – watch and discuss a videos about consent</a:t>
            </a:r>
            <a:endParaRPr lang="en-US" dirty="0"/>
          </a:p>
          <a:p>
            <a:endParaRPr lang="en-US" dirty="0"/>
          </a:p>
          <a:p>
            <a:r>
              <a:rPr lang="en-US" b="1" u="sng" dirty="0"/>
              <a:t>Speaking Notes</a:t>
            </a:r>
            <a:r>
              <a:rPr lang="en-US" dirty="0"/>
              <a:t>:</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i="1" dirty="0"/>
              <a:t>We are going to watch a </a:t>
            </a:r>
            <a:r>
              <a:rPr lang="en-US" sz="1200" i="1" kern="1200" dirty="0">
                <a:solidFill>
                  <a:schemeClr val="tx1"/>
                </a:solidFill>
                <a:effectLst/>
                <a:latin typeface="+mn-lt"/>
                <a:ea typeface="+mn-ea"/>
                <a:cs typeface="+mn-cs"/>
              </a:rPr>
              <a:t>spoken word poem demonstrating the subtleties of consent and highlighting the truth that most sexual violence happens with people we are in relationship with. There is also a focus on how we can teach prevention better. W</a:t>
            </a:r>
            <a:r>
              <a:rPr kumimoji="0" lang="en-US" sz="1200" b="0" i="1" u="none" strike="noStrike" kern="1200" cap="none" spc="0" normalizeH="0" baseline="0" noProof="0" dirty="0">
                <a:ln>
                  <a:noFill/>
                </a:ln>
                <a:solidFill>
                  <a:prstClr val="black"/>
                </a:solidFill>
                <a:effectLst/>
                <a:uLnTx/>
                <a:uFillTx/>
                <a:latin typeface="+mn-lt"/>
                <a:ea typeface="+mn-ea"/>
                <a:cs typeface="+mn-cs"/>
              </a:rPr>
              <a:t>e will have a group discussion afterwards.</a:t>
            </a:r>
            <a:endParaRPr lang="en-US" i="1" dirty="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CA" sz="1200" kern="1200" dirty="0">
              <a:solidFill>
                <a:schemeClr val="tx1"/>
              </a:solidFill>
              <a:effectLst/>
              <a:latin typeface="+mn-lt"/>
              <a:ea typeface="+mn-ea"/>
              <a:cs typeface="+mn-cs"/>
            </a:endParaRPr>
          </a:p>
          <a:p>
            <a:pPr lvl="0"/>
            <a:r>
              <a:rPr lang="en-US" b="1" u="sng" dirty="0"/>
              <a:t>Watch Video: </a:t>
            </a:r>
            <a:r>
              <a:rPr lang="en-US" sz="1200" i="0" u="none" strike="noStrike" kern="1200" dirty="0">
                <a:solidFill>
                  <a:schemeClr val="tx1"/>
                </a:solidFill>
                <a:effectLst/>
                <a:latin typeface="+mn-lt"/>
                <a:ea typeface="+mn-ea"/>
                <a:cs typeface="+mn-cs"/>
              </a:rPr>
              <a:t>One </a:t>
            </a:r>
            <a:r>
              <a:rPr lang="en-US" sz="1200" i="0" u="none" strike="noStrike" kern="1200" dirty="0" err="1">
                <a:solidFill>
                  <a:schemeClr val="tx1"/>
                </a:solidFill>
                <a:effectLst/>
                <a:latin typeface="+mn-lt"/>
                <a:ea typeface="+mn-ea"/>
                <a:cs typeface="+mn-cs"/>
              </a:rPr>
              <a:t>Colour</a:t>
            </a:r>
            <a:r>
              <a:rPr lang="en-US" sz="1200" i="0" u="none" kern="1200" dirty="0">
                <a:solidFill>
                  <a:schemeClr val="tx1"/>
                </a:solidFill>
                <a:effectLst/>
                <a:latin typeface="+mn-lt"/>
                <a:ea typeface="+mn-ea"/>
                <a:cs typeface="+mn-cs"/>
              </a:rPr>
              <a:t>  </a:t>
            </a:r>
            <a:r>
              <a:rPr lang="en-US" sz="1200" u="sng" kern="1200" dirty="0">
                <a:solidFill>
                  <a:schemeClr val="tx1"/>
                </a:solidFill>
                <a:effectLst/>
                <a:latin typeface="+mn-lt"/>
                <a:ea typeface="+mn-ea"/>
                <a:cs typeface="+mn-cs"/>
                <a:hlinkClick r:id="rId3"/>
              </a:rPr>
              <a:t>https://www.youtube.com/watch?v=OnSuR3bFWcQ</a:t>
            </a:r>
            <a:endParaRPr lang="en-CA" sz="1200" kern="1200" dirty="0">
              <a:solidFill>
                <a:schemeClr val="tx1"/>
              </a:solidFill>
              <a:effectLst/>
              <a:latin typeface="+mn-lt"/>
              <a:ea typeface="+mn-ea"/>
              <a:cs typeface="+mn-cs"/>
            </a:endParaRPr>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Note: </a:t>
            </a:r>
            <a:r>
              <a:rPr kumimoji="0" lang="en-US" sz="1200" b="0" i="0" u="none" strike="noStrike" kern="1200" cap="none" spc="0" normalizeH="0" baseline="0" noProof="0" dirty="0">
                <a:ln>
                  <a:noFill/>
                </a:ln>
                <a:solidFill>
                  <a:prstClr val="black"/>
                </a:solidFill>
                <a:effectLst/>
                <a:uLnTx/>
                <a:uFillTx/>
                <a:latin typeface="+mn-lt"/>
                <a:ea typeface="+mn-ea"/>
                <a:cs typeface="+mn-cs"/>
              </a:rPr>
              <a:t>There are two videos provided for this part of the lesson plan. The facilitator can determine whether or not they have time for both or if they wish to choose one.</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809D85E3-D383-4168-91CB-A6B17C57EFFA}" type="slidenum">
              <a:rPr lang="en-US" smtClean="0"/>
              <a:t>28</a:t>
            </a:fld>
            <a:endParaRPr lang="en-US"/>
          </a:p>
        </p:txBody>
      </p:sp>
    </p:spTree>
    <p:extLst>
      <p:ext uri="{BB962C8B-B14F-4D97-AF65-F5344CB8AC3E}">
        <p14:creationId xmlns:p14="http://schemas.microsoft.com/office/powerpoint/2010/main" val="36466377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Point of the Slide</a:t>
            </a:r>
            <a:r>
              <a:rPr lang="en-US" dirty="0"/>
              <a:t>: </a:t>
            </a:r>
            <a:r>
              <a:rPr kumimoji="0" lang="en-US" sz="1200" b="0" i="0" u="none" strike="noStrike" kern="1200" cap="none" spc="0" normalizeH="0" baseline="0" noProof="0" dirty="0">
                <a:ln>
                  <a:noFill/>
                </a:ln>
                <a:solidFill>
                  <a:prstClr val="black"/>
                </a:solidFill>
                <a:effectLst/>
                <a:uLnTx/>
                <a:uFillTx/>
                <a:latin typeface="+mn-lt"/>
                <a:ea typeface="+mn-ea"/>
                <a:cs typeface="+mn-cs"/>
              </a:rPr>
              <a:t>To provide students with an opportunity to discuss the video(s) as they relate to the VIP curriculum topic of consent</a:t>
            </a:r>
            <a:endParaRPr lang="en-US" dirty="0"/>
          </a:p>
          <a:p>
            <a:endParaRPr lang="en-US" dirty="0"/>
          </a:p>
          <a:p>
            <a:r>
              <a:rPr lang="en-US" b="1" u="sng" dirty="0"/>
              <a:t>Activity: Small Group Discussion</a:t>
            </a:r>
            <a:r>
              <a:rPr lang="en-US" b="0" u="sng" baseline="0" dirty="0"/>
              <a:t> </a:t>
            </a:r>
            <a:r>
              <a:rPr lang="en-US" b="1" u="sng" baseline="0" dirty="0"/>
              <a:t>– Consent</a:t>
            </a:r>
          </a:p>
          <a:p>
            <a:endParaRPr lang="en-US" b="0" u="none"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Break the class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into small groups and ask them to spend some time discussing the questions on the slide. You may consider taking time for some questions and dialogue between the videos. </a:t>
            </a:r>
            <a:endParaRPr lang="en-CA" sz="1200" kern="1200" dirty="0">
              <a:solidFill>
                <a:schemeClr val="tx1"/>
              </a:solidFill>
              <a:effectLst/>
              <a:latin typeface="+mn-lt"/>
              <a:ea typeface="+mn-ea"/>
              <a:cs typeface="+mn-cs"/>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What does consent look like? What are some situations where consent is grey and unclear?</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What stands out for you in this spoken word poem? How can we teach consent and prevention more effectively?</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Have you talked about consent with your parents?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What aspects of consent do you think could be shared differently? What elements of consent are still not being addressed in youth culture? What does this look like and how can we continue to teach this issue more completely?</a:t>
            </a:r>
            <a:endParaRPr lang="en-US"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a:solidFill>
                <a:schemeClr val="tx1"/>
              </a:solidFill>
              <a:effectLst/>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Invite the class to be creative. Acknowledge that the issue of consent has changed significantly in the last decade. It used to emphasize the saying ‘No’ when you didn’t consent to something. Now, it is expected by law that we verbally hear the word ‘Yes,’ in order to indicate consent. You can even bring in some recent news articles on the topic of consent or the #Metoo movement if that feels relevant for you and the class.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a:solidFill>
                <a:schemeClr val="tx1"/>
              </a:solidFill>
              <a:effectLst/>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Consent means giving someone a choice about touch or actions and respecting their answer. Some facilitators use the language “asking for permission.” It is important to discuss how to set boundaries and make decisions about their own bodies, how to ask for permission, and respond appropriately when someone says no to them.</a:t>
            </a:r>
            <a:endParaRPr lang="en-US" sz="1200" kern="1200" dirty="0">
              <a:solidFill>
                <a:schemeClr val="tx1"/>
              </a:solidFill>
              <a:effectLst/>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a:solidFill>
                <a:schemeClr val="tx1"/>
              </a:solidFill>
              <a:effectLst/>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VIP presenters can familiarize themselves with the BELIEVE Curriculum to find more tools to support youth to engage and converse about consent within the classroom.</a:t>
            </a:r>
            <a:endParaRPr lang="en-CA" sz="1200" kern="1200" dirty="0">
              <a:solidFill>
                <a:schemeClr val="tx1"/>
              </a:solidFill>
              <a:effectLst/>
              <a:latin typeface="+mn-lt"/>
              <a:ea typeface="+mn-ea"/>
              <a:cs typeface="+mn-cs"/>
            </a:endParaRPr>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809D85E3-D383-4168-91CB-A6B17C57EFFA}" type="slidenum">
              <a:rPr lang="en-US" smtClean="0"/>
              <a:t>29</a:t>
            </a:fld>
            <a:endParaRPr lang="en-US"/>
          </a:p>
        </p:txBody>
      </p:sp>
    </p:spTree>
    <p:extLst>
      <p:ext uri="{BB962C8B-B14F-4D97-AF65-F5344CB8AC3E}">
        <p14:creationId xmlns:p14="http://schemas.microsoft.com/office/powerpoint/2010/main" val="28338566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62844" y="4411979"/>
            <a:ext cx="5709356" cy="4449939"/>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sng" strike="noStrike" kern="1200" cap="none" spc="0" normalizeH="0" baseline="0" noProof="0" dirty="0">
                <a:ln>
                  <a:noFill/>
                </a:ln>
                <a:solidFill>
                  <a:prstClr val="black"/>
                </a:solidFill>
                <a:effectLst/>
                <a:uLnTx/>
                <a:uFillTx/>
                <a:latin typeface="+mn-lt"/>
                <a:ea typeface="+mn-ea"/>
                <a:cs typeface="+mn-cs"/>
              </a:rPr>
              <a:t>Point of the Slide</a:t>
            </a:r>
            <a:r>
              <a:rPr kumimoji="0" lang="en-US" sz="1200" b="0" i="0" u="none" strike="noStrike" kern="1200" cap="none" spc="0" normalizeH="0" baseline="0" noProof="0" dirty="0">
                <a:ln>
                  <a:noFill/>
                </a:ln>
                <a:solidFill>
                  <a:prstClr val="black"/>
                </a:solidFill>
                <a:effectLst/>
                <a:uLnTx/>
                <a:uFillTx/>
                <a:latin typeface="+mn-lt"/>
                <a:ea typeface="+mn-ea"/>
                <a:cs typeface="+mn-cs"/>
              </a:rPr>
              <a:t>:  To introduce the students to the key themes of the VIP curriculum.  Also, advise them that classes across BC who are participating in VIP are receiving the same presentation.</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sng" strike="noStrike" kern="1200" cap="none" spc="0" normalizeH="0" baseline="0" noProof="0" dirty="0">
                <a:ln>
                  <a:noFill/>
                </a:ln>
                <a:solidFill>
                  <a:prstClr val="black"/>
                </a:solidFill>
                <a:effectLst/>
                <a:uLnTx/>
                <a:uFillTx/>
                <a:latin typeface="+mn-lt"/>
                <a:ea typeface="+mn-ea"/>
                <a:cs typeface="+mn-cs"/>
              </a:rPr>
              <a:t>Speaking Notes: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We are here to have a conversation with you about important topics including domestic</a:t>
            </a:r>
            <a:r>
              <a:rPr lang="en-US" baseline="0" dirty="0"/>
              <a:t> violence, </a:t>
            </a:r>
            <a:r>
              <a:rPr lang="en-US" dirty="0"/>
              <a:t>safety planning, healthy relationships, online safety and the bystander effect.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Let students know what to expect</a:t>
            </a:r>
            <a:r>
              <a:rPr lang="en-US" baseline="0" dirty="0"/>
              <a:t> during the presentation</a:t>
            </a:r>
            <a:r>
              <a:rPr lang="en-US" dirty="0"/>
              <a:t> and advise</a:t>
            </a:r>
            <a:r>
              <a:rPr lang="en-US" baseline="0" dirty="0"/>
              <a:t> </a:t>
            </a:r>
            <a:r>
              <a:rPr lang="en-US" dirty="0"/>
              <a:t>them of the number of presentations you will be delivering (1-4).</a:t>
            </a:r>
          </a:p>
          <a:p>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Disclaimers:</a:t>
            </a:r>
            <a:r>
              <a:rPr lang="en-US" baseline="0" dirty="0"/>
              <a:t>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D</a:t>
            </a:r>
            <a:r>
              <a:rPr lang="en-US" dirty="0"/>
              <a:t>iscussing sensitive topics;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Self-care e.g., stepping outside of the classroom for a few minutes, going to the bathroom or visiting the school counsellor</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Address any housekeeping, such as one person speaking at a time, raising hands for questions and comments, self-care and cellphone use.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You may wish to invite the class to share some “community agreement” or “rules”. Come up with a list together on the board or a flip chart so it’s visible throughout the presentation.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Talk</a:t>
            </a:r>
            <a:r>
              <a:rPr lang="en-US" baseline="0" dirty="0"/>
              <a:t> about confidentiality and disclosures:  Let the students know that if they feel uncomfortable talking about their own experiences that they can say “a friend that I know” or “I heard this happened” or talk to you after or outside of class.</a:t>
            </a: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Remind the class that you will be available after every session if anyone needs support or has questions. This includes wanting support because you know someone else is having this experience.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If you are offering more than one presentation, let students know that they will have the opportunity to share anonymous questions and comments at the end of the first presentation and these will be addressed in subsequent presentations in a way that maintains anonymity but gives space for the issues that are relevant for the individuals in the classroom.</a:t>
            </a:r>
          </a:p>
          <a:p>
            <a:endParaRPr lang="en-US" dirty="0"/>
          </a:p>
        </p:txBody>
      </p:sp>
      <p:sp>
        <p:nvSpPr>
          <p:cNvPr id="4" name="Slide Number Placeholder 3"/>
          <p:cNvSpPr>
            <a:spLocks noGrp="1"/>
          </p:cNvSpPr>
          <p:nvPr>
            <p:ph type="sldNum" sz="quarter" idx="10"/>
          </p:nvPr>
        </p:nvSpPr>
        <p:spPr>
          <a:xfrm>
            <a:off x="3896043" y="8696643"/>
            <a:ext cx="2971800" cy="458787"/>
          </a:xfrm>
        </p:spPr>
        <p:txBody>
          <a:bodyPr/>
          <a:lstStyle/>
          <a:p>
            <a:fld id="{809D85E3-D383-4168-91CB-A6B17C57EFFA}" type="slidenum">
              <a:rPr lang="en-US" smtClean="0"/>
              <a:t>3</a:t>
            </a:fld>
            <a:endParaRPr lang="en-US"/>
          </a:p>
        </p:txBody>
      </p:sp>
    </p:spTree>
    <p:extLst>
      <p:ext uri="{BB962C8B-B14F-4D97-AF65-F5344CB8AC3E}">
        <p14:creationId xmlns:p14="http://schemas.microsoft.com/office/powerpoint/2010/main" val="193357959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sng" strike="noStrike" kern="1200" cap="none" spc="0" normalizeH="0" baseline="0" noProof="0" dirty="0">
                <a:ln>
                  <a:noFill/>
                </a:ln>
                <a:solidFill>
                  <a:prstClr val="black"/>
                </a:solidFill>
                <a:effectLst/>
                <a:uLnTx/>
                <a:uFillTx/>
                <a:latin typeface="+mn-lt"/>
                <a:ea typeface="+mn-ea"/>
                <a:cs typeface="+mn-cs"/>
              </a:rPr>
              <a:t>Point of Slide</a:t>
            </a:r>
            <a:r>
              <a:rPr kumimoji="0" lang="en-US" sz="1200" b="0" i="0" u="none" strike="noStrike" kern="1200" cap="none" spc="0" normalizeH="0" baseline="0" noProof="0" dirty="0">
                <a:ln>
                  <a:noFill/>
                </a:ln>
                <a:solidFill>
                  <a:prstClr val="black"/>
                </a:solidFill>
                <a:effectLst/>
                <a:uLnTx/>
                <a:uFillTx/>
                <a:latin typeface="+mn-lt"/>
                <a:ea typeface="+mn-ea"/>
                <a:cs typeface="+mn-cs"/>
              </a:rPr>
              <a:t>: Recap the main messages of the VIP curriculum lesson plan and thank the class.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sng" strike="noStrike" kern="1200" cap="none" spc="0" normalizeH="0" baseline="0" noProof="0" dirty="0">
                <a:ln>
                  <a:noFill/>
                </a:ln>
                <a:solidFill>
                  <a:prstClr val="black"/>
                </a:solidFill>
                <a:effectLst/>
                <a:uLnTx/>
                <a:uFillTx/>
                <a:latin typeface="+mn-lt"/>
                <a:ea typeface="+mn-ea"/>
                <a:cs typeface="+mn-cs"/>
              </a:rPr>
              <a:t>Speaking Notes: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Recap main messages.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1200" b="0" i="0" u="none" strike="noStrike" kern="1200" cap="none" spc="0" normalizeH="0" baseline="0" noProof="0" dirty="0">
                <a:ln>
                  <a:noFill/>
                </a:ln>
                <a:solidFill>
                  <a:prstClr val="black"/>
                </a:solidFill>
                <a:effectLst/>
                <a:uLnTx/>
                <a:uFillTx/>
                <a:latin typeface="+mn-lt"/>
                <a:ea typeface="+mn-ea"/>
                <a:cs typeface="+mn-cs"/>
              </a:rPr>
              <a:t>Thank them for being a great class and having you as a guest. </a:t>
            </a:r>
            <a:r>
              <a:rPr lang="en-US" sz="1200" kern="1200" dirty="0">
                <a:solidFill>
                  <a:schemeClr val="tx1"/>
                </a:solidFill>
                <a:effectLst/>
                <a:latin typeface="+mn-lt"/>
                <a:ea typeface="+mn-ea"/>
                <a:cs typeface="+mn-cs"/>
              </a:rPr>
              <a:t>Acknowledge that you have now spent close to 3 hours discussing topics that are incredibly important for being safe and happy long term in our lives.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Remind them that sometimes topics like the ones we discussed today can make us sensitive and uncomfortable. However, remind them that abusive relationships are common and taking the time to self-reflect about what we want and need to be safe and happy in our relationships is important. </a:t>
            </a:r>
            <a:endParaRPr lang="en-CA"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CA" sz="1200" b="0" i="0" u="none" strike="noStrike" kern="1200" cap="none" spc="0" normalizeH="0" baseline="0" noProof="0" dirty="0">
              <a:ln>
                <a:noFill/>
              </a:ln>
              <a:solidFill>
                <a:prstClr val="black"/>
              </a:solidFill>
              <a:effectLst/>
              <a:uLnTx/>
              <a:uFillTx/>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Remind students of what information you will be sending home with them, such as VIP post cards, VIP wallet cards, agency brochure, PEACE Program brochure, and any other additional resources.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1200" b="0" i="0" u="none" strike="noStrike" kern="1200" cap="none" spc="0" normalizeH="0" baseline="0" noProof="0" dirty="0">
                <a:ln>
                  <a:noFill/>
                </a:ln>
                <a:solidFill>
                  <a:prstClr val="black"/>
                </a:solidFill>
                <a:effectLst/>
                <a:uLnTx/>
                <a:uFillTx/>
                <a:latin typeface="+mn-lt"/>
                <a:ea typeface="+mn-ea"/>
                <a:cs typeface="+mn-cs"/>
              </a:rPr>
              <a:t>Reiterate your contact information and office hours on the slide. </a:t>
            </a:r>
            <a:r>
              <a:rPr lang="en-US" dirty="0"/>
              <a:t>Remind them to stay and ask any questions or share any concerns that may have arisen during the presentation.</a:t>
            </a: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CA" sz="1200" b="0" i="0" u="none" strike="noStrike" kern="1200" cap="none" spc="0" normalizeH="0" baseline="0" noProof="0" dirty="0">
              <a:ln>
                <a:noFill/>
              </a:ln>
              <a:solidFill>
                <a:prstClr val="black"/>
              </a:solidFill>
              <a:effectLst/>
              <a:uLnTx/>
              <a:uFillTx/>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If you are returning for another presentation, let the class know when you will be back.</a:t>
            </a:r>
            <a:endParaRPr lang="en-CA"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CA"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fld id="{809D85E3-D383-4168-91CB-A6B17C57EFFA}" type="slidenum">
              <a:rPr lang="en-US" smtClean="0"/>
              <a:t>30</a:t>
            </a:fld>
            <a:endParaRPr lang="en-US"/>
          </a:p>
        </p:txBody>
      </p:sp>
    </p:spTree>
    <p:extLst>
      <p:ext uri="{BB962C8B-B14F-4D97-AF65-F5344CB8AC3E}">
        <p14:creationId xmlns:p14="http://schemas.microsoft.com/office/powerpoint/2010/main" val="26897191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64444" y="4400549"/>
            <a:ext cx="5607756" cy="4483807"/>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b="1" i="0" u="sng" strike="noStrike" kern="1200" cap="none" spc="0" normalizeH="0" baseline="0" noProof="0" dirty="0">
                <a:ln>
                  <a:noFill/>
                </a:ln>
                <a:solidFill>
                  <a:prstClr val="black"/>
                </a:solidFill>
                <a:effectLst/>
                <a:uLnTx/>
                <a:uFillTx/>
                <a:latin typeface="+mn-lt"/>
                <a:ea typeface="+mn-ea"/>
                <a:cs typeface="+mn-cs"/>
              </a:rPr>
              <a:t>Point of Slide:</a:t>
            </a:r>
            <a:r>
              <a:rPr kumimoji="0" lang="en-CA" sz="1200" b="0" i="0" u="none" strike="noStrike" kern="1200" cap="none" spc="0" normalizeH="0" baseline="0" noProof="0" dirty="0">
                <a:ln>
                  <a:noFill/>
                </a:ln>
                <a:solidFill>
                  <a:prstClr val="black"/>
                </a:solidFill>
                <a:effectLst/>
                <a:uLnTx/>
                <a:uFillTx/>
                <a:latin typeface="+mn-lt"/>
                <a:ea typeface="+mn-ea"/>
                <a:cs typeface="+mn-cs"/>
              </a:rPr>
              <a:t> This slide introduces the Violence Is Preventable (VIP) Program, and why PEACE Program counsellors are in the classroom and informs the students of the purpose of the presentation.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200" b="0" i="0" u="none" strike="noStrike" kern="1200" cap="none" spc="0" normalizeH="0" baseline="0" noProof="0" dirty="0">
              <a:ln>
                <a:noFill/>
              </a:ln>
              <a:solidFill>
                <a:prstClr val="black"/>
              </a:solidFill>
              <a:effectLst/>
              <a:uLnTx/>
              <a:uFillTx/>
              <a:latin typeface="+mn-lt"/>
              <a:ea typeface="+mn-ea"/>
              <a:cs typeface="+mn-cs"/>
            </a:endParaRPr>
          </a:p>
          <a:p>
            <a:r>
              <a:rPr lang="en-US" b="1" u="sng" baseline="0" dirty="0"/>
              <a:t>Speaking Notes: </a:t>
            </a:r>
            <a:endParaRPr lang="en-US" dirty="0"/>
          </a:p>
          <a:p>
            <a:pPr>
              <a:buFont typeface="Arial"/>
              <a:buChar char="•"/>
            </a:pPr>
            <a:r>
              <a:rPr lang="en-US" dirty="0"/>
              <a:t> Introduce</a:t>
            </a:r>
            <a:r>
              <a:rPr lang="en-US" baseline="0" dirty="0"/>
              <a:t> yourself:</a:t>
            </a:r>
          </a:p>
          <a:p>
            <a:pPr lvl="1">
              <a:buFont typeface="Arial"/>
              <a:buChar char="•"/>
            </a:pPr>
            <a:r>
              <a:rPr lang="en-US" baseline="0" dirty="0"/>
              <a:t>W</a:t>
            </a:r>
            <a:r>
              <a:rPr lang="en-US" dirty="0"/>
              <a:t>ho</a:t>
            </a:r>
            <a:r>
              <a:rPr lang="en-US" baseline="0" dirty="0"/>
              <a:t> you are</a:t>
            </a:r>
          </a:p>
          <a:p>
            <a:pPr lvl="1">
              <a:buFont typeface="Arial"/>
              <a:buChar char="•"/>
            </a:pPr>
            <a:r>
              <a:rPr lang="en-US" baseline="0" dirty="0"/>
              <a:t>What organization</a:t>
            </a:r>
            <a:r>
              <a:rPr lang="en-US" dirty="0"/>
              <a:t> you</a:t>
            </a:r>
            <a:r>
              <a:rPr lang="en-US" baseline="0" dirty="0"/>
              <a:t> are </a:t>
            </a:r>
            <a:r>
              <a:rPr lang="en-US" dirty="0"/>
              <a:t>from</a:t>
            </a:r>
          </a:p>
          <a:p>
            <a:pPr lvl="1">
              <a:buFont typeface="Arial"/>
              <a:buChar char="•"/>
            </a:pPr>
            <a:r>
              <a:rPr lang="en-US" dirty="0"/>
              <a:t>W</a:t>
            </a:r>
            <a:r>
              <a:rPr lang="en-US" baseline="0" dirty="0"/>
              <a:t>hat your role is</a:t>
            </a:r>
          </a:p>
          <a:p>
            <a:pPr lvl="1">
              <a:buFont typeface="Arial"/>
              <a:buChar char="•"/>
            </a:pPr>
            <a:r>
              <a:rPr lang="en-US" baseline="0" dirty="0"/>
              <a:t>A</a:t>
            </a:r>
            <a:r>
              <a:rPr lang="en-US" dirty="0"/>
              <a:t> brief overview of the presentation. </a:t>
            </a:r>
          </a:p>
          <a:p>
            <a:pPr>
              <a:buFont typeface="Arial"/>
              <a:buChar char="•"/>
            </a:pPr>
            <a:endParaRPr lang="en-US" dirty="0"/>
          </a:p>
          <a:p>
            <a:pPr>
              <a:buFont typeface="Arial"/>
              <a:buNone/>
            </a:pPr>
            <a:r>
              <a:rPr lang="en-US" dirty="0"/>
              <a:t>For example:</a:t>
            </a:r>
          </a:p>
          <a:p>
            <a:pPr marL="0" marR="0" lvl="0" indent="0" algn="l" defTabSz="914400" rtl="0" eaLnBrk="1" fontAlgn="auto" latinLnBrk="0" hangingPunct="1">
              <a:lnSpc>
                <a:spcPct val="100000"/>
              </a:lnSpc>
              <a:spcBef>
                <a:spcPts val="0"/>
              </a:spcBef>
              <a:spcAft>
                <a:spcPts val="0"/>
              </a:spcAft>
              <a:buClrTx/>
              <a:buSzTx/>
              <a:buFont typeface="Arial"/>
              <a:buNone/>
              <a:tabLst/>
              <a:defRPr/>
            </a:pPr>
            <a:r>
              <a:rPr lang="en-US" i="1" dirty="0"/>
              <a:t>I am happy to be here today and I am looking forward to sharing this meaningful time together. In my work, I help kids of all ages stay safe in their friendships and homes. I also help kids who may have been scared, confused or upset because one adult in their home is hurting another adult. I work for a program called the PEACE Program and we are sharing this presentation today on the Violence is Preventable (VIP) Program. I am visiting all kinds of classrooms in BC for students of all ages in classrooms just like this one. </a:t>
            </a:r>
          </a:p>
          <a:p>
            <a:pPr marL="0" marR="0" lvl="0" indent="0" algn="l" defTabSz="914400" rtl="0" eaLnBrk="1" fontAlgn="auto" latinLnBrk="0" hangingPunct="1">
              <a:lnSpc>
                <a:spcPct val="100000"/>
              </a:lnSpc>
              <a:spcBef>
                <a:spcPts val="0"/>
              </a:spcBef>
              <a:spcAft>
                <a:spcPts val="0"/>
              </a:spcAft>
              <a:buClrTx/>
              <a:buSzTx/>
              <a:buFont typeface="Arial"/>
              <a:buNone/>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Acknowledge the traditional territory you are 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Thank the teacher for having you in their classroom.</a:t>
            </a:r>
          </a:p>
          <a:p>
            <a:endParaRPr lang="en-US" dirty="0"/>
          </a:p>
        </p:txBody>
      </p:sp>
      <p:sp>
        <p:nvSpPr>
          <p:cNvPr id="4" name="Slide Number Placeholder 3"/>
          <p:cNvSpPr>
            <a:spLocks noGrp="1"/>
          </p:cNvSpPr>
          <p:nvPr>
            <p:ph type="sldNum" sz="quarter" idx="10"/>
          </p:nvPr>
        </p:nvSpPr>
        <p:spPr/>
        <p:txBody>
          <a:bodyPr/>
          <a:lstStyle/>
          <a:p>
            <a:fld id="{809D85E3-D383-4168-91CB-A6B17C57EFFA}" type="slidenum">
              <a:rPr lang="en-US" smtClean="0"/>
              <a:t>31</a:t>
            </a:fld>
            <a:endParaRPr lang="en-US"/>
          </a:p>
        </p:txBody>
      </p:sp>
    </p:spTree>
    <p:extLst>
      <p:ext uri="{BB962C8B-B14F-4D97-AF65-F5344CB8AC3E}">
        <p14:creationId xmlns:p14="http://schemas.microsoft.com/office/powerpoint/2010/main" val="94131451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11980"/>
            <a:ext cx="5486400" cy="3600450"/>
          </a:xfrm>
        </p:spPr>
        <p:txBody>
          <a:bodyPr/>
          <a:lstStyle/>
          <a:p>
            <a:r>
              <a:rPr lang="en-US" b="1" u="sng" dirty="0"/>
              <a:t>Point of the Slide</a:t>
            </a:r>
            <a:r>
              <a:rPr lang="en-US" dirty="0"/>
              <a:t>: To explain what the PEACE program does.</a:t>
            </a:r>
          </a:p>
          <a:p>
            <a:endParaRPr lang="en-US" dirty="0"/>
          </a:p>
          <a:p>
            <a:r>
              <a:rPr lang="en-US" dirty="0"/>
              <a:t>You might wish to share the PEACE Program PSA to help explain the PEACE Program to the class: https://youtu.be/ZWt_6uUQq90?si=XQDUy_-VSHIbtmkZ </a:t>
            </a:r>
          </a:p>
          <a:p>
            <a:endParaRPr lang="en-US" dirty="0"/>
          </a:p>
          <a:p>
            <a:r>
              <a:rPr lang="en-US" dirty="0"/>
              <a:t>The PEACE Program offers free, confidential support to children and youth aged 3-18 in BC who have experienced violence in their homes. </a:t>
            </a:r>
          </a:p>
          <a:p>
            <a:endParaRPr lang="en-US" dirty="0"/>
          </a:p>
          <a:p>
            <a:r>
              <a:rPr lang="en-US" dirty="0"/>
              <a:t>There are 87 PEACE Programs located across BC.</a:t>
            </a:r>
          </a:p>
          <a:p>
            <a:endParaRPr lang="en-US" dirty="0"/>
          </a:p>
          <a:p>
            <a:r>
              <a:rPr lang="en-US" dirty="0"/>
              <a:t>PEACE programs provide age-appropriate services that </a:t>
            </a:r>
            <a:r>
              <a:rPr lang="en-CA" dirty="0"/>
              <a:t>help Children and Youth to</a:t>
            </a:r>
            <a:r>
              <a:rPr lang="en-US" dirty="0"/>
              <a:t>:</a:t>
            </a:r>
            <a:endParaRPr lang="en-CA" dirty="0"/>
          </a:p>
          <a:p>
            <a:pPr marL="171450" lvl="0" indent="-171450">
              <a:buFont typeface="Arial" panose="020B0604020202020204" pitchFamily="34" charset="0"/>
              <a:buChar char="•"/>
            </a:pPr>
            <a:r>
              <a:rPr lang="en-CA" dirty="0"/>
              <a:t>label and express the feelings they have experienced regarding the violence they have encountered; </a:t>
            </a:r>
          </a:p>
          <a:p>
            <a:pPr marL="171450" lvl="0" indent="-171450">
              <a:buFont typeface="Arial" panose="020B0604020202020204" pitchFamily="34" charset="0"/>
              <a:buChar char="•"/>
            </a:pPr>
            <a:r>
              <a:rPr lang="en-CA" dirty="0"/>
              <a:t>understand healthy ways of dealing with anger and expressing anger; </a:t>
            </a:r>
          </a:p>
          <a:p>
            <a:pPr marL="171450" lvl="0" indent="-171450">
              <a:buFont typeface="Arial" panose="020B0604020202020204" pitchFamily="34" charset="0"/>
              <a:buChar char="•"/>
            </a:pPr>
            <a:r>
              <a:rPr lang="en-CA" dirty="0"/>
              <a:t>understand that they are not at fault for the violent actions of others; </a:t>
            </a:r>
          </a:p>
          <a:p>
            <a:pPr marL="171450" lvl="0" indent="-171450">
              <a:buFont typeface="Arial" panose="020B0604020202020204" pitchFamily="34" charset="0"/>
              <a:buChar char="•"/>
            </a:pPr>
            <a:r>
              <a:rPr lang="en-CA" dirty="0"/>
              <a:t>teach safety skills, strategies and develop safety plans; </a:t>
            </a:r>
          </a:p>
          <a:p>
            <a:pPr marL="171450" indent="-171450">
              <a:buFont typeface="Arial" panose="020B0604020202020204" pitchFamily="34" charset="0"/>
              <a:buChar char="•"/>
            </a:pPr>
            <a:r>
              <a:rPr lang="en-CA" dirty="0"/>
              <a:t>encourage open communication; </a:t>
            </a:r>
          </a:p>
          <a:p>
            <a:pPr marL="171450" indent="-171450">
              <a:buFont typeface="Arial" panose="020B0604020202020204" pitchFamily="34" charset="0"/>
              <a:buChar char="•"/>
            </a:pPr>
            <a:r>
              <a:rPr lang="en-CA" dirty="0"/>
              <a:t>acknowledge loss and separation issues; </a:t>
            </a:r>
          </a:p>
          <a:p>
            <a:pPr marL="171450" lvl="0" indent="-171450">
              <a:buFont typeface="Arial" panose="020B0604020202020204" pitchFamily="34" charset="0"/>
              <a:buChar char="•"/>
            </a:pPr>
            <a:r>
              <a:rPr lang="en-CA" dirty="0"/>
              <a:t>facilitate understanding of abuse and myths about violence against women; </a:t>
            </a:r>
          </a:p>
          <a:p>
            <a:pPr marL="171450" lvl="0" indent="-171450">
              <a:buFont typeface="Arial" panose="020B0604020202020204" pitchFamily="34" charset="0"/>
              <a:buChar char="•"/>
            </a:pPr>
            <a:r>
              <a:rPr lang="en-CA" dirty="0"/>
              <a:t>explore other violence issues such as violence in the media; and</a:t>
            </a:r>
          </a:p>
          <a:p>
            <a:pPr marL="171450" lvl="0" indent="-171450">
              <a:buFont typeface="Arial" panose="020B0604020202020204" pitchFamily="34" charset="0"/>
              <a:buChar char="•"/>
            </a:pPr>
            <a:r>
              <a:rPr lang="en-CA" dirty="0"/>
              <a:t>encourage self-confidence.</a:t>
            </a:r>
          </a:p>
        </p:txBody>
      </p:sp>
      <p:sp>
        <p:nvSpPr>
          <p:cNvPr id="4" name="Slide Number Placeholder 3"/>
          <p:cNvSpPr>
            <a:spLocks noGrp="1"/>
          </p:cNvSpPr>
          <p:nvPr>
            <p:ph type="sldNum" sz="quarter" idx="10"/>
          </p:nvPr>
        </p:nvSpPr>
        <p:spPr/>
        <p:txBody>
          <a:bodyPr/>
          <a:lstStyle/>
          <a:p>
            <a:fld id="{809D85E3-D383-4168-91CB-A6B17C57EFFA}" type="slidenum">
              <a:rPr lang="en-US" smtClean="0"/>
              <a:t>32</a:t>
            </a:fld>
            <a:endParaRPr lang="en-US"/>
          </a:p>
        </p:txBody>
      </p:sp>
    </p:spTree>
    <p:extLst>
      <p:ext uri="{BB962C8B-B14F-4D97-AF65-F5344CB8AC3E}">
        <p14:creationId xmlns:p14="http://schemas.microsoft.com/office/powerpoint/2010/main" val="53151531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34417"/>
            <a:ext cx="5486400" cy="3600450"/>
          </a:xfrm>
        </p:spPr>
        <p:txBody>
          <a:bodyPr/>
          <a:lstStyle/>
          <a:p>
            <a:r>
              <a:rPr lang="en-US" b="1" u="sng" dirty="0"/>
              <a:t>Point of slide: </a:t>
            </a:r>
            <a:r>
              <a:rPr lang="en-US" dirty="0"/>
              <a:t>To introduce  the VIP curriculum topic of online safety and the bystander effect.</a:t>
            </a:r>
          </a:p>
          <a:p>
            <a:endParaRPr lang="en-US" dirty="0"/>
          </a:p>
          <a:p>
            <a:r>
              <a:rPr lang="en-US" b="1" u="sng" dirty="0"/>
              <a:t>Speaking Notes: </a:t>
            </a:r>
            <a:r>
              <a:rPr lang="en-US" dirty="0"/>
              <a:t>: </a:t>
            </a:r>
          </a:p>
          <a:p>
            <a:endParaRPr lang="en-US" dirty="0"/>
          </a:p>
          <a:p>
            <a:pPr algn="l"/>
            <a:r>
              <a:rPr lang="en-US" sz="1800" b="0" i="1" u="none" strike="noStrike" baseline="0" dirty="0">
                <a:latin typeface="NotoSans-Regular"/>
              </a:rPr>
              <a:t>“Today we are going to talk about online safety and the bystander effect. Similar to the topic of healthy and unhealthy relationships, these issues can be found in intimate relationships, social networks and friendships. This topic can be upsetting for those in the room who have experienced bullying online or in person and for anyone who has had their trust violated online. As a reminder, please take care of yourselves and I will be available after class.”</a:t>
            </a:r>
            <a:endParaRPr lang="en-US" i="1" dirty="0"/>
          </a:p>
          <a:p>
            <a:endParaRPr lang="en-US" dirty="0"/>
          </a:p>
        </p:txBody>
      </p:sp>
      <p:sp>
        <p:nvSpPr>
          <p:cNvPr id="4" name="Slide Number Placeholder 3"/>
          <p:cNvSpPr>
            <a:spLocks noGrp="1"/>
          </p:cNvSpPr>
          <p:nvPr>
            <p:ph type="sldNum" sz="quarter" idx="10"/>
          </p:nvPr>
        </p:nvSpPr>
        <p:spPr/>
        <p:txBody>
          <a:bodyPr/>
          <a:lstStyle/>
          <a:p>
            <a:fld id="{809D85E3-D383-4168-91CB-A6B17C57EFFA}" type="slidenum">
              <a:rPr lang="en-US" smtClean="0"/>
              <a:t>33</a:t>
            </a:fld>
            <a:endParaRPr lang="en-US"/>
          </a:p>
        </p:txBody>
      </p:sp>
    </p:spTree>
    <p:extLst>
      <p:ext uri="{BB962C8B-B14F-4D97-AF65-F5344CB8AC3E}">
        <p14:creationId xmlns:p14="http://schemas.microsoft.com/office/powerpoint/2010/main" val="206210356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Point of slide: </a:t>
            </a:r>
            <a:r>
              <a:rPr lang="en-US" b="0" u="none" baseline="0" dirty="0"/>
              <a:t> </a:t>
            </a:r>
            <a:r>
              <a:rPr lang="en-US" b="0" u="none" dirty="0"/>
              <a:t>To provide students the opportunity to learn via</a:t>
            </a:r>
            <a:r>
              <a:rPr lang="en-US" baseline="0" dirty="0"/>
              <a:t> a different medium – </a:t>
            </a:r>
            <a:r>
              <a:rPr lang="en-US" b="0" u="none" baseline="0" dirty="0"/>
              <a:t>watching a video that discusses both the </a:t>
            </a:r>
            <a:r>
              <a:rPr lang="en-CA" sz="1200" kern="1200" dirty="0">
                <a:solidFill>
                  <a:schemeClr val="tx1"/>
                </a:solidFill>
                <a:effectLst/>
                <a:latin typeface="+mn-lt"/>
                <a:ea typeface="+mn-ea"/>
                <a:cs typeface="+mn-cs"/>
              </a:rPr>
              <a:t>positive and negative effects of social media on the lives of teenagers.</a:t>
            </a:r>
          </a:p>
          <a:p>
            <a:endParaRPr lang="en-US" dirty="0"/>
          </a:p>
          <a:p>
            <a:r>
              <a:rPr lang="en-US" b="1" u="sng" dirty="0"/>
              <a:t>Speaking Notes: </a:t>
            </a:r>
          </a:p>
          <a:p>
            <a:pPr marL="171450" indent="-171450">
              <a:buFont typeface="Arial" panose="020B0604020202020204" pitchFamily="34" charset="0"/>
              <a:buChar char="•"/>
            </a:pPr>
            <a:r>
              <a:rPr lang="en-US" dirty="0"/>
              <a:t>Explain</a:t>
            </a:r>
            <a:r>
              <a:rPr lang="en-US" baseline="0" dirty="0"/>
              <a:t> that they will be</a:t>
            </a:r>
            <a:r>
              <a:rPr lang="en-US" dirty="0"/>
              <a:t> watching a short video that </a:t>
            </a:r>
            <a:r>
              <a:rPr lang="en-CA" sz="1200" kern="1200" dirty="0">
                <a:solidFill>
                  <a:schemeClr val="tx1"/>
                </a:solidFill>
                <a:effectLst/>
                <a:latin typeface="+mn-lt"/>
                <a:ea typeface="+mn-ea"/>
                <a:cs typeface="+mn-cs"/>
              </a:rPr>
              <a:t>reveals both the positive and negative effects of social media on the lives of teenagers.</a:t>
            </a:r>
            <a:r>
              <a:rPr lang="en-CA" sz="1200" kern="1200" baseline="0" dirty="0">
                <a:solidFill>
                  <a:schemeClr val="tx1"/>
                </a:solidFill>
                <a:effectLst/>
                <a:latin typeface="+mn-lt"/>
                <a:ea typeface="+mn-ea"/>
                <a:cs typeface="+mn-cs"/>
              </a:rPr>
              <a:t> They will then watch a second video and the</a:t>
            </a:r>
            <a:r>
              <a:rPr lang="en-US" dirty="0"/>
              <a:t> videos will be followed by a group discussion.</a:t>
            </a:r>
          </a:p>
          <a:p>
            <a:endParaRPr lang="en-US" b="1" u="sng" dirty="0"/>
          </a:p>
          <a:p>
            <a:pPr lvl="0"/>
            <a:r>
              <a:rPr lang="en-US" b="1" u="sng" dirty="0"/>
              <a:t>Watch Video </a:t>
            </a:r>
            <a:r>
              <a:rPr lang="en-US" dirty="0"/>
              <a:t>: </a:t>
            </a:r>
            <a:r>
              <a:rPr lang="en-US" sz="1200" u="none" strike="noStrike" kern="1200" dirty="0" err="1">
                <a:solidFill>
                  <a:schemeClr val="tx1"/>
                </a:solidFill>
                <a:effectLst/>
                <a:latin typeface="+mn-lt"/>
                <a:ea typeface="+mn-ea"/>
                <a:cs typeface="+mn-cs"/>
              </a:rPr>
              <a:t>CommonSenseMedia</a:t>
            </a:r>
            <a:r>
              <a:rPr lang="en-US" sz="1200" u="none" strike="noStrike" kern="1200" dirty="0">
                <a:solidFill>
                  <a:schemeClr val="tx1"/>
                </a:solidFill>
                <a:effectLst/>
                <a:latin typeface="+mn-lt"/>
                <a:ea typeface="+mn-ea"/>
                <a:cs typeface="+mn-cs"/>
              </a:rPr>
              <a:t>. (September 10, 2018</a:t>
            </a:r>
            <a:r>
              <a:rPr lang="en-US" sz="1200" i="1" u="none" strike="noStrike" kern="1200" dirty="0">
                <a:solidFill>
                  <a:schemeClr val="tx1"/>
                </a:solidFill>
                <a:effectLst/>
                <a:latin typeface="+mn-lt"/>
                <a:ea typeface="+mn-ea"/>
                <a:cs typeface="+mn-cs"/>
              </a:rPr>
              <a:t>). Social Media, Social Life: Teens Reveal Their Experiences </a:t>
            </a:r>
            <a:r>
              <a:rPr lang="en-US" sz="1200" u="sng" kern="1200" dirty="0">
                <a:solidFill>
                  <a:schemeClr val="tx1"/>
                </a:solidFill>
                <a:effectLst/>
                <a:latin typeface="+mn-lt"/>
                <a:ea typeface="+mn-ea"/>
                <a:cs typeface="+mn-cs"/>
              </a:rPr>
              <a:t>https://www.youtube.com/watch?v=GGGDfciqyvw</a:t>
            </a:r>
          </a:p>
          <a:p>
            <a:pPr lvl="0"/>
            <a:endParaRPr lang="en-CA" sz="1200" kern="1200" dirty="0">
              <a:solidFill>
                <a:schemeClr val="tx1"/>
              </a:solidFill>
              <a:effectLst/>
              <a:latin typeface="+mn-lt"/>
              <a:ea typeface="+mn-ea"/>
              <a:cs typeface="+mn-cs"/>
            </a:endParaRPr>
          </a:p>
          <a:p>
            <a:endParaRPr lang="en-US" b="1" u="sng" dirty="0"/>
          </a:p>
        </p:txBody>
      </p:sp>
      <p:sp>
        <p:nvSpPr>
          <p:cNvPr id="4" name="Slide Number Placeholder 3"/>
          <p:cNvSpPr>
            <a:spLocks noGrp="1"/>
          </p:cNvSpPr>
          <p:nvPr>
            <p:ph type="sldNum" sz="quarter" idx="10"/>
          </p:nvPr>
        </p:nvSpPr>
        <p:spPr/>
        <p:txBody>
          <a:bodyPr/>
          <a:lstStyle/>
          <a:p>
            <a:fld id="{809D85E3-D383-4168-91CB-A6B17C57EFFA}" type="slidenum">
              <a:rPr lang="en-US" smtClean="0"/>
              <a:t>34</a:t>
            </a:fld>
            <a:endParaRPr lang="en-US" dirty="0"/>
          </a:p>
        </p:txBody>
      </p:sp>
    </p:spTree>
    <p:extLst>
      <p:ext uri="{BB962C8B-B14F-4D97-AF65-F5344CB8AC3E}">
        <p14:creationId xmlns:p14="http://schemas.microsoft.com/office/powerpoint/2010/main" val="52667220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Point of slide: </a:t>
            </a:r>
            <a:r>
              <a:rPr lang="en-US" b="0" u="none" baseline="0" dirty="0"/>
              <a:t> </a:t>
            </a:r>
            <a:r>
              <a:rPr lang="en-US" b="0" u="none" dirty="0"/>
              <a:t>To</a:t>
            </a:r>
            <a:r>
              <a:rPr lang="en-US" b="0" u="none" baseline="0" dirty="0"/>
              <a:t> provide students the opportunity to learn via</a:t>
            </a:r>
            <a:r>
              <a:rPr lang="en-US" baseline="0" dirty="0"/>
              <a:t> a different medium – </a:t>
            </a:r>
            <a:r>
              <a:rPr lang="en-US" b="0" u="none" baseline="0" dirty="0"/>
              <a:t>watching a video that </a:t>
            </a:r>
            <a:r>
              <a:rPr lang="en-CA" sz="1200" kern="1200" dirty="0">
                <a:solidFill>
                  <a:schemeClr val="tx1"/>
                </a:solidFill>
                <a:effectLst/>
                <a:latin typeface="+mn-lt"/>
                <a:ea typeface="+mn-ea"/>
                <a:cs typeface="+mn-cs"/>
              </a:rPr>
              <a:t>demonstrates how online relationships can start out harmless and become unhealthy and abusive.</a:t>
            </a:r>
          </a:p>
          <a:p>
            <a:endParaRPr lang="en-US" dirty="0"/>
          </a:p>
          <a:p>
            <a:r>
              <a:rPr lang="en-US" b="1" u="sng" dirty="0"/>
              <a:t>Speaking Notes: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Explain</a:t>
            </a:r>
            <a:r>
              <a:rPr lang="en-US" baseline="0" dirty="0"/>
              <a:t> that they will be</a:t>
            </a:r>
            <a:r>
              <a:rPr lang="en-US" dirty="0"/>
              <a:t> watching a short video that </a:t>
            </a:r>
            <a:r>
              <a:rPr lang="en-CA" sz="1200" kern="1200" dirty="0">
                <a:solidFill>
                  <a:schemeClr val="tx1"/>
                </a:solidFill>
                <a:effectLst/>
                <a:latin typeface="+mn-lt"/>
                <a:ea typeface="+mn-ea"/>
                <a:cs typeface="+mn-cs"/>
              </a:rPr>
              <a:t>demonstrates how online relationships can start out harmless and become unhealthy and abusive.</a:t>
            </a:r>
            <a:r>
              <a:rPr lang="en-CA" sz="1200" kern="1200" baseline="0" dirty="0">
                <a:solidFill>
                  <a:schemeClr val="tx1"/>
                </a:solidFill>
                <a:effectLst/>
                <a:latin typeface="+mn-lt"/>
                <a:ea typeface="+mn-ea"/>
                <a:cs typeface="+mn-cs"/>
              </a:rPr>
              <a:t>  The </a:t>
            </a:r>
            <a:r>
              <a:rPr lang="en-US" dirty="0"/>
              <a:t>video will be followed by a group discussion.</a:t>
            </a:r>
          </a:p>
          <a:p>
            <a:endParaRPr lang="en-US" b="1" u="sng" dirty="0"/>
          </a:p>
          <a:p>
            <a:pPr lvl="0"/>
            <a:r>
              <a:rPr lang="en-US" b="1" u="sng" dirty="0"/>
              <a:t>Watch Video </a:t>
            </a:r>
            <a:r>
              <a:rPr lang="en-US" dirty="0"/>
              <a:t>: </a:t>
            </a:r>
            <a:r>
              <a:rPr lang="en-US" sz="1200" u="none" strike="noStrike" kern="1200" dirty="0">
                <a:solidFill>
                  <a:schemeClr val="tx1"/>
                </a:solidFill>
                <a:effectLst/>
                <a:latin typeface="+mn-lt"/>
                <a:ea typeface="+mn-ea"/>
                <a:cs typeface="+mn-cs"/>
              </a:rPr>
              <a:t>Futures Without Violence. (April 19, 2011). </a:t>
            </a:r>
            <a:r>
              <a:rPr lang="en-US" sz="1200" i="1" u="none" strike="noStrike" kern="1200" dirty="0">
                <a:solidFill>
                  <a:schemeClr val="tx1"/>
                </a:solidFill>
                <a:effectLst/>
                <a:latin typeface="+mn-lt"/>
                <a:ea typeface="+mn-ea"/>
                <a:cs typeface="+mn-cs"/>
              </a:rPr>
              <a:t>That’s Not Cool – PSA</a:t>
            </a:r>
            <a:r>
              <a:rPr lang="en-US" sz="1200" i="0" u="none" strike="noStrike" kern="1200" baseline="0" dirty="0">
                <a:solidFill>
                  <a:schemeClr val="tx1"/>
                </a:solidFill>
                <a:effectLst/>
                <a:latin typeface="+mn-lt"/>
                <a:ea typeface="+mn-ea"/>
                <a:cs typeface="+mn-cs"/>
              </a:rPr>
              <a:t> </a:t>
            </a:r>
            <a:r>
              <a:rPr lang="en-US" sz="1200" u="sng" kern="1200" dirty="0">
                <a:solidFill>
                  <a:schemeClr val="tx1"/>
                </a:solidFill>
                <a:effectLst/>
                <a:latin typeface="+mn-lt"/>
                <a:ea typeface="+mn-ea"/>
                <a:cs typeface="+mn-cs"/>
              </a:rPr>
              <a:t>https://youtu.be/GB8XCOu1-dQ</a:t>
            </a:r>
            <a:endParaRPr lang="en-CA"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 </a:t>
            </a:r>
            <a:endParaRPr lang="en-CA" sz="1200" kern="1200" dirty="0">
              <a:solidFill>
                <a:schemeClr val="tx1"/>
              </a:solidFill>
              <a:effectLst/>
              <a:latin typeface="+mn-lt"/>
              <a:ea typeface="+mn-ea"/>
              <a:cs typeface="+mn-cs"/>
            </a:endParaRPr>
          </a:p>
          <a:p>
            <a:endParaRPr lang="en-US" b="1" u="sng" dirty="0"/>
          </a:p>
        </p:txBody>
      </p:sp>
      <p:sp>
        <p:nvSpPr>
          <p:cNvPr id="4" name="Slide Number Placeholder 3"/>
          <p:cNvSpPr>
            <a:spLocks noGrp="1"/>
          </p:cNvSpPr>
          <p:nvPr>
            <p:ph type="sldNum" sz="quarter" idx="10"/>
          </p:nvPr>
        </p:nvSpPr>
        <p:spPr/>
        <p:txBody>
          <a:bodyPr/>
          <a:lstStyle/>
          <a:p>
            <a:fld id="{809D85E3-D383-4168-91CB-A6B17C57EFFA}" type="slidenum">
              <a:rPr lang="en-US" smtClean="0"/>
              <a:t>35</a:t>
            </a:fld>
            <a:endParaRPr lang="en-US" dirty="0"/>
          </a:p>
        </p:txBody>
      </p:sp>
    </p:spTree>
    <p:extLst>
      <p:ext uri="{BB962C8B-B14F-4D97-AF65-F5344CB8AC3E}">
        <p14:creationId xmlns:p14="http://schemas.microsoft.com/office/powerpoint/2010/main" val="342232841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sng" strike="noStrike" kern="1200" cap="none" spc="0" normalizeH="0" baseline="0" noProof="0" dirty="0">
                <a:ln>
                  <a:noFill/>
                </a:ln>
                <a:solidFill>
                  <a:prstClr val="black"/>
                </a:solidFill>
                <a:effectLst/>
                <a:uLnTx/>
                <a:uFillTx/>
                <a:latin typeface="+mn-lt"/>
                <a:ea typeface="+mn-ea"/>
                <a:cs typeface="+mn-cs"/>
              </a:rPr>
              <a:t>Point of slide</a:t>
            </a:r>
            <a:r>
              <a:rPr kumimoji="0" lang="en-US" sz="1200" b="0" i="0" u="none" strike="noStrike" kern="1200" cap="none" spc="0" normalizeH="0" baseline="0" noProof="0" dirty="0">
                <a:ln>
                  <a:noFill/>
                </a:ln>
                <a:solidFill>
                  <a:prstClr val="black"/>
                </a:solidFill>
                <a:effectLst/>
                <a:uLnTx/>
                <a:uFillTx/>
                <a:latin typeface="+mn-lt"/>
                <a:ea typeface="+mn-ea"/>
                <a:cs typeface="+mn-cs"/>
              </a:rPr>
              <a:t>: To provide students with an opportunity to discuss the videos as they relate to the VIP curriculum topic of online safety</a:t>
            </a:r>
            <a:endParaRPr kumimoji="0" lang="en-US" sz="1200" b="1" i="0" u="sng"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sng"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sng" strike="noStrike" kern="1200" cap="none" spc="0" normalizeH="0" baseline="0" noProof="0" dirty="0">
                <a:ln>
                  <a:noFill/>
                </a:ln>
                <a:solidFill>
                  <a:prstClr val="black"/>
                </a:solidFill>
                <a:effectLst/>
                <a:uLnTx/>
                <a:uFillTx/>
                <a:latin typeface="+mn-lt"/>
                <a:ea typeface="+mn-ea"/>
                <a:cs typeface="+mn-cs"/>
              </a:rPr>
              <a:t>Activity: Small Group Discussion</a:t>
            </a: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Break up the class into small groups and ask them to discuss </a:t>
            </a:r>
            <a:r>
              <a:rPr lang="en-CA" sz="1200" kern="1200" dirty="0">
                <a:solidFill>
                  <a:schemeClr val="tx1"/>
                </a:solidFill>
                <a:effectLst/>
                <a:latin typeface="+mn-lt"/>
                <a:ea typeface="+mn-ea"/>
                <a:cs typeface="+mn-cs"/>
              </a:rPr>
              <a:t>the challenges and strengths that social media and online communication have on their capacity to contribute to healthy relationships (friendships and romantic relationships).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CA"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kern="1200" dirty="0">
                <a:solidFill>
                  <a:schemeClr val="tx1"/>
                </a:solidFill>
                <a:effectLst/>
                <a:latin typeface="+mn-lt"/>
                <a:ea typeface="+mn-ea"/>
                <a:cs typeface="+mn-cs"/>
              </a:rPr>
              <a:t>Then invite students to create a list of the ways that they can stay safe and create boundaries in online relationships. What does this look like in real life?  How does social media and online communication impact their communication skills? (i.e. remind students about the listening exercise from Day 2)</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09D85E3-D383-4168-91CB-A6B17C57EFFA}" type="slidenum">
              <a:rPr lang="en-US" smtClean="0"/>
              <a:t>36</a:t>
            </a:fld>
            <a:endParaRPr lang="en-US"/>
          </a:p>
        </p:txBody>
      </p:sp>
    </p:spTree>
    <p:extLst>
      <p:ext uri="{BB962C8B-B14F-4D97-AF65-F5344CB8AC3E}">
        <p14:creationId xmlns:p14="http://schemas.microsoft.com/office/powerpoint/2010/main" val="219695161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0" lang="en-US" sz="1200" b="1" i="0" u="sng" strike="noStrike" kern="1200" cap="none" spc="0" normalizeH="0" baseline="0" noProof="0" dirty="0">
                <a:ln>
                  <a:noFill/>
                </a:ln>
                <a:solidFill>
                  <a:prstClr val="black"/>
                </a:solidFill>
                <a:effectLst/>
                <a:uLnTx/>
                <a:uFillTx/>
                <a:latin typeface="+mn-lt"/>
                <a:ea typeface="+mn-ea"/>
                <a:cs typeface="+mn-cs"/>
              </a:rPr>
              <a:t>Point of slide</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lang="en-US" b="0" u="none" dirty="0"/>
              <a:t>To provide students the opportunity to learn via a different medium</a:t>
            </a:r>
            <a:r>
              <a:rPr lang="en-US" baseline="0" dirty="0"/>
              <a:t> – </a:t>
            </a:r>
            <a:r>
              <a:rPr lang="en-US" b="0" u="none" baseline="0" dirty="0"/>
              <a:t>watching a video that </a:t>
            </a:r>
            <a:r>
              <a:rPr lang="en-CA" sz="1200" kern="1200" dirty="0">
                <a:solidFill>
                  <a:schemeClr val="tx1"/>
                </a:solidFill>
                <a:effectLst/>
                <a:latin typeface="+mn-lt"/>
                <a:ea typeface="+mn-ea"/>
                <a:cs typeface="+mn-cs"/>
              </a:rPr>
              <a:t>emphasizes the importance of not being a bystander and also acknowledges how most of us are, at some point, a bystander to bullying and violence.</a:t>
            </a:r>
          </a:p>
          <a:p>
            <a:endParaRPr kumimoji="0" lang="en-CA" sz="1200" b="1" i="0" u="sng" strike="noStrike" kern="1200" cap="none" spc="0" normalizeH="0" baseline="0" noProof="0" dirty="0">
              <a:ln>
                <a:noFill/>
              </a:ln>
              <a:solidFill>
                <a:schemeClr val="tx1"/>
              </a:solidFill>
              <a:effectLst/>
              <a:uLnTx/>
              <a:uFillTx/>
              <a:latin typeface="+mn-lt"/>
              <a:ea typeface="+mn-ea"/>
              <a:cs typeface="+mn-cs"/>
            </a:endParaRPr>
          </a:p>
          <a:p>
            <a:r>
              <a:rPr lang="en-US" b="1" u="sng" dirty="0"/>
              <a:t>Speaking Notes: </a:t>
            </a:r>
          </a:p>
          <a:p>
            <a:r>
              <a:rPr lang="en-US" dirty="0"/>
              <a:t>Explain</a:t>
            </a:r>
            <a:r>
              <a:rPr lang="en-US" baseline="0" dirty="0"/>
              <a:t> that they will be</a:t>
            </a:r>
            <a:r>
              <a:rPr lang="en-US" dirty="0"/>
              <a:t> watching a short video that </a:t>
            </a:r>
            <a:r>
              <a:rPr lang="en-CA" sz="1200" kern="1200" dirty="0">
                <a:solidFill>
                  <a:schemeClr val="tx1"/>
                </a:solidFill>
                <a:effectLst/>
                <a:latin typeface="+mn-lt"/>
                <a:ea typeface="+mn-ea"/>
                <a:cs typeface="+mn-cs"/>
              </a:rPr>
              <a:t>emphasizes the importance of not being a bystander and also acknowledges how most of us are, at some point, a bystander to bullying and violence.</a:t>
            </a:r>
          </a:p>
          <a:p>
            <a:endParaRPr lang="en-US" b="1" u="sng" dirty="0"/>
          </a:p>
          <a:p>
            <a:pPr lvl="0"/>
            <a:r>
              <a:rPr lang="en-US" b="1" u="sng" dirty="0"/>
              <a:t>Watch Video </a:t>
            </a:r>
            <a:r>
              <a:rPr lang="en-US" dirty="0"/>
              <a:t>: </a:t>
            </a:r>
            <a:r>
              <a:rPr lang="en-US" sz="1200" u="none" strike="noStrike" kern="1200" dirty="0">
                <a:solidFill>
                  <a:schemeClr val="tx1"/>
                </a:solidFill>
                <a:effectLst/>
                <a:latin typeface="+mn-lt"/>
                <a:ea typeface="+mn-ea"/>
                <a:cs typeface="+mn-cs"/>
              </a:rPr>
              <a:t>Robert Land Academy. (October 16, 2012). </a:t>
            </a:r>
            <a:r>
              <a:rPr lang="en-US" sz="1200" i="1" u="none" strike="noStrike" kern="1200" dirty="0">
                <a:solidFill>
                  <a:schemeClr val="tx1"/>
                </a:solidFill>
                <a:effectLst/>
                <a:latin typeface="+mn-lt"/>
                <a:ea typeface="+mn-ea"/>
                <a:cs typeface="+mn-cs"/>
              </a:rPr>
              <a:t>Stand Against Bullying. Don’t be a Bystander </a:t>
            </a:r>
            <a:r>
              <a:rPr lang="en-US" sz="1200" u="sng" kern="1200" dirty="0">
                <a:solidFill>
                  <a:schemeClr val="tx1"/>
                </a:solidFill>
                <a:effectLst/>
                <a:latin typeface="+mn-lt"/>
                <a:ea typeface="+mn-ea"/>
                <a:cs typeface="+mn-cs"/>
                <a:hlinkClick r:id="rId3"/>
              </a:rPr>
              <a:t>https://www.youtube.com/watch?v=ruBqetaMd5g</a:t>
            </a:r>
            <a:endParaRPr lang="en-CA"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Note: </a:t>
            </a:r>
            <a:r>
              <a:rPr kumimoji="0" lang="en-US" sz="1200" b="0" i="0" u="none" strike="noStrike" kern="1200" cap="none" spc="0" normalizeH="0" baseline="0" noProof="0" dirty="0">
                <a:ln>
                  <a:noFill/>
                </a:ln>
                <a:solidFill>
                  <a:prstClr val="black"/>
                </a:solidFill>
                <a:effectLst/>
                <a:uLnTx/>
                <a:uFillTx/>
                <a:latin typeface="+mn-lt"/>
                <a:ea typeface="+mn-ea"/>
                <a:cs typeface="+mn-cs"/>
              </a:rPr>
              <a:t>There are three videos provided for this part of the lesson plan. The facilitator can determine whether or not they have time for one, two or all three.</a:t>
            </a:r>
          </a:p>
          <a:p>
            <a:endParaRPr lang="en-US" dirty="0"/>
          </a:p>
        </p:txBody>
      </p:sp>
      <p:sp>
        <p:nvSpPr>
          <p:cNvPr id="4" name="Slide Number Placeholder 3"/>
          <p:cNvSpPr>
            <a:spLocks noGrp="1"/>
          </p:cNvSpPr>
          <p:nvPr>
            <p:ph type="sldNum" sz="quarter" idx="10"/>
          </p:nvPr>
        </p:nvSpPr>
        <p:spPr/>
        <p:txBody>
          <a:bodyPr/>
          <a:lstStyle/>
          <a:p>
            <a:fld id="{809D85E3-D383-4168-91CB-A6B17C57EFFA}" type="slidenum">
              <a:rPr lang="en-US" smtClean="0"/>
              <a:t>37</a:t>
            </a:fld>
            <a:endParaRPr lang="en-US"/>
          </a:p>
        </p:txBody>
      </p:sp>
    </p:spTree>
    <p:extLst>
      <p:ext uri="{BB962C8B-B14F-4D97-AF65-F5344CB8AC3E}">
        <p14:creationId xmlns:p14="http://schemas.microsoft.com/office/powerpoint/2010/main" val="50569935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200" b="1" i="0" u="sng" strike="noStrike" kern="1200" cap="none" spc="0" normalizeH="0" baseline="0" noProof="0" dirty="0">
                <a:ln>
                  <a:noFill/>
                </a:ln>
                <a:solidFill>
                  <a:prstClr val="black"/>
                </a:solidFill>
                <a:effectLst/>
                <a:uLnTx/>
                <a:uFillTx/>
                <a:latin typeface="+mn-lt"/>
                <a:ea typeface="+mn-ea"/>
                <a:cs typeface="+mn-cs"/>
              </a:rPr>
              <a:t>Point of slide</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lang="en-US" b="0" u="none" dirty="0"/>
              <a:t>To provide students the opportunity to learn via a different medium</a:t>
            </a:r>
            <a:r>
              <a:rPr lang="en-US" baseline="0" dirty="0"/>
              <a:t> – </a:t>
            </a:r>
            <a:r>
              <a:rPr lang="en-US" b="0" u="none" baseline="0" dirty="0"/>
              <a:t>watching a video </a:t>
            </a:r>
            <a:r>
              <a:rPr lang="en-US" sz="1200" kern="1200" dirty="0">
                <a:solidFill>
                  <a:schemeClr val="tx1"/>
                </a:solidFill>
                <a:effectLst/>
                <a:latin typeface="+mn-lt"/>
                <a:ea typeface="+mn-ea"/>
                <a:cs typeface="+mn-cs"/>
              </a:rPr>
              <a:t>about the science of empathy and some key factors that drive us to help other people. Although not directly related to relationships, it is interesting to think</a:t>
            </a:r>
            <a:r>
              <a:rPr lang="en-US" sz="1200" kern="1200" baseline="0" dirty="0">
                <a:solidFill>
                  <a:schemeClr val="tx1"/>
                </a:solidFill>
                <a:effectLst/>
                <a:latin typeface="+mn-lt"/>
                <a:ea typeface="+mn-ea"/>
                <a:cs typeface="+mn-cs"/>
              </a:rPr>
              <a:t> about</a:t>
            </a:r>
            <a:r>
              <a:rPr lang="en-US" sz="1200" kern="1200" dirty="0">
                <a:solidFill>
                  <a:schemeClr val="tx1"/>
                </a:solidFill>
                <a:effectLst/>
                <a:latin typeface="+mn-lt"/>
                <a:ea typeface="+mn-ea"/>
                <a:cs typeface="+mn-cs"/>
              </a:rPr>
              <a:t> the connections between the scenarios in this video and the social settings students may be exposed to around school and in their social lives more generally.</a:t>
            </a:r>
          </a:p>
          <a:p>
            <a:endParaRPr kumimoji="0" lang="en-CA" sz="1200" b="1" i="0" u="sng" strike="noStrike" kern="1200" cap="none" spc="0" normalizeH="0" baseline="0" noProof="0" dirty="0">
              <a:ln>
                <a:noFill/>
              </a:ln>
              <a:solidFill>
                <a:schemeClr val="tx1"/>
              </a:solidFill>
              <a:effectLst/>
              <a:uLnTx/>
              <a:uFillTx/>
              <a:latin typeface="+mn-lt"/>
              <a:ea typeface="+mn-ea"/>
              <a:cs typeface="+mn-cs"/>
            </a:endParaRPr>
          </a:p>
          <a:p>
            <a:endParaRPr lang="en-US" b="1" u="sng" dirty="0"/>
          </a:p>
          <a:p>
            <a:r>
              <a:rPr lang="en-US" b="1" u="sng" dirty="0"/>
              <a:t>Speaking Notes: </a:t>
            </a:r>
          </a:p>
          <a:p>
            <a:r>
              <a:rPr lang="en-US" dirty="0"/>
              <a:t>Explain</a:t>
            </a:r>
            <a:r>
              <a:rPr lang="en-US" baseline="0" dirty="0"/>
              <a:t> that they will be</a:t>
            </a:r>
            <a:r>
              <a:rPr lang="en-US" dirty="0"/>
              <a:t> watching a short video </a:t>
            </a:r>
            <a:r>
              <a:rPr lang="en-US" sz="1200" kern="1200" dirty="0">
                <a:solidFill>
                  <a:schemeClr val="tx1"/>
                </a:solidFill>
                <a:effectLst/>
                <a:latin typeface="+mn-lt"/>
                <a:ea typeface="+mn-ea"/>
                <a:cs typeface="+mn-cs"/>
              </a:rPr>
              <a:t>about the science of empathy and some key factors that drive us to help other people. </a:t>
            </a:r>
          </a:p>
          <a:p>
            <a:endParaRPr lang="en-US" b="1" u="sng"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u="sng" dirty="0"/>
              <a:t>Watch Video </a:t>
            </a:r>
            <a:r>
              <a:rPr lang="en-US" dirty="0"/>
              <a:t>: </a:t>
            </a:r>
            <a:r>
              <a:rPr lang="en-US" sz="1200" u="none" strike="noStrike" kern="1200" dirty="0" err="1">
                <a:solidFill>
                  <a:schemeClr val="tx1"/>
                </a:solidFill>
                <a:effectLst/>
                <a:latin typeface="+mn-lt"/>
                <a:ea typeface="+mn-ea"/>
                <a:cs typeface="+mn-cs"/>
              </a:rPr>
              <a:t>SoulPancake</a:t>
            </a:r>
            <a:r>
              <a:rPr lang="en-US" sz="1200" u="none" strike="noStrike" kern="1200" dirty="0">
                <a:solidFill>
                  <a:schemeClr val="tx1"/>
                </a:solidFill>
                <a:effectLst/>
                <a:latin typeface="+mn-lt"/>
                <a:ea typeface="+mn-ea"/>
                <a:cs typeface="+mn-cs"/>
              </a:rPr>
              <a:t>. (November 16, 2017). </a:t>
            </a:r>
            <a:r>
              <a:rPr lang="en-US" sz="1200" i="1" u="none" strike="noStrike" kern="1200" dirty="0">
                <a:solidFill>
                  <a:schemeClr val="tx1"/>
                </a:solidFill>
                <a:effectLst/>
                <a:latin typeface="+mn-lt"/>
                <a:ea typeface="+mn-ea"/>
                <a:cs typeface="+mn-cs"/>
              </a:rPr>
              <a:t>The Bystander Effect | The Science of Empathy</a:t>
            </a:r>
            <a:r>
              <a:rPr lang="en-US" sz="1200" i="1" u="none" strike="noStrike" kern="1200" baseline="0" dirty="0">
                <a:solidFill>
                  <a:schemeClr val="tx1"/>
                </a:solidFill>
                <a:effectLst/>
                <a:latin typeface="+mn-lt"/>
                <a:ea typeface="+mn-ea"/>
                <a:cs typeface="+mn-cs"/>
              </a:rPr>
              <a:t> </a:t>
            </a:r>
            <a:r>
              <a:rPr lang="en-US" sz="1200" u="sng" kern="1200" dirty="0">
                <a:solidFill>
                  <a:schemeClr val="tx1"/>
                </a:solidFill>
                <a:effectLst/>
                <a:latin typeface="+mn-lt"/>
                <a:ea typeface="+mn-ea"/>
                <a:cs typeface="+mn-cs"/>
              </a:rPr>
              <a:t>https://www.youtube.com/watch?v=Wy6eUTLzcU4</a:t>
            </a:r>
          </a:p>
          <a:p>
            <a:pPr lvl="0"/>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Note: </a:t>
            </a:r>
            <a:r>
              <a:rPr kumimoji="0" lang="en-US" sz="1200" b="0" i="0" u="none" strike="noStrike" kern="1200" cap="none" spc="0" normalizeH="0" baseline="0" noProof="0" dirty="0">
                <a:ln>
                  <a:noFill/>
                </a:ln>
                <a:solidFill>
                  <a:prstClr val="black"/>
                </a:solidFill>
                <a:effectLst/>
                <a:uLnTx/>
                <a:uFillTx/>
                <a:latin typeface="+mn-lt"/>
                <a:ea typeface="+mn-ea"/>
                <a:cs typeface="+mn-cs"/>
              </a:rPr>
              <a:t>There are three videos provided for this part of the lesson plan. The facilitator can determine whether or not they have time for one, two or all three.</a:t>
            </a:r>
          </a:p>
          <a:p>
            <a:r>
              <a:rPr lang="en-US" sz="1200" kern="1200" dirty="0">
                <a:solidFill>
                  <a:schemeClr val="tx1"/>
                </a:solidFill>
                <a:effectLst/>
                <a:latin typeface="+mn-lt"/>
                <a:ea typeface="+mn-ea"/>
                <a:cs typeface="+mn-cs"/>
              </a:rPr>
              <a:t> </a:t>
            </a:r>
            <a:endParaRPr lang="en-CA" sz="1200" kern="1200" dirty="0">
              <a:solidFill>
                <a:schemeClr val="tx1"/>
              </a:solidFill>
              <a:effectLst/>
              <a:latin typeface="+mn-lt"/>
              <a:ea typeface="+mn-ea"/>
              <a:cs typeface="+mn-cs"/>
            </a:endParaRPr>
          </a:p>
          <a:p>
            <a:endParaRPr lang="en-CA"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09D85E3-D383-4168-91CB-A6B17C57EFFA}" type="slidenum">
              <a:rPr lang="en-US" smtClean="0"/>
              <a:t>38</a:t>
            </a:fld>
            <a:endParaRPr lang="en-US"/>
          </a:p>
        </p:txBody>
      </p:sp>
    </p:spTree>
    <p:extLst>
      <p:ext uri="{BB962C8B-B14F-4D97-AF65-F5344CB8AC3E}">
        <p14:creationId xmlns:p14="http://schemas.microsoft.com/office/powerpoint/2010/main" val="187965829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200" b="1" i="0" u="sng" strike="noStrike" kern="1200" cap="none" spc="0" normalizeH="0" baseline="0" noProof="0" dirty="0">
                <a:ln>
                  <a:noFill/>
                </a:ln>
                <a:solidFill>
                  <a:prstClr val="black"/>
                </a:solidFill>
                <a:effectLst/>
                <a:uLnTx/>
                <a:uFillTx/>
                <a:latin typeface="+mn-lt"/>
                <a:ea typeface="+mn-ea"/>
                <a:cs typeface="+mn-cs"/>
              </a:rPr>
              <a:t>Point of slide</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lang="en-US" b="0" u="none" dirty="0"/>
              <a:t>To provide students the opportunity to learn via a different medium</a:t>
            </a:r>
            <a:r>
              <a:rPr lang="en-US" baseline="0" dirty="0"/>
              <a:t> – </a:t>
            </a:r>
            <a:r>
              <a:rPr lang="en-US" b="0" u="none" baseline="0" dirty="0"/>
              <a:t>watching a video </a:t>
            </a:r>
            <a:r>
              <a:rPr lang="en-US" sz="1200" kern="1200" dirty="0">
                <a:solidFill>
                  <a:schemeClr val="tx1"/>
                </a:solidFill>
                <a:effectLst/>
                <a:latin typeface="+mn-lt"/>
                <a:ea typeface="+mn-ea"/>
                <a:cs typeface="+mn-cs"/>
              </a:rPr>
              <a:t>of Vancouver teens creating a flash mob against bullying and teen violence. </a:t>
            </a:r>
            <a:endParaRPr kumimoji="0" lang="en-CA" sz="1200" b="1" i="0" u="sng" strike="noStrike" kern="1200" cap="none" spc="0" normalizeH="0" baseline="0" noProof="0" dirty="0">
              <a:ln>
                <a:noFill/>
              </a:ln>
              <a:solidFill>
                <a:schemeClr val="tx1"/>
              </a:solidFill>
              <a:effectLst/>
              <a:uLnTx/>
              <a:uFillTx/>
              <a:latin typeface="+mn-lt"/>
              <a:ea typeface="+mn-ea"/>
              <a:cs typeface="+mn-cs"/>
            </a:endParaRPr>
          </a:p>
          <a:p>
            <a:endParaRPr lang="en-US" b="1" u="sng" dirty="0"/>
          </a:p>
          <a:p>
            <a:r>
              <a:rPr lang="en-US" b="1" u="sng" dirty="0"/>
              <a:t>Speaking Notes: </a:t>
            </a:r>
          </a:p>
          <a:p>
            <a:r>
              <a:rPr lang="en-US" dirty="0"/>
              <a:t>Explain</a:t>
            </a:r>
            <a:r>
              <a:rPr lang="en-US" baseline="0" dirty="0"/>
              <a:t> that they will be</a:t>
            </a:r>
            <a:r>
              <a:rPr lang="en-US" dirty="0"/>
              <a:t> watching a short video </a:t>
            </a:r>
            <a:r>
              <a:rPr lang="en-US" sz="1200" kern="1200" dirty="0">
                <a:solidFill>
                  <a:schemeClr val="tx1"/>
                </a:solidFill>
                <a:effectLst/>
                <a:latin typeface="+mn-lt"/>
                <a:ea typeface="+mn-ea"/>
                <a:cs typeface="+mn-cs"/>
              </a:rPr>
              <a:t>of Vancouver teens creating a flash mob against bullying and teen violence</a:t>
            </a:r>
          </a:p>
          <a:p>
            <a:endParaRPr lang="en-US" b="1" u="sng" dirty="0"/>
          </a:p>
          <a:p>
            <a:pPr lvl="0"/>
            <a:r>
              <a:rPr lang="en-US" b="1" u="sng" dirty="0"/>
              <a:t>Watch Video </a:t>
            </a:r>
            <a:r>
              <a:rPr lang="en-US" dirty="0"/>
              <a:t>: </a:t>
            </a:r>
            <a:r>
              <a:rPr lang="en-US" sz="1200" u="none" strike="noStrike" kern="1200" dirty="0" err="1">
                <a:solidFill>
                  <a:schemeClr val="tx1"/>
                </a:solidFill>
                <a:effectLst/>
                <a:latin typeface="+mn-lt"/>
                <a:ea typeface="+mn-ea"/>
                <a:cs typeface="+mn-cs"/>
              </a:rPr>
              <a:t>Boogaloo</a:t>
            </a:r>
            <a:r>
              <a:rPr lang="en-US" sz="1200" u="none" strike="noStrike" kern="1200" dirty="0">
                <a:solidFill>
                  <a:schemeClr val="tx1"/>
                </a:solidFill>
                <a:effectLst/>
                <a:latin typeface="+mn-lt"/>
                <a:ea typeface="+mn-ea"/>
                <a:cs typeface="+mn-cs"/>
              </a:rPr>
              <a:t> Academy (February 5, 2011). </a:t>
            </a:r>
            <a:r>
              <a:rPr lang="en-US" sz="1200" i="1" u="none" strike="noStrike" kern="1200" dirty="0">
                <a:solidFill>
                  <a:schemeClr val="tx1"/>
                </a:solidFill>
                <a:effectLst/>
                <a:latin typeface="+mn-lt"/>
                <a:ea typeface="+mn-ea"/>
                <a:cs typeface="+mn-cs"/>
              </a:rPr>
              <a:t>Anti-Bullying Flash Mob</a:t>
            </a:r>
            <a:r>
              <a:rPr lang="en-US" sz="1200" u="none" kern="1200" dirty="0">
                <a:solidFill>
                  <a:schemeClr val="tx1"/>
                </a:solidFill>
                <a:effectLst/>
                <a:latin typeface="+mn-lt"/>
                <a:ea typeface="+mn-ea"/>
                <a:cs typeface="+mn-cs"/>
              </a:rPr>
              <a:t> </a:t>
            </a:r>
            <a:r>
              <a:rPr lang="en-US" sz="1200" u="sng" kern="1200" dirty="0">
                <a:solidFill>
                  <a:schemeClr val="tx1"/>
                </a:solidFill>
                <a:effectLst/>
                <a:latin typeface="+mn-lt"/>
                <a:ea typeface="+mn-ea"/>
                <a:cs typeface="+mn-cs"/>
              </a:rPr>
              <a:t>https://www.youtube.com/watch?time_continue=29&amp;v=MhYyAa0VnyY&amp;feature=emb_logo</a:t>
            </a:r>
            <a:endParaRPr lang="en-CA" sz="1200" kern="1200" dirty="0">
              <a:solidFill>
                <a:schemeClr val="tx1"/>
              </a:solidFill>
              <a:effectLst/>
              <a:latin typeface="+mn-lt"/>
              <a:ea typeface="+mn-ea"/>
              <a:cs typeface="+mn-cs"/>
            </a:endParaRPr>
          </a:p>
          <a:p>
            <a:pPr lvl="0"/>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Note: </a:t>
            </a:r>
            <a:r>
              <a:rPr kumimoji="0" lang="en-US" sz="1200" b="0" i="0" u="none" strike="noStrike" kern="1200" cap="none" spc="0" normalizeH="0" baseline="0" noProof="0" dirty="0">
                <a:ln>
                  <a:noFill/>
                </a:ln>
                <a:solidFill>
                  <a:prstClr val="black"/>
                </a:solidFill>
                <a:effectLst/>
                <a:uLnTx/>
                <a:uFillTx/>
                <a:latin typeface="+mn-lt"/>
                <a:ea typeface="+mn-ea"/>
                <a:cs typeface="+mn-cs"/>
              </a:rPr>
              <a:t>There are three videos provided for this part of the lesson plan. The facilitator can determine whether or not they have time for one, two or all three.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r>
              <a:rPr lang="en-US" sz="1200" kern="1200" dirty="0">
                <a:solidFill>
                  <a:schemeClr val="tx1"/>
                </a:solidFill>
                <a:effectLst/>
                <a:latin typeface="+mn-lt"/>
                <a:ea typeface="+mn-ea"/>
                <a:cs typeface="+mn-cs"/>
              </a:rPr>
              <a:t> </a:t>
            </a:r>
            <a:endParaRPr lang="en-CA"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r>
              <a:rPr lang="en-US" sz="1200" kern="1200" dirty="0">
                <a:solidFill>
                  <a:schemeClr val="tx1"/>
                </a:solidFill>
                <a:effectLst/>
                <a:latin typeface="+mn-lt"/>
                <a:ea typeface="+mn-ea"/>
                <a:cs typeface="+mn-cs"/>
              </a:rPr>
              <a:t> </a:t>
            </a:r>
            <a:endParaRPr lang="en-CA" sz="1200" kern="1200" dirty="0">
              <a:solidFill>
                <a:schemeClr val="tx1"/>
              </a:solidFill>
              <a:effectLst/>
              <a:latin typeface="+mn-lt"/>
              <a:ea typeface="+mn-ea"/>
              <a:cs typeface="+mn-cs"/>
            </a:endParaRPr>
          </a:p>
          <a:p>
            <a:endParaRPr lang="en-CA"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09D85E3-D383-4168-91CB-A6B17C57EFFA}" type="slidenum">
              <a:rPr lang="en-US" smtClean="0"/>
              <a:t>39</a:t>
            </a:fld>
            <a:endParaRPr lang="en-US"/>
          </a:p>
        </p:txBody>
      </p:sp>
    </p:spTree>
    <p:extLst>
      <p:ext uri="{BB962C8B-B14F-4D97-AF65-F5344CB8AC3E}">
        <p14:creationId xmlns:p14="http://schemas.microsoft.com/office/powerpoint/2010/main" val="28811459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sng" strike="noStrike" kern="1200" cap="none" spc="0" normalizeH="0" baseline="0" noProof="0" dirty="0">
                <a:ln>
                  <a:noFill/>
                </a:ln>
                <a:solidFill>
                  <a:prstClr val="black"/>
                </a:solidFill>
                <a:effectLst/>
                <a:uLnTx/>
                <a:uFillTx/>
                <a:latin typeface="+mn-lt"/>
                <a:ea typeface="+mn-ea"/>
                <a:cs typeface="+mn-cs"/>
              </a:rPr>
              <a:t>Point of Slide: </a:t>
            </a:r>
            <a:r>
              <a:rPr kumimoji="0" lang="en-US" sz="1200" b="0" i="0" u="none" strike="noStrike" kern="1200" cap="none" spc="0" normalizeH="0" baseline="0" noProof="0" dirty="0">
                <a:ln>
                  <a:noFill/>
                </a:ln>
                <a:solidFill>
                  <a:prstClr val="black"/>
                </a:solidFill>
                <a:effectLst/>
                <a:uLnTx/>
                <a:uFillTx/>
                <a:latin typeface="+mn-lt"/>
                <a:ea typeface="+mn-ea"/>
                <a:cs typeface="+mn-cs"/>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To inform students of the objectives of the presentation and  help them understand how to connect with the PEACE Program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sng"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sng" strike="noStrike" kern="1200" cap="none" spc="0" normalizeH="0" baseline="0" noProof="0" dirty="0">
                <a:ln>
                  <a:noFill/>
                </a:ln>
                <a:solidFill>
                  <a:prstClr val="black"/>
                </a:solidFill>
                <a:effectLst/>
                <a:uLnTx/>
                <a:uFillTx/>
                <a:latin typeface="+mn-lt"/>
                <a:ea typeface="+mn-ea"/>
                <a:cs typeface="+mn-cs"/>
              </a:rPr>
              <a:t>Speaking Notes: </a:t>
            </a:r>
            <a:r>
              <a:rPr kumimoji="0" lang="en-US" sz="1200" b="0" i="0" u="none" strike="noStrike" kern="1200" cap="none" spc="0" normalizeH="0" baseline="0" noProof="0" dirty="0">
                <a:ln>
                  <a:noFill/>
                </a:ln>
                <a:solidFill>
                  <a:prstClr val="black"/>
                </a:solidFill>
                <a:effectLst/>
                <a:uLnTx/>
                <a:uFillTx/>
                <a:latin typeface="+mn-lt"/>
                <a:ea typeface="+mn-ea"/>
                <a:cs typeface="+mn-cs"/>
              </a:rPr>
              <a:t> </a:t>
            </a:r>
            <a:endParaRPr kumimoji="0" lang="en-US" sz="1200" b="1" i="0" u="sng" strike="noStrike" kern="1200" cap="none" spc="0" normalizeH="0" baseline="0" noProof="0" dirty="0">
              <a:ln>
                <a:noFill/>
              </a:ln>
              <a:solidFill>
                <a:prstClr val="black"/>
              </a:solidFill>
              <a:effectLst/>
              <a:uLnTx/>
              <a:uFillTx/>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Start the conversation by telling students that education is prevention and you are going to support them by:</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sharing strategies for staying safe by creating a safety plan;</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sharing media and statistics about domestic violence;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sharing tools and resources that support children and youth with experiences of domestic violence; and</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increasing awareness about violence against women and domestic violence.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Inquire if they remember receiving the VIP presentation in past years. If so, ask them what they remember.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Remind students of the definition of violence and abuse</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lang="en-US" i="1" dirty="0"/>
              <a:t>Violence or abuse is when we use our body or words to control and hurt someone.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Explain the VIP and PEACE Program goals locally and around the province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srgbClr val="EF3E24"/>
                </a:solidFill>
              </a:rPr>
              <a:t>Answer any questions.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09D85E3-D383-4168-91CB-A6B17C57EFFA}" type="slidenum">
              <a:rPr lang="en-US" smtClean="0"/>
              <a:t>4</a:t>
            </a:fld>
            <a:endParaRPr lang="en-US"/>
          </a:p>
        </p:txBody>
      </p:sp>
    </p:spTree>
    <p:extLst>
      <p:ext uri="{BB962C8B-B14F-4D97-AF65-F5344CB8AC3E}">
        <p14:creationId xmlns:p14="http://schemas.microsoft.com/office/powerpoint/2010/main" val="275096661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sng" strike="noStrike" kern="1200" cap="none" spc="0" normalizeH="0" baseline="0" noProof="0" dirty="0">
                <a:ln>
                  <a:noFill/>
                </a:ln>
                <a:solidFill>
                  <a:prstClr val="black"/>
                </a:solidFill>
                <a:effectLst/>
                <a:uLnTx/>
                <a:uFillTx/>
                <a:latin typeface="+mn-lt"/>
                <a:ea typeface="+mn-ea"/>
                <a:cs typeface="+mn-cs"/>
              </a:rPr>
              <a:t>Point of slide</a:t>
            </a:r>
            <a:r>
              <a:rPr kumimoji="0" lang="en-US" sz="1200" b="0" i="0" u="none" strike="noStrike" kern="1200" cap="none" spc="0" normalizeH="0" baseline="0" noProof="0" dirty="0">
                <a:ln>
                  <a:noFill/>
                </a:ln>
                <a:solidFill>
                  <a:prstClr val="black"/>
                </a:solidFill>
                <a:effectLst/>
                <a:uLnTx/>
                <a:uFillTx/>
                <a:latin typeface="+mn-lt"/>
                <a:ea typeface="+mn-ea"/>
                <a:cs typeface="+mn-cs"/>
              </a:rPr>
              <a:t>: To provide students with an opportunity to discuss the videos as they relate to the VIP curriculum topic of online safety</a:t>
            </a:r>
            <a:endParaRPr kumimoji="0" lang="en-US" sz="1200" b="1" i="0" u="sng"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sng"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sng" strike="noStrike" kern="1200" cap="none" spc="0" normalizeH="0" baseline="0" noProof="0" dirty="0">
                <a:ln>
                  <a:noFill/>
                </a:ln>
                <a:solidFill>
                  <a:prstClr val="black"/>
                </a:solidFill>
                <a:effectLst/>
                <a:uLnTx/>
                <a:uFillTx/>
                <a:latin typeface="+mn-lt"/>
                <a:ea typeface="+mn-ea"/>
                <a:cs typeface="+mn-cs"/>
              </a:rPr>
              <a:t>Activity: Small Group Discussion</a:t>
            </a: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171450" indent="-171450">
              <a:buFont typeface="Arial" panose="020B0604020202020204" pitchFamily="34" charset="0"/>
              <a:buChar char="•"/>
            </a:pPr>
            <a:r>
              <a:rPr kumimoji="0" lang="en-US" sz="1200" b="0" i="0" u="none" strike="noStrike" kern="1200" cap="none" spc="0" normalizeH="0" baseline="0" noProof="0" dirty="0">
                <a:ln>
                  <a:noFill/>
                </a:ln>
                <a:solidFill>
                  <a:prstClr val="black"/>
                </a:solidFill>
                <a:effectLst/>
                <a:uLnTx/>
                <a:uFillTx/>
                <a:latin typeface="+mn-lt"/>
                <a:ea typeface="+mn-ea"/>
                <a:cs typeface="+mn-cs"/>
              </a:rPr>
              <a:t>Break up the class into small groups and spend some time discussing </a:t>
            </a:r>
            <a:r>
              <a:rPr lang="en-CA" sz="1200" kern="1200" dirty="0">
                <a:solidFill>
                  <a:schemeClr val="tx1"/>
                </a:solidFill>
                <a:effectLst/>
                <a:latin typeface="+mn-lt"/>
                <a:ea typeface="+mn-ea"/>
                <a:cs typeface="+mn-cs"/>
              </a:rPr>
              <a:t>and sharing the topics and questions on the slide</a:t>
            </a:r>
          </a:p>
          <a:p>
            <a:pPr marL="0" indent="0">
              <a:buFont typeface="Arial" panose="020B0604020202020204" pitchFamily="34" charset="0"/>
              <a:buNone/>
            </a:pPr>
            <a:endParaRPr lang="en-CA"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Make absolutely clear that safety planning is at the forefront when considering the role of the bystander and utilizing trusted adults is suggested to ensure safety for all when youth are considering becoming active bystanders online, at home and in social situations. </a:t>
            </a:r>
          </a:p>
          <a:p>
            <a:pPr marL="0" lvl="0" indent="0">
              <a:buFont typeface="Arial" panose="020B0604020202020204" pitchFamily="34" charset="0"/>
              <a:buNone/>
            </a:pPr>
            <a:endParaRPr lang="en-CA" sz="1200" b="1"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dirty="0">
                <a:solidFill>
                  <a:srgbClr val="FF0000"/>
                </a:solidFill>
              </a:rPr>
              <a:t>What is the roll of a bystander in online forums and social media?   </a:t>
            </a:r>
          </a:p>
          <a:p>
            <a:pPr marL="0" lvl="0" indent="0">
              <a:buFont typeface="Arial" panose="020B0604020202020204" pitchFamily="34" charset="0"/>
              <a:buNone/>
            </a:pPr>
            <a:endParaRPr lang="en-CA" dirty="0">
              <a:solidFill>
                <a:srgbClr val="FF0000"/>
              </a:solidFill>
            </a:endParaRPr>
          </a:p>
          <a:p>
            <a:pPr marL="171450" lvl="0" indent="-171450">
              <a:buFont typeface="Arial" panose="020B0604020202020204" pitchFamily="34" charset="0"/>
              <a:buChar char="•"/>
            </a:pPr>
            <a:r>
              <a:rPr lang="en-US" dirty="0">
                <a:solidFill>
                  <a:srgbClr val="FF0000"/>
                </a:solidFill>
              </a:rPr>
              <a:t>What are the steps we can take if we know someone is being bullied or harassed online? </a:t>
            </a:r>
            <a:r>
              <a:rPr lang="en-US" b="1" dirty="0">
                <a:solidFill>
                  <a:srgbClr val="FF0000"/>
                </a:solidFill>
              </a:rPr>
              <a:t>Review the safety plan and consider making a safety plan with students for how to navigate staying safe online.</a:t>
            </a:r>
          </a:p>
          <a:p>
            <a:pPr marL="0" lvl="0" indent="0">
              <a:buFont typeface="Arial" panose="020B0604020202020204" pitchFamily="34" charset="0"/>
              <a:buNone/>
            </a:pPr>
            <a:endParaRPr lang="en-CA" b="1" dirty="0">
              <a:solidFill>
                <a:srgbClr val="FF0000"/>
              </a:solidFill>
            </a:endParaRPr>
          </a:p>
          <a:p>
            <a:pPr marL="171450" lvl="0" indent="-171450">
              <a:buFont typeface="Arial" panose="020B0604020202020204" pitchFamily="34" charset="0"/>
              <a:buChar char="•"/>
            </a:pPr>
            <a:r>
              <a:rPr lang="en-US" dirty="0">
                <a:solidFill>
                  <a:srgbClr val="FF0000"/>
                </a:solidFill>
              </a:rPr>
              <a:t>Have you ever witnessed or been an active bystander?</a:t>
            </a:r>
          </a:p>
          <a:p>
            <a:pPr marL="0" lvl="0" indent="0">
              <a:buFont typeface="Arial" panose="020B0604020202020204" pitchFamily="34" charset="0"/>
              <a:buNone/>
            </a:pPr>
            <a:endParaRPr lang="en-CA" dirty="0">
              <a:solidFill>
                <a:srgbClr val="FF0000"/>
              </a:solidFill>
            </a:endParaRPr>
          </a:p>
          <a:p>
            <a:pPr marL="171450" lvl="0" indent="-171450">
              <a:buFont typeface="Arial" panose="020B0604020202020204" pitchFamily="34" charset="0"/>
              <a:buChar char="•"/>
            </a:pPr>
            <a:r>
              <a:rPr lang="en-US" dirty="0">
                <a:solidFill>
                  <a:srgbClr val="FF0000"/>
                </a:solidFill>
              </a:rPr>
              <a:t>Come up with creative ideas to engage your school or your community in an anti-violence campaign.  </a:t>
            </a:r>
            <a:r>
              <a:rPr lang="en-US" b="1" dirty="0">
                <a:solidFill>
                  <a:srgbClr val="FF0000"/>
                </a:solidFill>
              </a:rPr>
              <a:t>Some examples you might suggest are making short films in support of healthy relationships, an art installation and/or spoken word poetry night at their school.</a:t>
            </a:r>
            <a:endParaRPr lang="en-CA" b="1" dirty="0">
              <a:solidFill>
                <a:srgbClr val="FF0000"/>
              </a:solidFil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CA"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09D85E3-D383-4168-91CB-A6B17C57EFFA}" type="slidenum">
              <a:rPr lang="en-US" smtClean="0"/>
              <a:t>40</a:t>
            </a:fld>
            <a:endParaRPr lang="en-US"/>
          </a:p>
        </p:txBody>
      </p:sp>
    </p:spTree>
    <p:extLst>
      <p:ext uri="{BB962C8B-B14F-4D97-AF65-F5344CB8AC3E}">
        <p14:creationId xmlns:p14="http://schemas.microsoft.com/office/powerpoint/2010/main" val="174643301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sng" strike="noStrike" kern="1200" cap="none" spc="0" normalizeH="0" baseline="0" noProof="0" dirty="0">
                <a:ln>
                  <a:noFill/>
                </a:ln>
                <a:solidFill>
                  <a:prstClr val="black"/>
                </a:solidFill>
                <a:effectLst/>
                <a:uLnTx/>
                <a:uFillTx/>
                <a:latin typeface="+mn-lt"/>
                <a:ea typeface="+mn-ea"/>
                <a:cs typeface="+mn-cs"/>
              </a:rPr>
              <a:t>Point of Slide</a:t>
            </a:r>
            <a:r>
              <a:rPr kumimoji="0" lang="en-US" sz="1200" b="0" i="0" u="none" strike="noStrike" kern="1200" cap="none" spc="0" normalizeH="0" baseline="0" noProof="0" dirty="0">
                <a:ln>
                  <a:noFill/>
                </a:ln>
                <a:solidFill>
                  <a:prstClr val="black"/>
                </a:solidFill>
                <a:effectLst/>
                <a:uLnTx/>
                <a:uFillTx/>
                <a:latin typeface="+mn-lt"/>
                <a:ea typeface="+mn-ea"/>
                <a:cs typeface="+mn-cs"/>
              </a:rPr>
              <a:t>: Recap the main messages of the VIP curriculum lesson plan and thank the class.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sng" strike="noStrike" kern="1200" cap="none" spc="0" normalizeH="0" baseline="0" noProof="0" dirty="0">
                <a:ln>
                  <a:noFill/>
                </a:ln>
                <a:solidFill>
                  <a:prstClr val="black"/>
                </a:solidFill>
                <a:effectLst/>
                <a:uLnTx/>
                <a:uFillTx/>
                <a:latin typeface="+mn-lt"/>
                <a:ea typeface="+mn-ea"/>
                <a:cs typeface="+mn-cs"/>
              </a:rPr>
              <a:t>Speaking Notes: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Recap main messages.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Thank them for being a great class and acknowledge that you have now spent 3-4 hours discussing topics that are incredibly important for being safe and happy long term in our lives.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Let them know that sometimes topics like the ones we discussed today can make us sensitive and uncomfortable.  Furthermore, relationships are complex and the issues we have discussed are ones we have to continue to be aware of as we grow and mature in our lives.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Remind them that abusive relationships are not uncommon and taking the time to self-reflect about what we want and need to be safe and happy in our relationships is important. Always reach out to a trusted adult if they feel unsafe or have questions about anything that doesn’t feel right in any of their relationships.</a:t>
            </a:r>
            <a:endParaRPr lang="en-CA"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Remind students of what information you will be sending home with them, such as VIP post cards, VIP wallet cards, agency brochure, PEACE Program brochure, and any other additional resources.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1200" b="0" i="0" u="none" strike="noStrike" kern="1200" cap="none" spc="0" normalizeH="0" baseline="0" noProof="0" dirty="0">
                <a:ln>
                  <a:noFill/>
                </a:ln>
                <a:solidFill>
                  <a:prstClr val="black"/>
                </a:solidFill>
                <a:effectLst/>
                <a:uLnTx/>
                <a:uFillTx/>
                <a:latin typeface="+mn-lt"/>
                <a:ea typeface="+mn-ea"/>
                <a:cs typeface="+mn-cs"/>
              </a:rPr>
              <a:t>Reiterate your contact information and office hours on the slide. </a:t>
            </a:r>
            <a:r>
              <a:rPr lang="en-US" dirty="0"/>
              <a:t>Remind them to stay and ask any questions or share any concerns that may have arisen during the presentation.</a:t>
            </a: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CA"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CA"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fld id="{809D85E3-D383-4168-91CB-A6B17C57EFFA}" type="slidenum">
              <a:rPr lang="en-US" smtClean="0"/>
              <a:t>41</a:t>
            </a:fld>
            <a:endParaRPr lang="en-US"/>
          </a:p>
        </p:txBody>
      </p:sp>
    </p:spTree>
    <p:extLst>
      <p:ext uri="{BB962C8B-B14F-4D97-AF65-F5344CB8AC3E}">
        <p14:creationId xmlns:p14="http://schemas.microsoft.com/office/powerpoint/2010/main" val="1340678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sng" strike="noStrike" kern="1200" cap="none" spc="0" normalizeH="0" baseline="0" noProof="0" dirty="0">
                <a:ln>
                  <a:noFill/>
                </a:ln>
                <a:solidFill>
                  <a:prstClr val="black"/>
                </a:solidFill>
                <a:effectLst/>
                <a:uLnTx/>
                <a:uFillTx/>
                <a:latin typeface="+mn-lt"/>
                <a:ea typeface="+mn-ea"/>
                <a:cs typeface="+mn-cs"/>
              </a:rPr>
              <a:t>Point of </a:t>
            </a:r>
            <a:r>
              <a:rPr kumimoji="0" lang="en-US" sz="1200" b="1" i="0" u="none" strike="noStrike" kern="1200" cap="none" spc="0" normalizeH="0" baseline="0" noProof="0" dirty="0">
                <a:ln>
                  <a:noFill/>
                </a:ln>
                <a:solidFill>
                  <a:prstClr val="black"/>
                </a:solidFill>
                <a:effectLst/>
                <a:uLnTx/>
                <a:uFillTx/>
                <a:latin typeface="+mn-lt"/>
                <a:ea typeface="+mn-ea"/>
                <a:cs typeface="+mn-cs"/>
              </a:rPr>
              <a:t>Slide: </a:t>
            </a:r>
            <a:r>
              <a:rPr kumimoji="0" lang="en-US" sz="1200" b="0" i="0" u="none" strike="noStrike" kern="1200" cap="none" spc="0" normalizeH="0" baseline="0" noProof="0" dirty="0">
                <a:ln>
                  <a:noFill/>
                </a:ln>
                <a:solidFill>
                  <a:prstClr val="black"/>
                </a:solidFill>
                <a:effectLst/>
                <a:uLnTx/>
                <a:uFillTx/>
                <a:latin typeface="+mn-lt"/>
                <a:ea typeface="+mn-ea"/>
                <a:cs typeface="+mn-cs"/>
              </a:rPr>
              <a:t>Allow the students to learn via a different medium about violence and safety planning by watching a video. The movie illustrates the difference between love and abuse to spark ideas and conversations.</a:t>
            </a:r>
            <a:endParaRPr kumimoji="0" lang="en-US" sz="1200" b="1"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sng" strike="noStrike" kern="1200" cap="none" spc="0" normalizeH="0" baseline="0" noProof="0" dirty="0">
                <a:ln>
                  <a:noFill/>
                </a:ln>
                <a:solidFill>
                  <a:prstClr val="black"/>
                </a:solidFill>
                <a:effectLst/>
                <a:uLnTx/>
                <a:uFillTx/>
                <a:latin typeface="+mn-lt"/>
                <a:ea typeface="+mn-ea"/>
                <a:cs typeface="+mn-cs"/>
              </a:rPr>
              <a:t>Speaking Notes: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Introduce the video: Explain they will be watching a short video about the difference between love and abuse. Ask them to please pay attention to the </a:t>
            </a:r>
            <a:r>
              <a:rPr kumimoji="0" lang="en-US" sz="1200" b="0" i="0" u="none" strike="noStrike" kern="1200" cap="none" spc="0" normalizeH="0" baseline="0" noProof="0" dirty="0" err="1">
                <a:ln>
                  <a:noFill/>
                </a:ln>
                <a:solidFill>
                  <a:prstClr val="black"/>
                </a:solidFill>
                <a:effectLst/>
                <a:uLnTx/>
                <a:uFillTx/>
                <a:latin typeface="+mn-lt"/>
                <a:ea typeface="+mn-ea"/>
                <a:cs typeface="+mn-cs"/>
              </a:rPr>
              <a:t>behaviours</a:t>
            </a:r>
            <a:r>
              <a:rPr kumimoji="0" lang="en-US" sz="1200" b="0" i="0" u="none" strike="noStrike" kern="1200" cap="none" spc="0" normalizeH="0" baseline="0" noProof="0" dirty="0">
                <a:ln>
                  <a:noFill/>
                </a:ln>
                <a:solidFill>
                  <a:prstClr val="black"/>
                </a:solidFill>
                <a:effectLst/>
                <a:uLnTx/>
                <a:uFillTx/>
                <a:latin typeface="+mn-lt"/>
                <a:ea typeface="+mn-ea"/>
                <a:cs typeface="+mn-cs"/>
              </a:rPr>
              <a:t> and feelings of the 2 main characters who are in a relationship.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This video illustrates a couple in a romantic relationship. Ask them to notice the </a:t>
            </a:r>
            <a:r>
              <a:rPr kumimoji="0" lang="en-US" sz="1200" b="0" i="0" u="none" strike="noStrike" kern="1200" cap="none" spc="0" normalizeH="0" baseline="0" noProof="0" dirty="0" err="1">
                <a:ln>
                  <a:noFill/>
                </a:ln>
                <a:solidFill>
                  <a:prstClr val="black"/>
                </a:solidFill>
                <a:effectLst/>
                <a:uLnTx/>
                <a:uFillTx/>
                <a:latin typeface="+mn-lt"/>
                <a:ea typeface="+mn-ea"/>
                <a:cs typeface="+mn-cs"/>
              </a:rPr>
              <a:t>behaviour</a:t>
            </a:r>
            <a:r>
              <a:rPr kumimoji="0" lang="en-US" sz="1200" b="0" i="0" u="none" strike="noStrike" kern="1200" cap="none" spc="0" normalizeH="0" baseline="0" noProof="0" dirty="0">
                <a:ln>
                  <a:noFill/>
                </a:ln>
                <a:solidFill>
                  <a:prstClr val="black"/>
                </a:solidFill>
                <a:effectLst/>
                <a:uLnTx/>
                <a:uFillTx/>
                <a:latin typeface="+mn-lt"/>
                <a:ea typeface="+mn-ea"/>
                <a:cs typeface="+mn-cs"/>
              </a:rPr>
              <a:t> and think about whether or not the actions of the characters are healthy or unhealthy while you are watching.</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Advise them there will be a discussion after the video.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r>
              <a:rPr lang="en-US" sz="1200" b="1" u="sng" kern="1200" dirty="0">
                <a:solidFill>
                  <a:schemeClr val="tx1"/>
                </a:solidFill>
                <a:effectLst/>
                <a:latin typeface="+mn-lt"/>
                <a:ea typeface="+mn-ea"/>
                <a:cs typeface="+mn-cs"/>
              </a:rPr>
              <a:t>Dialogue to Introduce the Video</a:t>
            </a:r>
            <a:endParaRPr lang="en-CA"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“We are talking about violence in relationships today. Many people get into their first romantic relationship in their teen years. Romantic relationships can be fun, supportive and meaningful. Students like yourself may also have negative, hurtful and violent experiences in their romantic relationships.”</a:t>
            </a:r>
            <a:endParaRPr lang="en-CA" sz="1200" i="1"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“Today we are going to be watching a short video, “Don’t Confuse Love and Abuse.” This video depicts the difference between love and abuse and the specific ways this may look in a real-life relationship. Please pay attention to the behaviors and feelings of the two main characters who are in a relationship. This video illustrates a couple in a romantic relationship. Notice the behavior and think about whether or not the actions of the characters are healthy or unhealthy while you are watching. We will have an opportunity to discuss the video afterwards.”</a:t>
            </a:r>
            <a:endParaRPr kumimoji="0" lang="en-US" sz="1200" b="0" i="1" u="none" strike="noStrike" kern="1200" cap="none" spc="0" normalizeH="0" baseline="0" noProof="0" dirty="0">
              <a:ln>
                <a:noFill/>
              </a:ln>
              <a:solidFill>
                <a:prstClr val="black"/>
              </a:solidFill>
              <a:effectLst/>
              <a:uLnTx/>
              <a:uFillTx/>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r>
              <a:rPr kumimoji="0" lang="en-US" sz="1200" b="1" i="0" u="sng" strike="noStrike" kern="1200" cap="none" spc="0" normalizeH="0" baseline="0" noProof="0" dirty="0">
                <a:ln>
                  <a:noFill/>
                </a:ln>
                <a:solidFill>
                  <a:prstClr val="black"/>
                </a:solidFill>
                <a:effectLst/>
                <a:uLnTx/>
                <a:uFillTx/>
                <a:latin typeface="+mn-lt"/>
                <a:ea typeface="+mn-ea"/>
                <a:cs typeface="+mn-cs"/>
              </a:rPr>
              <a:t>Watch Video:</a:t>
            </a:r>
            <a:r>
              <a:rPr kumimoji="0" lang="en-US" sz="1200" b="0" i="0" u="none" strike="noStrike" kern="1200" cap="none" spc="0" normalizeH="0" baseline="0" noProof="0" dirty="0">
                <a:ln>
                  <a:noFill/>
                </a:ln>
                <a:solidFill>
                  <a:prstClr val="black"/>
                </a:solidFill>
                <a:effectLst/>
                <a:uLnTx/>
                <a:uFillTx/>
                <a:latin typeface="+mn-lt"/>
                <a:ea typeface="+mn-ea"/>
                <a:cs typeface="+mn-cs"/>
              </a:rPr>
              <a:t> Sunshine- Don’t Confuse Love and Abuse. </a:t>
            </a:r>
            <a:r>
              <a:rPr lang="en-US" sz="1200" u="sng" kern="1200" dirty="0">
                <a:solidFill>
                  <a:schemeClr val="tx1"/>
                </a:solidFill>
                <a:effectLst/>
                <a:latin typeface="+mn-lt"/>
                <a:ea typeface="+mn-ea"/>
                <a:cs typeface="+mn-cs"/>
                <a:hlinkClick r:id="rId3"/>
              </a:rPr>
              <a:t>https://www.youtube.com/watch?v=1L6HB97lbrQ</a:t>
            </a:r>
            <a:endParaRPr lang="en-US" sz="1200" u="sng" kern="1200" dirty="0">
              <a:solidFill>
                <a:schemeClr val="tx1"/>
              </a:solidFill>
              <a:effectLst/>
              <a:latin typeface="+mn-lt"/>
              <a:ea typeface="+mn-ea"/>
              <a:cs typeface="+mn-cs"/>
            </a:endParaRPr>
          </a:p>
          <a:p>
            <a:endParaRPr lang="en-US" sz="1200" u="sng"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Note: </a:t>
            </a:r>
            <a:r>
              <a:rPr kumimoji="0" lang="en-US" sz="1200" b="0" i="0" u="none" strike="noStrike" kern="1200" cap="none" spc="0" normalizeH="0" baseline="0" noProof="0" dirty="0">
                <a:ln>
                  <a:noFill/>
                </a:ln>
                <a:solidFill>
                  <a:prstClr val="black"/>
                </a:solidFill>
                <a:effectLst/>
                <a:uLnTx/>
                <a:uFillTx/>
                <a:latin typeface="+mn-lt"/>
                <a:ea typeface="+mn-ea"/>
                <a:cs typeface="+mn-cs"/>
              </a:rPr>
              <a:t>There are two videos provided for this lesson plan. The facilitator can determine whether or not they have time for both.</a:t>
            </a:r>
          </a:p>
          <a:p>
            <a:endParaRPr lang="en-US" sz="1200" kern="1200" dirty="0">
              <a:solidFill>
                <a:schemeClr val="tx1"/>
              </a:solidFill>
              <a:effectLst/>
              <a:latin typeface="+mn-lt"/>
              <a:ea typeface="+mn-ea"/>
              <a:cs typeface="+mn-cs"/>
            </a:endParaRPr>
          </a:p>
          <a:p>
            <a:pPr marR="0" lvl="0" algn="l" defTabSz="914400" rtl="0" eaLnBrk="1" fontAlgn="auto" latinLnBrk="0" hangingPunct="1">
              <a:lnSpc>
                <a:spcPct val="100000"/>
              </a:lnSpc>
              <a:spcBef>
                <a:spcPts val="0"/>
              </a:spcBef>
              <a:spcAft>
                <a:spcPts val="0"/>
              </a:spcAft>
              <a:buClrTx/>
              <a:buSzTx/>
              <a:tabLst/>
              <a:defRPr/>
            </a:pPr>
            <a:r>
              <a:rPr kumimoji="0" lang="en-CA" sz="1200" b="0" i="0" u="none" strike="noStrike" kern="1200" cap="none" spc="0" normalizeH="0" baseline="0" noProof="0" dirty="0">
                <a:ln>
                  <a:noFill/>
                </a:ln>
                <a:solidFill>
                  <a:prstClr val="black"/>
                </a:solidFill>
                <a:effectLst/>
                <a:uLnTx/>
                <a:uFillTx/>
                <a:latin typeface="+mn-lt"/>
                <a:ea typeface="+mn-ea"/>
                <a:cs typeface="+mn-cs"/>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1" i="0" u="sng" strike="noStrike" kern="1200" cap="none" spc="0" normalizeH="0" baseline="0" noProof="0" dirty="0">
              <a:ln>
                <a:noFill/>
              </a:ln>
              <a:solidFill>
                <a:prstClr val="black"/>
              </a:solidFill>
              <a:effectLst/>
              <a:uLnTx/>
              <a:uFillTx/>
              <a:latin typeface="+mn-lt"/>
              <a:ea typeface="+mn-ea"/>
              <a:cs typeface="+mn-cs"/>
            </a:endParaRPr>
          </a:p>
          <a:p>
            <a:pPr lvl="0"/>
            <a:endParaRPr lang="en-CA" sz="1200" u="none" strike="noStrike" kern="1200" baseline="0" dirty="0">
              <a:solidFill>
                <a:schemeClr val="tx1"/>
              </a:solidFill>
              <a:effectLst/>
              <a:latin typeface="+mn-lt"/>
              <a:ea typeface="+mn-ea"/>
              <a:cs typeface="+mn-cs"/>
            </a:endParaRPr>
          </a:p>
          <a:p>
            <a:pPr lvl="0"/>
            <a:endParaRPr lang="en-CA" sz="120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09D85E3-D383-4168-91CB-A6B17C57EFFA}" type="slidenum">
              <a:rPr lang="en-US" smtClean="0"/>
              <a:t>5</a:t>
            </a:fld>
            <a:endParaRPr lang="en-US" dirty="0"/>
          </a:p>
        </p:txBody>
      </p:sp>
    </p:spTree>
    <p:extLst>
      <p:ext uri="{BB962C8B-B14F-4D97-AF65-F5344CB8AC3E}">
        <p14:creationId xmlns:p14="http://schemas.microsoft.com/office/powerpoint/2010/main" val="39732232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sng" strike="noStrike" kern="1200" cap="none" spc="0" normalizeH="0" baseline="0" noProof="0" dirty="0">
                <a:ln>
                  <a:noFill/>
                </a:ln>
                <a:solidFill>
                  <a:prstClr val="black"/>
                </a:solidFill>
                <a:effectLst/>
                <a:uLnTx/>
                <a:uFillTx/>
                <a:latin typeface="+mn-lt"/>
                <a:ea typeface="+mn-ea"/>
                <a:cs typeface="+mn-cs"/>
              </a:rPr>
              <a:t>**OPTIONAL AND IF YOU HAVE TIME**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sng"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sng" strike="noStrike" kern="1200" cap="none" spc="0" normalizeH="0" baseline="0" noProof="0" dirty="0">
                <a:ln>
                  <a:noFill/>
                </a:ln>
                <a:solidFill>
                  <a:prstClr val="black"/>
                </a:solidFill>
                <a:effectLst/>
                <a:uLnTx/>
                <a:uFillTx/>
                <a:latin typeface="+mn-lt"/>
                <a:ea typeface="+mn-ea"/>
                <a:cs typeface="+mn-cs"/>
              </a:rPr>
              <a:t>Point of </a:t>
            </a:r>
            <a:r>
              <a:rPr kumimoji="0" lang="en-US" sz="1200" b="1" i="0" u="none" strike="noStrike" kern="1200" cap="none" spc="0" normalizeH="0" baseline="0" noProof="0" dirty="0">
                <a:ln>
                  <a:noFill/>
                </a:ln>
                <a:solidFill>
                  <a:prstClr val="black"/>
                </a:solidFill>
                <a:effectLst/>
                <a:uLnTx/>
                <a:uFillTx/>
                <a:latin typeface="+mn-lt"/>
                <a:ea typeface="+mn-ea"/>
                <a:cs typeface="+mn-cs"/>
              </a:rPr>
              <a:t>Slide: </a:t>
            </a:r>
            <a:r>
              <a:rPr kumimoji="0" lang="en-US" sz="1200" b="0" i="0" u="none" strike="noStrike" kern="1200" cap="none" spc="0" normalizeH="0" baseline="0" noProof="0" dirty="0">
                <a:ln>
                  <a:noFill/>
                </a:ln>
                <a:solidFill>
                  <a:prstClr val="black"/>
                </a:solidFill>
                <a:effectLst/>
                <a:uLnTx/>
                <a:uFillTx/>
                <a:latin typeface="+mn-lt"/>
                <a:ea typeface="+mn-ea"/>
                <a:cs typeface="+mn-cs"/>
              </a:rPr>
              <a:t>Allow the students to learn via a different medium about violence and safety planning by watching a video. The movie shows</a:t>
            </a:r>
            <a:r>
              <a:rPr lang="en-US" sz="1200" b="0" i="0" kern="1200" dirty="0">
                <a:solidFill>
                  <a:schemeClr val="tx1"/>
                </a:solidFill>
                <a:effectLst/>
                <a:latin typeface="+mn-lt"/>
                <a:ea typeface="+mn-ea"/>
                <a:cs typeface="+mn-cs"/>
              </a:rPr>
              <a:t> how to tell if you're in an abusive relationship, and how to safely get out of it.</a:t>
            </a:r>
            <a:endParaRPr kumimoji="0" lang="en-US" sz="1200" b="1"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sng" strike="noStrike" kern="1200" cap="none" spc="0" normalizeH="0" baseline="0" noProof="0" dirty="0">
                <a:ln>
                  <a:noFill/>
                </a:ln>
                <a:solidFill>
                  <a:prstClr val="black"/>
                </a:solidFill>
                <a:effectLst/>
                <a:uLnTx/>
                <a:uFillTx/>
                <a:latin typeface="+mn-lt"/>
                <a:ea typeface="+mn-ea"/>
                <a:cs typeface="+mn-cs"/>
              </a:rPr>
              <a:t>Speaking Notes: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Introduce the video: Explain they will be watching a short video about how to identify signs of abuse and ways to leave an abusive relationship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Advise them there will be a discussion after the video.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r>
              <a:rPr kumimoji="0" lang="en-US" sz="1200" b="1" i="0" u="sng" strike="noStrike" kern="1200" cap="none" spc="0" normalizeH="0" baseline="0" noProof="0" dirty="0">
                <a:ln>
                  <a:noFill/>
                </a:ln>
                <a:solidFill>
                  <a:prstClr val="black"/>
                </a:solidFill>
                <a:effectLst/>
                <a:uLnTx/>
                <a:uFillTx/>
                <a:latin typeface="+mn-lt"/>
                <a:ea typeface="+mn-ea"/>
                <a:cs typeface="+mn-cs"/>
              </a:rPr>
              <a:t>Watch Video:</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lang="en-CA" sz="1200" u="none" strike="noStrike" kern="1200" dirty="0" err="1">
                <a:solidFill>
                  <a:schemeClr val="tx1"/>
                </a:solidFill>
                <a:effectLst/>
                <a:latin typeface="+mn-lt"/>
                <a:ea typeface="+mn-ea"/>
                <a:cs typeface="+mn-cs"/>
              </a:rPr>
              <a:t>WellCast</a:t>
            </a:r>
            <a:r>
              <a:rPr lang="en-CA" sz="1200" u="none" strike="noStrike" kern="1200" baseline="0" dirty="0">
                <a:solidFill>
                  <a:schemeClr val="tx1"/>
                </a:solidFill>
                <a:effectLst/>
                <a:latin typeface="+mn-lt"/>
                <a:ea typeface="+mn-ea"/>
                <a:cs typeface="+mn-cs"/>
              </a:rPr>
              <a:t> – How To Leave an Abusive Relationship. </a:t>
            </a:r>
            <a:r>
              <a:rPr lang="en-CA" dirty="0">
                <a:hlinkClick r:id="rId3"/>
              </a:rPr>
              <a:t>https://www.youtube.com/watch?time_continue=62&amp;v=lwNr0eQmmuI&amp;feature=emb_logo</a:t>
            </a:r>
            <a:endParaRPr lang="en-CA" dirty="0"/>
          </a:p>
          <a:p>
            <a:pPr lvl="0"/>
            <a:endParaRPr lang="en-CA" sz="1200" u="none" strike="noStrike" kern="1200" baseline="0" dirty="0">
              <a:solidFill>
                <a:schemeClr val="tx1"/>
              </a:solidFill>
              <a:effectLst/>
              <a:latin typeface="+mn-lt"/>
              <a:ea typeface="+mn-ea"/>
              <a:cs typeface="+mn-cs"/>
            </a:endParaRPr>
          </a:p>
          <a:p>
            <a:pPr lvl="0"/>
            <a:endParaRPr lang="en-CA" sz="120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09D85E3-D383-4168-91CB-A6B17C57EFFA}" type="slidenum">
              <a:rPr lang="en-US" smtClean="0"/>
              <a:t>6</a:t>
            </a:fld>
            <a:endParaRPr lang="en-US" dirty="0"/>
          </a:p>
        </p:txBody>
      </p:sp>
    </p:spTree>
    <p:extLst>
      <p:ext uri="{BB962C8B-B14F-4D97-AF65-F5344CB8AC3E}">
        <p14:creationId xmlns:p14="http://schemas.microsoft.com/office/powerpoint/2010/main" val="9338456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Point of the Slide: </a:t>
            </a:r>
            <a:r>
              <a:rPr lang="en-US" baseline="0" dirty="0"/>
              <a:t>Allow the students</a:t>
            </a:r>
            <a:r>
              <a:rPr lang="en-US" dirty="0"/>
              <a:t> an opportunity to discuss the video(s)</a:t>
            </a:r>
            <a:r>
              <a:rPr lang="en-US" baseline="0" dirty="0"/>
              <a:t> as they relate to the VIP curriculum topic of violence against women and safety planning.</a:t>
            </a:r>
            <a:endParaRPr lang="en-US" dirty="0"/>
          </a:p>
          <a:p>
            <a:endParaRPr lang="en-US" dirty="0"/>
          </a:p>
          <a:p>
            <a:r>
              <a:rPr lang="en-US" b="1" u="sng" dirty="0"/>
              <a:t>Speaking Notes:</a:t>
            </a:r>
          </a:p>
          <a:p>
            <a:pPr marL="171450" indent="-171450">
              <a:buFont typeface="Arial" panose="020B0604020202020204" pitchFamily="34" charset="0"/>
              <a:buChar char="•"/>
            </a:pPr>
            <a:r>
              <a:rPr lang="en-US" dirty="0"/>
              <a:t>Ask the class to respond to the questions on the slide and discuss as</a:t>
            </a:r>
            <a:r>
              <a:rPr lang="en-US" baseline="0" dirty="0"/>
              <a:t> a group.</a:t>
            </a:r>
          </a:p>
          <a:p>
            <a:pPr marL="171450" indent="-171450">
              <a:buFont typeface="Arial" panose="020B0604020202020204" pitchFamily="34" charset="0"/>
              <a:buChar char="•"/>
            </a:pPr>
            <a:endParaRPr lang="en-US" baseline="0" dirty="0"/>
          </a:p>
          <a:p>
            <a:pPr marL="628650" lvl="1" indent="-171450">
              <a:buFont typeface="Arial" panose="020B0604020202020204" pitchFamily="34" charset="0"/>
              <a:buChar char="•"/>
            </a:pPr>
            <a:r>
              <a:rPr lang="en-US" dirty="0"/>
              <a:t>What were the main messages in the video? </a:t>
            </a:r>
          </a:p>
          <a:p>
            <a:pPr marL="628650" lvl="1" indent="-171450">
              <a:buFont typeface="Arial" panose="020B0604020202020204" pitchFamily="34" charset="0"/>
              <a:buChar char="•"/>
            </a:pPr>
            <a:r>
              <a:rPr lang="en-US" dirty="0"/>
              <a:t>What are some strategies you can use to keep yourself safe? </a:t>
            </a:r>
          </a:p>
          <a:p>
            <a:pPr marL="628650" lvl="1" indent="-171450">
              <a:buFont typeface="Arial" panose="020B0604020202020204" pitchFamily="34" charset="0"/>
              <a:buChar char="•"/>
            </a:pPr>
            <a:r>
              <a:rPr lang="en-US" dirty="0"/>
              <a:t>Did you see any abusive or violent </a:t>
            </a:r>
            <a:r>
              <a:rPr lang="en-US" dirty="0" err="1"/>
              <a:t>behaviour</a:t>
            </a:r>
            <a:r>
              <a:rPr lang="en-US" dirty="0"/>
              <a:t> in the video? </a:t>
            </a:r>
          </a:p>
          <a:p>
            <a:pPr marL="628650" lvl="1" indent="-171450">
              <a:buFont typeface="Arial" panose="020B0604020202020204" pitchFamily="34" charset="0"/>
              <a:buChar char="•"/>
            </a:pPr>
            <a:r>
              <a:rPr lang="en-US" dirty="0"/>
              <a:t>Can we brainstorm the types of violence and abuse that can occur in a relationship? Such as physical, emotional, verbal, sexual, financial, technology-facilitated gender-based violence, etc.</a:t>
            </a:r>
            <a:endParaRPr lang="en-US" baseline="0" dirty="0"/>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As part of the brainstorm session, see the VIP curriculum for</a:t>
            </a:r>
            <a:r>
              <a:rPr lang="en-US" baseline="0" dirty="0"/>
              <a:t> Day 1 Lesson Plan Grades 10-12 as to more details about types of abuse (page 53).</a:t>
            </a:r>
            <a:endParaRPr lang="en-US" dirty="0"/>
          </a:p>
          <a:p>
            <a:pPr marL="0" indent="0">
              <a:buFont typeface="Arial" panose="020B0604020202020204" pitchFamily="34" charset="0"/>
              <a:buNone/>
            </a:pPr>
            <a:endParaRPr lang="en-US" dirty="0"/>
          </a:p>
          <a:p>
            <a:pPr marL="171450" indent="-171450">
              <a:buFont typeface="Arial" panose="020B0604020202020204" pitchFamily="34" charset="0"/>
              <a:buChar char="•"/>
            </a:pPr>
            <a:endParaRPr lang="en-US" b="1" u="sng" dirty="0"/>
          </a:p>
        </p:txBody>
      </p:sp>
      <p:sp>
        <p:nvSpPr>
          <p:cNvPr id="4" name="Slide Number Placeholder 3"/>
          <p:cNvSpPr>
            <a:spLocks noGrp="1"/>
          </p:cNvSpPr>
          <p:nvPr>
            <p:ph type="sldNum" sz="quarter" idx="10"/>
          </p:nvPr>
        </p:nvSpPr>
        <p:spPr/>
        <p:txBody>
          <a:bodyPr/>
          <a:lstStyle/>
          <a:p>
            <a:fld id="{809D85E3-D383-4168-91CB-A6B17C57EFFA}" type="slidenum">
              <a:rPr lang="en-US" smtClean="0"/>
              <a:t>7</a:t>
            </a:fld>
            <a:endParaRPr lang="en-US"/>
          </a:p>
        </p:txBody>
      </p:sp>
    </p:spTree>
    <p:extLst>
      <p:ext uri="{BB962C8B-B14F-4D97-AF65-F5344CB8AC3E}">
        <p14:creationId xmlns:p14="http://schemas.microsoft.com/office/powerpoint/2010/main" val="19014255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Point of the Slide</a:t>
            </a:r>
            <a:r>
              <a:rPr lang="en-US" dirty="0"/>
              <a:t>: To allow the students an opportunity to explore who they have in their support networks</a:t>
            </a:r>
            <a:r>
              <a:rPr lang="en-US" baseline="0" dirty="0"/>
              <a:t> to keep themselves safe.</a:t>
            </a:r>
            <a:endParaRPr lang="en-US" dirty="0"/>
          </a:p>
          <a:p>
            <a:endParaRPr lang="en-US" dirty="0"/>
          </a:p>
          <a:p>
            <a:r>
              <a:rPr lang="en-US" b="1" u="sng" dirty="0"/>
              <a:t>Speaking Notes</a:t>
            </a:r>
            <a:r>
              <a:rPr lang="en-US" dirty="0"/>
              <a:t>:</a:t>
            </a:r>
          </a:p>
          <a:p>
            <a:r>
              <a:rPr lang="en-US" dirty="0"/>
              <a:t>What is</a:t>
            </a:r>
            <a:r>
              <a:rPr lang="en-US" baseline="0" dirty="0"/>
              <a:t> your support network? What can you do?</a:t>
            </a:r>
          </a:p>
          <a:p>
            <a:endParaRPr lang="en-US" dirty="0"/>
          </a:p>
          <a:p>
            <a:pPr lvl="0"/>
            <a:r>
              <a:rPr lang="en-US" b="1" u="sng" dirty="0"/>
              <a:t>Support network activity</a:t>
            </a:r>
            <a:r>
              <a:rPr lang="en-US" b="1" dirty="0"/>
              <a:t>:</a:t>
            </a:r>
            <a:r>
              <a:rPr lang="en-US" dirty="0"/>
              <a:t> </a:t>
            </a:r>
          </a:p>
          <a:p>
            <a:pPr lvl="0"/>
            <a:r>
              <a:rPr lang="en-US" dirty="0"/>
              <a:t>Direct the class in a brainstorming session about how to stay safe in potentially abusive or violent situations.</a:t>
            </a:r>
          </a:p>
          <a:p>
            <a:pPr lvl="0"/>
            <a:r>
              <a:rPr lang="en-US" dirty="0"/>
              <a:t>This activity might be done in small groups or as a whole class.</a:t>
            </a:r>
          </a:p>
          <a:p>
            <a:pPr marL="171450" lvl="0" indent="-171450">
              <a:buFont typeface="Arial" panose="020B0604020202020204" pitchFamily="34" charset="0"/>
              <a:buChar char="•"/>
            </a:pPr>
            <a:r>
              <a:rPr lang="en-US" i="1" dirty="0"/>
              <a:t>What are some important things we can do to stay safe? </a:t>
            </a:r>
          </a:p>
          <a:p>
            <a:pPr marL="171450" lvl="0" indent="-171450">
              <a:buFont typeface="Arial" panose="020B0604020202020204" pitchFamily="34" charset="0"/>
              <a:buChar char="•"/>
            </a:pPr>
            <a:r>
              <a:rPr lang="en-US" i="1" dirty="0"/>
              <a:t>What does it mean to stay safe in a relationship?</a:t>
            </a:r>
          </a:p>
          <a:p>
            <a:pPr lvl="0"/>
            <a:endParaRPr lang="en-US" dirty="0"/>
          </a:p>
          <a:p>
            <a:pPr lvl="0"/>
            <a:endParaRPr lang="en-US" dirty="0"/>
          </a:p>
          <a:p>
            <a:pPr lvl="0"/>
            <a:r>
              <a:rPr lang="en-US" dirty="0"/>
              <a:t>You might ask the students to write out their individual safety plans. You can ask them to create one for at home, and one for at school, if they were to be facing these situations. </a:t>
            </a:r>
          </a:p>
          <a:p>
            <a:pPr lvl="0"/>
            <a:r>
              <a:rPr lang="en-US" dirty="0"/>
              <a:t>You can use the Safety Planning worksheet on page 55 of the VIP Curriculum assist with this conversation.</a:t>
            </a:r>
          </a:p>
          <a:p>
            <a:pPr marL="171450" lvl="0" indent="-171450">
              <a:buFont typeface="Arial" panose="020B0604020202020204" pitchFamily="34" charset="0"/>
              <a:buChar char="•"/>
            </a:pPr>
            <a:endParaRPr lang="en-US" dirty="0"/>
          </a:p>
          <a:p>
            <a:pPr marL="0" indent="0">
              <a:buFont typeface="Arial" panose="020B0604020202020204" pitchFamily="34" charset="0"/>
              <a:buNone/>
            </a:pPr>
            <a:r>
              <a:rPr lang="en-US" dirty="0"/>
              <a:t>An age-appropriate description of the Kids Help Phone can also be useful here. See page 53 of the VIP Curriculum.</a:t>
            </a:r>
          </a:p>
        </p:txBody>
      </p:sp>
      <p:sp>
        <p:nvSpPr>
          <p:cNvPr id="4" name="Slide Number Placeholder 3"/>
          <p:cNvSpPr>
            <a:spLocks noGrp="1"/>
          </p:cNvSpPr>
          <p:nvPr>
            <p:ph type="sldNum" sz="quarter" idx="10"/>
          </p:nvPr>
        </p:nvSpPr>
        <p:spPr/>
        <p:txBody>
          <a:bodyPr/>
          <a:lstStyle/>
          <a:p>
            <a:fld id="{809D85E3-D383-4168-91CB-A6B17C57EFFA}" type="slidenum">
              <a:rPr lang="en-US" smtClean="0"/>
              <a:t>8</a:t>
            </a:fld>
            <a:endParaRPr lang="en-US"/>
          </a:p>
        </p:txBody>
      </p:sp>
    </p:spTree>
    <p:extLst>
      <p:ext uri="{BB962C8B-B14F-4D97-AF65-F5344CB8AC3E}">
        <p14:creationId xmlns:p14="http://schemas.microsoft.com/office/powerpoint/2010/main" val="12350209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kern="1200" dirty="0">
                <a:solidFill>
                  <a:schemeClr val="tx1"/>
                </a:solidFill>
                <a:effectLst/>
                <a:latin typeface="+mn-lt"/>
                <a:ea typeface="+mn-ea"/>
                <a:cs typeface="+mn-cs"/>
              </a:rPr>
              <a:t>Point of Slide:</a:t>
            </a:r>
            <a:r>
              <a:rPr lang="en-US" sz="1200" b="0" u="none" kern="1200" dirty="0">
                <a:solidFill>
                  <a:schemeClr val="tx1"/>
                </a:solidFill>
                <a:effectLst/>
                <a:latin typeface="+mn-lt"/>
                <a:ea typeface="+mn-ea"/>
                <a:cs typeface="+mn-cs"/>
              </a:rPr>
              <a:t> To gauge</a:t>
            </a:r>
            <a:r>
              <a:rPr lang="en-US" sz="1200" b="0" u="none" kern="1200" baseline="0" dirty="0">
                <a:solidFill>
                  <a:schemeClr val="tx1"/>
                </a:solidFill>
                <a:effectLst/>
                <a:latin typeface="+mn-lt"/>
                <a:ea typeface="+mn-ea"/>
                <a:cs typeface="+mn-cs"/>
              </a:rPr>
              <a:t> what is relevant for the classroom you are presenting to in preparation for the next session</a:t>
            </a:r>
          </a:p>
          <a:p>
            <a:endParaRPr lang="en-US" sz="1200" b="0" u="none" kern="1200" baseline="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Provide all youth with a blank piece of paper and a pen. Request that each student write something related to the presentation e.g. a comment about something that was interesting or a question they might be wondering about. </a:t>
            </a:r>
          </a:p>
          <a:p>
            <a:pPr marL="0" indent="0">
              <a:buFont typeface="Arial" panose="020B0604020202020204" pitchFamily="34" charset="0"/>
              <a:buNone/>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Be clear that these are </a:t>
            </a:r>
            <a:r>
              <a:rPr lang="en-US" sz="1200" u="sng" kern="1200" dirty="0">
                <a:solidFill>
                  <a:schemeClr val="tx1"/>
                </a:solidFill>
                <a:effectLst/>
                <a:latin typeface="+mn-lt"/>
                <a:ea typeface="+mn-ea"/>
                <a:cs typeface="+mn-cs"/>
              </a:rPr>
              <a:t>totally anonymous </a:t>
            </a:r>
            <a:r>
              <a:rPr lang="en-US" sz="1200" kern="1200" dirty="0">
                <a:solidFill>
                  <a:schemeClr val="tx1"/>
                </a:solidFill>
                <a:effectLst/>
                <a:latin typeface="+mn-lt"/>
                <a:ea typeface="+mn-ea"/>
                <a:cs typeface="+mn-cs"/>
              </a:rPr>
              <a:t>and request that no real names are used. If they have a question about a scenario, they can use pseudonyms.</a:t>
            </a:r>
          </a:p>
          <a:p>
            <a:pPr marL="0" indent="0">
              <a:buFont typeface="Arial" panose="020B0604020202020204" pitchFamily="34" charset="0"/>
              <a:buNone/>
            </a:pPr>
            <a:endParaRPr lang="en-CA"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Let students know that you will begin your next session by addressing themes and questions which emerge through their anonymous comments and questions. </a:t>
            </a:r>
            <a:endParaRPr lang="en-CA" sz="1200" kern="1200" dirty="0">
              <a:solidFill>
                <a:schemeClr val="tx1"/>
              </a:solidFill>
              <a:effectLst/>
              <a:latin typeface="+mn-lt"/>
              <a:ea typeface="+mn-ea"/>
              <a:cs typeface="+mn-cs"/>
            </a:endParaRPr>
          </a:p>
          <a:p>
            <a:endParaRPr lang="en-CA" dirty="0"/>
          </a:p>
        </p:txBody>
      </p:sp>
      <p:sp>
        <p:nvSpPr>
          <p:cNvPr id="4" name="Slide Number Placeholder 3"/>
          <p:cNvSpPr>
            <a:spLocks noGrp="1"/>
          </p:cNvSpPr>
          <p:nvPr>
            <p:ph type="sldNum" sz="quarter" idx="10"/>
          </p:nvPr>
        </p:nvSpPr>
        <p:spPr/>
        <p:txBody>
          <a:bodyPr/>
          <a:lstStyle/>
          <a:p>
            <a:fld id="{809D85E3-D383-4168-91CB-A6B17C57EFFA}" type="slidenum">
              <a:rPr lang="en-US" smtClean="0"/>
              <a:t>9</a:t>
            </a:fld>
            <a:endParaRPr lang="en-US"/>
          </a:p>
        </p:txBody>
      </p:sp>
    </p:spTree>
    <p:extLst>
      <p:ext uri="{BB962C8B-B14F-4D97-AF65-F5344CB8AC3E}">
        <p14:creationId xmlns:p14="http://schemas.microsoft.com/office/powerpoint/2010/main" val="32681722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1/27/2026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1/27/2026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1/27/2026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1/27/2026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1/27/2026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1/27/2026</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1/27/2026</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1/27/2026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1/27/2026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1/27/2026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1/27/2026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1/27/2026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1/27/2026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1/27/2026</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1/27/2026</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1/27/2026</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1/27/2026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6.png"/><Relationship Id="rId10" Type="http://schemas.openxmlformats.org/officeDocument/2006/relationships/slideLayout" Target="../slideLayouts/slideLayout10.xml"/><Relationship Id="rId19"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cstate="email">
            <a:alphaModFix amt="2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0" cstate="email">
            <a:extLst>
              <a:ext uri="{28A0092B-C50C-407E-A947-70E740481C1C}">
                <a14:useLocalDpi xmlns:a14="http://schemas.microsoft.com/office/drawing/2010/main"/>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1" cstate="email">
            <a:extLst>
              <a:ext uri="{28A0092B-C50C-407E-A947-70E740481C1C}">
                <a14:useLocalDpi xmlns:a14="http://schemas.microsoft.com/office/drawing/2010/main"/>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pic>
        <p:nvPicPr>
          <p:cNvPr id="9" name="Picture 8"/>
          <p:cNvPicPr>
            <a:picLocks noChangeAspect="1"/>
          </p:cNvPicPr>
          <p:nvPr/>
        </p:nvPicPr>
        <p:blipFill rotWithShape="1">
          <a:blip r:embed="rId22" cstate="email">
            <a:extLst>
              <a:ext uri="{28A0092B-C50C-407E-A947-70E740481C1C}">
                <a14:useLocalDpi xmlns:a14="http://schemas.microsoft.com/office/drawing/2010/main"/>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3" cstate="email">
            <a:extLst>
              <a:ext uri="{28A0092B-C50C-407E-A947-70E740481C1C}">
                <a14:useLocalDpi xmlns:a14="http://schemas.microsoft.com/office/drawing/2010/main"/>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1/27/2026</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9.pn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9.jpg"/><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video" Target="https://www.youtube.com/embed/kCQIDvEnrTg" TargetMode="External"/><Relationship Id="rId6" Type="http://schemas.openxmlformats.org/officeDocument/2006/relationships/image" Target="../media/image21.jpeg"/><Relationship Id="rId5" Type="http://schemas.openxmlformats.org/officeDocument/2006/relationships/image" Target="../media/image13.pn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11.png"/></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13.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video" Target="https://www.youtube.com/embed/w0Q2bqLYjnY" TargetMode="Externa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24.jpeg"/></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13.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video" Target="https://www.youtube.com/embed/goFOodOoU0o" TargetMode="External"/><Relationship Id="rId6" Type="http://schemas.openxmlformats.org/officeDocument/2006/relationships/image" Target="../media/image26.jpeg"/><Relationship Id="rId5" Type="http://schemas.openxmlformats.org/officeDocument/2006/relationships/image" Target="../media/image13.png"/><Relationship Id="rId4" Type="http://schemas.openxmlformats.org/officeDocument/2006/relationships/image" Target="../media/image12.png"/></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11.png"/></Relationships>
</file>

<file path=ppt/slides/_rels/slide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27.jpg"/><Relationship Id="rId4" Type="http://schemas.openxmlformats.org/officeDocument/2006/relationships/image" Target="../media/image13.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video" Target="https://www.youtube.com/embed/GGGDfciqyvw" TargetMode="Externa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28.jpeg"/></Relationships>
</file>

<file path=ppt/slides/_rels/slide3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13.png"/></Relationships>
</file>

<file path=ppt/slides/_rels/slide3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video" Target="https://www.youtube.com/embed/ruBqetaMd5g" TargetMode="External"/><Relationship Id="rId6" Type="http://schemas.openxmlformats.org/officeDocument/2006/relationships/image" Target="../media/image30.jpeg"/><Relationship Id="rId5" Type="http://schemas.openxmlformats.org/officeDocument/2006/relationships/image" Target="../media/image13.png"/><Relationship Id="rId4" Type="http://schemas.openxmlformats.org/officeDocument/2006/relationships/image" Target="../media/image12.pn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video" Target="https://www.youtube.com/embed/Wy6eUTLzcU4" TargetMode="External"/><Relationship Id="rId6" Type="http://schemas.openxmlformats.org/officeDocument/2006/relationships/image" Target="../media/image31.jpeg"/><Relationship Id="rId5" Type="http://schemas.openxmlformats.org/officeDocument/2006/relationships/image" Target="../media/image13.png"/><Relationship Id="rId4" Type="http://schemas.openxmlformats.org/officeDocument/2006/relationships/image" Target="../media/image12.pn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xml"/><Relationship Id="rId1" Type="http://schemas.openxmlformats.org/officeDocument/2006/relationships/video" Target="https://www.youtube.com/embed/MhYyAa0VnyY" TargetMode="External"/><Relationship Id="rId6" Type="http://schemas.openxmlformats.org/officeDocument/2006/relationships/image" Target="../media/image32.jpeg"/><Relationship Id="rId5" Type="http://schemas.openxmlformats.org/officeDocument/2006/relationships/image" Target="../media/image13.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4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4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1.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ubtitle 10"/>
          <p:cNvSpPr>
            <a:spLocks noGrp="1"/>
          </p:cNvSpPr>
          <p:nvPr>
            <p:ph type="subTitle" idx="1"/>
          </p:nvPr>
        </p:nvSpPr>
        <p:spPr>
          <a:xfrm>
            <a:off x="4939883" y="4777379"/>
            <a:ext cx="6392145" cy="1149891"/>
          </a:xfrm>
        </p:spPr>
        <p:txBody>
          <a:bodyPr>
            <a:normAutofit/>
          </a:bodyPr>
          <a:lstStyle/>
          <a:p>
            <a:r>
              <a:rPr lang="en-US" b="1" dirty="0">
                <a:solidFill>
                  <a:schemeClr val="bg1">
                    <a:lumMod val="65000"/>
                    <a:lumOff val="35000"/>
                  </a:schemeClr>
                </a:solidFill>
              </a:rPr>
              <a:t>DAY 1: VIOLENCE AGAINST WOMEN AND SAFETY PLANNING</a:t>
            </a:r>
          </a:p>
          <a:p>
            <a:r>
              <a:rPr lang="en-US" b="1" dirty="0">
                <a:solidFill>
                  <a:schemeClr val="bg1">
                    <a:lumMod val="65000"/>
                    <a:lumOff val="35000"/>
                  </a:schemeClr>
                </a:solidFill>
              </a:rPr>
              <a:t>Grades 10-12</a:t>
            </a: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2461" y="1222927"/>
            <a:ext cx="4266352" cy="4415873"/>
          </a:xfrm>
          <a:prstGeom prst="rect">
            <a:avLst/>
          </a:prstGeom>
        </p:spPr>
      </p:pic>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889931" y="2361717"/>
            <a:ext cx="5905588" cy="2203087"/>
          </a:xfrm>
          <a:prstGeom prst="rect">
            <a:avLst/>
          </a:prstGeom>
        </p:spPr>
      </p:pic>
      <p:pic>
        <p:nvPicPr>
          <p:cNvPr id="2" name="Picture 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133045" y="6075310"/>
            <a:ext cx="1786618" cy="496940"/>
          </a:xfrm>
          <a:prstGeom prst="rect">
            <a:avLst/>
          </a:prstGeom>
        </p:spPr>
      </p:pic>
    </p:spTree>
    <p:extLst>
      <p:ext uri="{BB962C8B-B14F-4D97-AF65-F5344CB8AC3E}">
        <p14:creationId xmlns:p14="http://schemas.microsoft.com/office/powerpoint/2010/main" val="32904719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9031" y="-1213919"/>
            <a:ext cx="8825658" cy="3329581"/>
          </a:xfrm>
        </p:spPr>
        <p:txBody>
          <a:bodyPr/>
          <a:lstStyle/>
          <a:p>
            <a:r>
              <a:rPr lang="en-US" dirty="0">
                <a:solidFill>
                  <a:srgbClr val="EF3E24"/>
                </a:solidFill>
              </a:rPr>
              <a:t>Thank You </a:t>
            </a:r>
          </a:p>
        </p:txBody>
      </p:sp>
      <p:sp>
        <p:nvSpPr>
          <p:cNvPr id="3" name="Subtitle 2"/>
          <p:cNvSpPr>
            <a:spLocks noGrp="1"/>
          </p:cNvSpPr>
          <p:nvPr>
            <p:ph type="subTitle" idx="1"/>
          </p:nvPr>
        </p:nvSpPr>
        <p:spPr>
          <a:xfrm>
            <a:off x="298764" y="2553077"/>
            <a:ext cx="9681849" cy="3085723"/>
          </a:xfrm>
        </p:spPr>
        <p:txBody>
          <a:bodyPr/>
          <a:lstStyle/>
          <a:p>
            <a:r>
              <a:rPr lang="en-US" dirty="0">
                <a:solidFill>
                  <a:srgbClr val="EF3E24"/>
                </a:solidFill>
              </a:rPr>
              <a:t>Name: </a:t>
            </a:r>
          </a:p>
          <a:p>
            <a:r>
              <a:rPr lang="en-US" dirty="0">
                <a:solidFill>
                  <a:srgbClr val="EF3E24"/>
                </a:solidFill>
              </a:rPr>
              <a:t>Peace PROGRAM Counsellor: </a:t>
            </a:r>
          </a:p>
          <a:p>
            <a:r>
              <a:rPr lang="en-US" dirty="0">
                <a:solidFill>
                  <a:srgbClr val="EF3E24"/>
                </a:solidFill>
              </a:rPr>
              <a:t>ORGANIZATION Name:</a:t>
            </a:r>
          </a:p>
          <a:p>
            <a:r>
              <a:rPr lang="en-US" dirty="0">
                <a:solidFill>
                  <a:srgbClr val="EF3E24"/>
                </a:solidFill>
              </a:rPr>
              <a:t>Phone Number:</a:t>
            </a:r>
          </a:p>
          <a:p>
            <a:r>
              <a:rPr lang="en-US" dirty="0">
                <a:solidFill>
                  <a:srgbClr val="EF3E24"/>
                </a:solidFill>
              </a:rPr>
              <a:t>Email:</a:t>
            </a:r>
          </a:p>
          <a:p>
            <a:r>
              <a:rPr lang="en-US" dirty="0">
                <a:solidFill>
                  <a:srgbClr val="EF3E24"/>
                </a:solidFill>
              </a:rPr>
              <a:t>Office hours:</a:t>
            </a:r>
          </a:p>
        </p:txBody>
      </p:sp>
      <p:grpSp>
        <p:nvGrpSpPr>
          <p:cNvPr id="4" name="Group 3"/>
          <p:cNvGrpSpPr/>
          <p:nvPr/>
        </p:nvGrpSpPr>
        <p:grpSpPr>
          <a:xfrm>
            <a:off x="8925550" y="146447"/>
            <a:ext cx="3092278" cy="1290467"/>
            <a:chOff x="8414078" y="146447"/>
            <a:chExt cx="3603750" cy="1503914"/>
          </a:xfrm>
        </p:grpSpPr>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64836" y="146447"/>
              <a:ext cx="1452992" cy="1503914"/>
            </a:xfrm>
            <a:prstGeom prst="rect">
              <a:avLst/>
            </a:prstGeom>
          </p:spPr>
        </p:pic>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414078" y="368744"/>
              <a:ext cx="2150758" cy="802343"/>
            </a:xfrm>
            <a:prstGeom prst="rect">
              <a:avLst/>
            </a:prstGeom>
          </p:spPr>
        </p:pic>
      </p:grpSp>
    </p:spTree>
    <p:extLst>
      <p:ext uri="{BB962C8B-B14F-4D97-AF65-F5344CB8AC3E}">
        <p14:creationId xmlns:p14="http://schemas.microsoft.com/office/powerpoint/2010/main" val="42180090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ubtitle 10"/>
          <p:cNvSpPr>
            <a:spLocks noGrp="1"/>
          </p:cNvSpPr>
          <p:nvPr>
            <p:ph type="subTitle" idx="1"/>
          </p:nvPr>
        </p:nvSpPr>
        <p:spPr>
          <a:xfrm>
            <a:off x="4939884" y="4777380"/>
            <a:ext cx="5805682" cy="861420"/>
          </a:xfrm>
        </p:spPr>
        <p:txBody>
          <a:bodyPr>
            <a:normAutofit fontScale="92500"/>
          </a:bodyPr>
          <a:lstStyle/>
          <a:p>
            <a:r>
              <a:rPr lang="en-US" b="1" dirty="0">
                <a:solidFill>
                  <a:schemeClr val="bg1">
                    <a:lumMod val="65000"/>
                    <a:lumOff val="35000"/>
                  </a:schemeClr>
                </a:solidFill>
              </a:rPr>
              <a:t>DAY 2: healthy vs. unhealthy relationships</a:t>
            </a:r>
          </a:p>
          <a:p>
            <a:r>
              <a:rPr lang="en-US" b="1" dirty="0">
                <a:solidFill>
                  <a:schemeClr val="bg1">
                    <a:lumMod val="65000"/>
                    <a:lumOff val="35000"/>
                  </a:schemeClr>
                </a:solidFill>
              </a:rPr>
              <a:t>Grades 10-12</a:t>
            </a: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2461" y="1222927"/>
            <a:ext cx="4266352" cy="4415873"/>
          </a:xfrm>
          <a:prstGeom prst="rect">
            <a:avLst/>
          </a:prstGeom>
        </p:spPr>
      </p:pic>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889931" y="2361717"/>
            <a:ext cx="5905588" cy="2203087"/>
          </a:xfrm>
          <a:prstGeom prst="rect">
            <a:avLst/>
          </a:prstGeom>
        </p:spPr>
      </p:pic>
      <p:pic>
        <p:nvPicPr>
          <p:cNvPr id="2" name="Picture 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133045" y="6075310"/>
            <a:ext cx="1786618" cy="496940"/>
          </a:xfrm>
          <a:prstGeom prst="rect">
            <a:avLst/>
          </a:prstGeom>
        </p:spPr>
      </p:pic>
    </p:spTree>
    <p:extLst>
      <p:ext uri="{BB962C8B-B14F-4D97-AF65-F5344CB8AC3E}">
        <p14:creationId xmlns:p14="http://schemas.microsoft.com/office/powerpoint/2010/main" val="17506288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962112-F566-05CF-2AB9-9F4AD39BE567}"/>
            </a:ext>
          </a:extLst>
        </p:cNvPr>
        <p:cNvGrpSpPr/>
        <p:nvPr/>
      </p:nvGrpSpPr>
      <p:grpSpPr>
        <a:xfrm>
          <a:off x="0" y="0"/>
          <a:ext cx="0" cy="0"/>
          <a:chOff x="0" y="0"/>
          <a:chExt cx="0" cy="0"/>
        </a:xfrm>
      </p:grpSpPr>
      <p:grpSp>
        <p:nvGrpSpPr>
          <p:cNvPr id="4" name="Group 3">
            <a:extLst>
              <a:ext uri="{FF2B5EF4-FFF2-40B4-BE49-F238E27FC236}">
                <a16:creationId xmlns:a16="http://schemas.microsoft.com/office/drawing/2014/main" id="{CD65D35B-0FFC-2B0B-CE68-90EBDF0E4EE5}"/>
              </a:ext>
            </a:extLst>
          </p:cNvPr>
          <p:cNvGrpSpPr/>
          <p:nvPr/>
        </p:nvGrpSpPr>
        <p:grpSpPr>
          <a:xfrm>
            <a:off x="330163" y="5365127"/>
            <a:ext cx="2702286" cy="1244586"/>
            <a:chOff x="330163" y="5365127"/>
            <a:chExt cx="2702286" cy="1244586"/>
          </a:xfrm>
        </p:grpSpPr>
        <p:pic>
          <p:nvPicPr>
            <p:cNvPr id="5" name="Picture 4">
              <a:extLst>
                <a:ext uri="{FF2B5EF4-FFF2-40B4-BE49-F238E27FC236}">
                  <a16:creationId xmlns:a16="http://schemas.microsoft.com/office/drawing/2014/main" id="{AAF9A101-1729-514B-2CBF-5A9DC4965C1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0163" y="5365127"/>
              <a:ext cx="1202445" cy="1244586"/>
            </a:xfrm>
            <a:prstGeom prst="rect">
              <a:avLst/>
            </a:prstGeom>
          </p:spPr>
        </p:pic>
        <p:pic>
          <p:nvPicPr>
            <p:cNvPr id="6" name="Picture 5">
              <a:extLst>
                <a:ext uri="{FF2B5EF4-FFF2-40B4-BE49-F238E27FC236}">
                  <a16:creationId xmlns:a16="http://schemas.microsoft.com/office/drawing/2014/main" id="{507A1FF3-57F3-0906-FBEA-BFE466BAED1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532608" y="6003401"/>
              <a:ext cx="1499841" cy="559518"/>
            </a:xfrm>
            <a:prstGeom prst="rect">
              <a:avLst/>
            </a:prstGeom>
          </p:spPr>
        </p:pic>
      </p:grpSp>
      <p:sp>
        <p:nvSpPr>
          <p:cNvPr id="2" name="Title 1">
            <a:extLst>
              <a:ext uri="{FF2B5EF4-FFF2-40B4-BE49-F238E27FC236}">
                <a16:creationId xmlns:a16="http://schemas.microsoft.com/office/drawing/2014/main" id="{6FDD9B8A-994F-6EE4-D414-11C1F2D460C9}"/>
              </a:ext>
            </a:extLst>
          </p:cNvPr>
          <p:cNvSpPr>
            <a:spLocks noGrp="1"/>
          </p:cNvSpPr>
          <p:nvPr>
            <p:ph type="title"/>
          </p:nvPr>
        </p:nvSpPr>
        <p:spPr>
          <a:xfrm>
            <a:off x="646111" y="452718"/>
            <a:ext cx="10755897" cy="1400530"/>
          </a:xfrm>
        </p:spPr>
        <p:txBody>
          <a:bodyPr/>
          <a:lstStyle/>
          <a:p>
            <a:r>
              <a:rPr lang="en-US" dirty="0">
                <a:solidFill>
                  <a:srgbClr val="EF3E24"/>
                </a:solidFill>
              </a:rPr>
              <a:t>PEACE Program</a:t>
            </a:r>
          </a:p>
        </p:txBody>
      </p:sp>
      <p:sp>
        <p:nvSpPr>
          <p:cNvPr id="3" name="Content Placeholder 2">
            <a:extLst>
              <a:ext uri="{FF2B5EF4-FFF2-40B4-BE49-F238E27FC236}">
                <a16:creationId xmlns:a16="http://schemas.microsoft.com/office/drawing/2014/main" id="{4C695A0D-D037-D777-E34F-3B2168B881CE}"/>
              </a:ext>
            </a:extLst>
          </p:cNvPr>
          <p:cNvSpPr>
            <a:spLocks noGrp="1"/>
          </p:cNvSpPr>
          <p:nvPr>
            <p:ph idx="1"/>
          </p:nvPr>
        </p:nvSpPr>
        <p:spPr>
          <a:xfrm>
            <a:off x="1103312" y="2052919"/>
            <a:ext cx="10298696" cy="3554780"/>
          </a:xfrm>
        </p:spPr>
        <p:txBody>
          <a:bodyPr>
            <a:normAutofit/>
          </a:bodyPr>
          <a:lstStyle/>
          <a:p>
            <a:pPr>
              <a:buClr>
                <a:schemeClr val="accent1"/>
              </a:buClr>
              <a:buFont typeface="Wingdings" panose="05000000000000000000" pitchFamily="2" charset="2"/>
              <a:buChar char="Ø"/>
            </a:pPr>
            <a:r>
              <a:rPr lang="en-CA" dirty="0">
                <a:solidFill>
                  <a:schemeClr val="bg1">
                    <a:lumMod val="50000"/>
                    <a:lumOff val="50000"/>
                  </a:schemeClr>
                </a:solidFill>
              </a:rPr>
              <a:t>Free.</a:t>
            </a:r>
          </a:p>
          <a:p>
            <a:pPr>
              <a:buClr>
                <a:schemeClr val="accent1"/>
              </a:buClr>
              <a:buFont typeface="Wingdings" panose="05000000000000000000" pitchFamily="2" charset="2"/>
              <a:buChar char="Ø"/>
            </a:pPr>
            <a:r>
              <a:rPr lang="en-CA" dirty="0">
                <a:solidFill>
                  <a:schemeClr val="bg1">
                    <a:lumMod val="50000"/>
                    <a:lumOff val="50000"/>
                  </a:schemeClr>
                </a:solidFill>
              </a:rPr>
              <a:t>Confidential program across BC. </a:t>
            </a:r>
          </a:p>
          <a:p>
            <a:pPr>
              <a:buClr>
                <a:schemeClr val="accent1"/>
              </a:buClr>
              <a:buFont typeface="Wingdings" panose="05000000000000000000" pitchFamily="2" charset="2"/>
              <a:buChar char="Ø"/>
            </a:pPr>
            <a:r>
              <a:rPr lang="en-CA" dirty="0">
                <a:solidFill>
                  <a:schemeClr val="bg1">
                    <a:lumMod val="50000"/>
                    <a:lumOff val="50000"/>
                  </a:schemeClr>
                </a:solidFill>
              </a:rPr>
              <a:t>For children and youth aged 3 to 18 who have experienced violence in their home.</a:t>
            </a:r>
          </a:p>
          <a:p>
            <a:pPr>
              <a:buClr>
                <a:schemeClr val="accent1"/>
              </a:buClr>
              <a:buFont typeface="Wingdings" panose="05000000000000000000" pitchFamily="2" charset="2"/>
              <a:buChar char="Ø"/>
            </a:pPr>
            <a:endParaRPr lang="en-CA" dirty="0">
              <a:solidFill>
                <a:schemeClr val="bg1">
                  <a:lumMod val="50000"/>
                  <a:lumOff val="50000"/>
                </a:schemeClr>
              </a:solidFill>
            </a:endParaRPr>
          </a:p>
          <a:p>
            <a:pPr marL="0" indent="0">
              <a:buClr>
                <a:schemeClr val="accent1"/>
              </a:buClr>
              <a:buNone/>
            </a:pPr>
            <a:endParaRPr lang="en-CA" dirty="0">
              <a:solidFill>
                <a:schemeClr val="bg1">
                  <a:lumMod val="50000"/>
                  <a:lumOff val="50000"/>
                </a:schemeClr>
              </a:solidFill>
            </a:endParaRPr>
          </a:p>
          <a:p>
            <a:pPr marL="0" indent="0">
              <a:buClr>
                <a:schemeClr val="accent1"/>
              </a:buClr>
              <a:buNone/>
            </a:pPr>
            <a:endParaRPr lang="en-CA" dirty="0">
              <a:solidFill>
                <a:schemeClr val="bg1">
                  <a:lumMod val="50000"/>
                  <a:lumOff val="50000"/>
                </a:schemeClr>
              </a:solidFill>
            </a:endParaRPr>
          </a:p>
        </p:txBody>
      </p:sp>
      <p:pic>
        <p:nvPicPr>
          <p:cNvPr id="8" name="Picture 7">
            <a:extLst>
              <a:ext uri="{FF2B5EF4-FFF2-40B4-BE49-F238E27FC236}">
                <a16:creationId xmlns:a16="http://schemas.microsoft.com/office/drawing/2014/main" id="{8DEF5D54-DAFB-B436-32BE-CF735A13D5A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231210" y="6065979"/>
            <a:ext cx="1786618" cy="496940"/>
          </a:xfrm>
          <a:prstGeom prst="rect">
            <a:avLst/>
          </a:prstGeom>
        </p:spPr>
      </p:pic>
    </p:spTree>
    <p:extLst>
      <p:ext uri="{BB962C8B-B14F-4D97-AF65-F5344CB8AC3E}">
        <p14:creationId xmlns:p14="http://schemas.microsoft.com/office/powerpoint/2010/main" val="39085501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97F31F-8D26-2A4B-0307-58EA31537A5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ABD1FE1-3C65-BC00-6CA9-1DF728C0967E}"/>
              </a:ext>
            </a:extLst>
          </p:cNvPr>
          <p:cNvSpPr>
            <a:spLocks noGrp="1"/>
          </p:cNvSpPr>
          <p:nvPr>
            <p:ph type="title"/>
          </p:nvPr>
        </p:nvSpPr>
        <p:spPr/>
        <p:txBody>
          <a:bodyPr/>
          <a:lstStyle/>
          <a:p>
            <a:r>
              <a:rPr lang="en-US" dirty="0">
                <a:solidFill>
                  <a:srgbClr val="EF3E24"/>
                </a:solidFill>
              </a:rPr>
              <a:t>VIP Outline for Grades 10-12</a:t>
            </a:r>
          </a:p>
        </p:txBody>
      </p:sp>
      <p:sp>
        <p:nvSpPr>
          <p:cNvPr id="3" name="Content Placeholder 2">
            <a:extLst>
              <a:ext uri="{FF2B5EF4-FFF2-40B4-BE49-F238E27FC236}">
                <a16:creationId xmlns:a16="http://schemas.microsoft.com/office/drawing/2014/main" id="{EABD634C-D574-3852-8775-33D29BB6B878}"/>
              </a:ext>
            </a:extLst>
          </p:cNvPr>
          <p:cNvSpPr>
            <a:spLocks noGrp="1"/>
          </p:cNvSpPr>
          <p:nvPr>
            <p:ph idx="1"/>
          </p:nvPr>
        </p:nvSpPr>
        <p:spPr/>
        <p:txBody>
          <a:bodyPr/>
          <a:lstStyle/>
          <a:p>
            <a:pPr>
              <a:buClr>
                <a:schemeClr val="accent1"/>
              </a:buClr>
            </a:pPr>
            <a:r>
              <a:rPr lang="en-US" dirty="0">
                <a:solidFill>
                  <a:schemeClr val="bg1">
                    <a:lumMod val="50000"/>
                    <a:lumOff val="50000"/>
                  </a:schemeClr>
                </a:solidFill>
              </a:rPr>
              <a:t>Violence Against Women and Safety Planning</a:t>
            </a:r>
          </a:p>
          <a:p>
            <a:pPr>
              <a:buClr>
                <a:schemeClr val="accent1"/>
              </a:buClr>
            </a:pPr>
            <a:r>
              <a:rPr lang="en-US" dirty="0">
                <a:solidFill>
                  <a:schemeClr val="bg1">
                    <a:lumMod val="50000"/>
                    <a:lumOff val="50000"/>
                  </a:schemeClr>
                </a:solidFill>
              </a:rPr>
              <a:t>Healthy vs Unhealthy Relationships</a:t>
            </a:r>
          </a:p>
          <a:p>
            <a:pPr>
              <a:buClr>
                <a:schemeClr val="accent1"/>
              </a:buClr>
            </a:pPr>
            <a:r>
              <a:rPr lang="en-US" dirty="0">
                <a:solidFill>
                  <a:schemeClr val="bg1">
                    <a:lumMod val="50000"/>
                    <a:lumOff val="50000"/>
                  </a:schemeClr>
                </a:solidFill>
              </a:rPr>
              <a:t>The Cycle of Abuse &amp; Consent</a:t>
            </a:r>
          </a:p>
          <a:p>
            <a:pPr>
              <a:buClr>
                <a:schemeClr val="accent1"/>
              </a:buClr>
            </a:pPr>
            <a:r>
              <a:rPr lang="en-US" dirty="0">
                <a:solidFill>
                  <a:schemeClr val="bg1">
                    <a:lumMod val="50000"/>
                    <a:lumOff val="50000"/>
                  </a:schemeClr>
                </a:solidFill>
              </a:rPr>
              <a:t>Online Health and Safety &amp; The Bystander Effect</a:t>
            </a:r>
          </a:p>
          <a:p>
            <a:endParaRPr lang="en-US" dirty="0"/>
          </a:p>
        </p:txBody>
      </p:sp>
      <p:grpSp>
        <p:nvGrpSpPr>
          <p:cNvPr id="4" name="Group 3">
            <a:extLst>
              <a:ext uri="{FF2B5EF4-FFF2-40B4-BE49-F238E27FC236}">
                <a16:creationId xmlns:a16="http://schemas.microsoft.com/office/drawing/2014/main" id="{DA3AE6F3-1E0A-2E3D-783D-335D4CBB5202}"/>
              </a:ext>
            </a:extLst>
          </p:cNvPr>
          <p:cNvGrpSpPr/>
          <p:nvPr/>
        </p:nvGrpSpPr>
        <p:grpSpPr>
          <a:xfrm>
            <a:off x="8925550" y="146447"/>
            <a:ext cx="3092278" cy="1290467"/>
            <a:chOff x="8414078" y="146447"/>
            <a:chExt cx="3603750" cy="1503914"/>
          </a:xfrm>
        </p:grpSpPr>
        <p:pic>
          <p:nvPicPr>
            <p:cNvPr id="5" name="Picture 4">
              <a:extLst>
                <a:ext uri="{FF2B5EF4-FFF2-40B4-BE49-F238E27FC236}">
                  <a16:creationId xmlns:a16="http://schemas.microsoft.com/office/drawing/2014/main" id="{7C4EDE5A-B789-7CA3-3869-5E501C3CACF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64836" y="146447"/>
              <a:ext cx="1452992" cy="1503914"/>
            </a:xfrm>
            <a:prstGeom prst="rect">
              <a:avLst/>
            </a:prstGeom>
          </p:spPr>
        </p:pic>
        <p:pic>
          <p:nvPicPr>
            <p:cNvPr id="6" name="Picture 5">
              <a:extLst>
                <a:ext uri="{FF2B5EF4-FFF2-40B4-BE49-F238E27FC236}">
                  <a16:creationId xmlns:a16="http://schemas.microsoft.com/office/drawing/2014/main" id="{AD9B3573-12C3-7F60-957F-3D7FBB5464A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414078" y="368744"/>
              <a:ext cx="2150758" cy="802343"/>
            </a:xfrm>
            <a:prstGeom prst="rect">
              <a:avLst/>
            </a:prstGeom>
          </p:spPr>
        </p:pic>
      </p:grpSp>
    </p:spTree>
    <p:extLst>
      <p:ext uri="{BB962C8B-B14F-4D97-AF65-F5344CB8AC3E}">
        <p14:creationId xmlns:p14="http://schemas.microsoft.com/office/powerpoint/2010/main" val="21564667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330163" y="5365127"/>
            <a:ext cx="2702286" cy="1244586"/>
            <a:chOff x="330163" y="5365127"/>
            <a:chExt cx="2702286" cy="1244586"/>
          </a:xfrm>
        </p:grpSpPr>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0163" y="5365127"/>
              <a:ext cx="1202445" cy="1244586"/>
            </a:xfrm>
            <a:prstGeom prst="rect">
              <a:avLst/>
            </a:prstGeom>
          </p:spPr>
        </p:pic>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532608" y="6003401"/>
              <a:ext cx="1499841" cy="559518"/>
            </a:xfrm>
            <a:prstGeom prst="rect">
              <a:avLst/>
            </a:prstGeom>
          </p:spPr>
        </p:pic>
      </p:grpSp>
      <p:sp>
        <p:nvSpPr>
          <p:cNvPr id="2" name="Title 1"/>
          <p:cNvSpPr>
            <a:spLocks noGrp="1"/>
          </p:cNvSpPr>
          <p:nvPr>
            <p:ph type="title"/>
          </p:nvPr>
        </p:nvSpPr>
        <p:spPr>
          <a:xfrm>
            <a:off x="646111" y="452718"/>
            <a:ext cx="10755897" cy="1400530"/>
          </a:xfrm>
        </p:spPr>
        <p:txBody>
          <a:bodyPr/>
          <a:lstStyle/>
          <a:p>
            <a:r>
              <a:rPr lang="en-US" dirty="0">
                <a:solidFill>
                  <a:srgbClr val="EF3E24"/>
                </a:solidFill>
              </a:rPr>
              <a:t>Questions from last time</a:t>
            </a:r>
          </a:p>
        </p:txBody>
      </p:sp>
      <p:pic>
        <p:nvPicPr>
          <p:cNvPr id="8" name="Picture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231210" y="6065979"/>
            <a:ext cx="1786618" cy="496940"/>
          </a:xfrm>
          <a:prstGeom prst="rect">
            <a:avLst/>
          </a:prstGeom>
        </p:spPr>
      </p:pic>
      <p:pic>
        <p:nvPicPr>
          <p:cNvPr id="9" name="Content Placeholder 8"/>
          <p:cNvPicPr>
            <a:picLocks noGrp="1" noChangeAspect="1"/>
          </p:cNvPicPr>
          <p:nvPr>
            <p:ph idx="1"/>
          </p:nvPr>
        </p:nvPicPr>
        <p:blipFill>
          <a:blip r:embed="rId6">
            <a:extLst>
              <a:ext uri="{28A0092B-C50C-407E-A947-70E740481C1C}">
                <a14:useLocalDpi xmlns:a14="http://schemas.microsoft.com/office/drawing/2010/main" val="0"/>
              </a:ext>
            </a:extLst>
          </a:blip>
          <a:stretch>
            <a:fillRect/>
          </a:stretch>
        </p:blipFill>
        <p:spPr>
          <a:xfrm>
            <a:off x="2816251" y="2005283"/>
            <a:ext cx="6415615" cy="3207808"/>
          </a:xfrm>
        </p:spPr>
      </p:pic>
    </p:spTree>
    <p:extLst>
      <p:ext uri="{BB962C8B-B14F-4D97-AF65-F5344CB8AC3E}">
        <p14:creationId xmlns:p14="http://schemas.microsoft.com/office/powerpoint/2010/main" val="8616505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EF3E24"/>
                </a:solidFill>
              </a:rPr>
              <a:t>Healthy Relationships</a:t>
            </a:r>
          </a:p>
        </p:txBody>
      </p:sp>
      <p:pic>
        <p:nvPicPr>
          <p:cNvPr id="4" name="Content Placeholder 3"/>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3041813" y="2052638"/>
            <a:ext cx="5070150" cy="4195762"/>
          </a:xfrm>
        </p:spPr>
      </p:pic>
      <p:grpSp>
        <p:nvGrpSpPr>
          <p:cNvPr id="5" name="Group 4"/>
          <p:cNvGrpSpPr/>
          <p:nvPr/>
        </p:nvGrpSpPr>
        <p:grpSpPr>
          <a:xfrm>
            <a:off x="8925550" y="146447"/>
            <a:ext cx="3092278" cy="1290467"/>
            <a:chOff x="8414078" y="146447"/>
            <a:chExt cx="3603750" cy="1503914"/>
          </a:xfrm>
        </p:grpSpPr>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564836" y="146447"/>
              <a:ext cx="1452992" cy="1503914"/>
            </a:xfrm>
            <a:prstGeom prst="rect">
              <a:avLst/>
            </a:prstGeom>
          </p:spPr>
        </p:pic>
        <p:pic>
          <p:nvPicPr>
            <p:cNvPr id="7" name="Picture 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414078" y="368744"/>
              <a:ext cx="2150758" cy="802343"/>
            </a:xfrm>
            <a:prstGeom prst="rect">
              <a:avLst/>
            </a:prstGeom>
          </p:spPr>
        </p:pic>
      </p:grpSp>
    </p:spTree>
    <p:extLst>
      <p:ext uri="{BB962C8B-B14F-4D97-AF65-F5344CB8AC3E}">
        <p14:creationId xmlns:p14="http://schemas.microsoft.com/office/powerpoint/2010/main" val="22503283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EF3E24"/>
                </a:solidFill>
              </a:rPr>
              <a:t>Listening Exercise</a:t>
            </a:r>
          </a:p>
        </p:txBody>
      </p:sp>
      <p:grpSp>
        <p:nvGrpSpPr>
          <p:cNvPr id="5" name="Group 4"/>
          <p:cNvGrpSpPr/>
          <p:nvPr/>
        </p:nvGrpSpPr>
        <p:grpSpPr>
          <a:xfrm>
            <a:off x="8925550" y="146447"/>
            <a:ext cx="3092278" cy="1290467"/>
            <a:chOff x="8414078" y="146447"/>
            <a:chExt cx="3603750" cy="1503914"/>
          </a:xfrm>
        </p:grpSpPr>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64836" y="146447"/>
              <a:ext cx="1452992" cy="1503914"/>
            </a:xfrm>
            <a:prstGeom prst="rect">
              <a:avLst/>
            </a:prstGeom>
          </p:spPr>
        </p:pic>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414078" y="368744"/>
              <a:ext cx="2150758" cy="802343"/>
            </a:xfrm>
            <a:prstGeom prst="rect">
              <a:avLst/>
            </a:prstGeom>
          </p:spPr>
        </p:pic>
      </p:grpSp>
      <p:pic>
        <p:nvPicPr>
          <p:cNvPr id="9" name="Content Placeholder 8"/>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2202122" y="2135037"/>
            <a:ext cx="7848712" cy="4140258"/>
          </a:xfrm>
        </p:spPr>
      </p:pic>
    </p:spTree>
    <p:extLst>
      <p:ext uri="{BB962C8B-B14F-4D97-AF65-F5344CB8AC3E}">
        <p14:creationId xmlns:p14="http://schemas.microsoft.com/office/powerpoint/2010/main" val="31414545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580" y="146447"/>
            <a:ext cx="9404723" cy="1400530"/>
          </a:xfrm>
        </p:spPr>
        <p:txBody>
          <a:bodyPr/>
          <a:lstStyle/>
          <a:p>
            <a:r>
              <a:rPr lang="en-US" dirty="0">
                <a:solidFill>
                  <a:srgbClr val="EF3E24"/>
                </a:solidFill>
              </a:rPr>
              <a:t>What Teens Think About:</a:t>
            </a:r>
            <a:br>
              <a:rPr lang="en-US" dirty="0">
                <a:solidFill>
                  <a:srgbClr val="EF3E24"/>
                </a:solidFill>
              </a:rPr>
            </a:br>
            <a:r>
              <a:rPr lang="en-US" dirty="0">
                <a:solidFill>
                  <a:srgbClr val="EF3E24"/>
                </a:solidFill>
              </a:rPr>
              <a:t>Healthy Relationships</a:t>
            </a:r>
          </a:p>
        </p:txBody>
      </p:sp>
      <p:grpSp>
        <p:nvGrpSpPr>
          <p:cNvPr id="4" name="Group 3"/>
          <p:cNvGrpSpPr/>
          <p:nvPr/>
        </p:nvGrpSpPr>
        <p:grpSpPr>
          <a:xfrm>
            <a:off x="8925550" y="146447"/>
            <a:ext cx="3092278" cy="1290467"/>
            <a:chOff x="8414078" y="146447"/>
            <a:chExt cx="3603750" cy="1503914"/>
          </a:xfrm>
        </p:grpSpPr>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64836" y="146447"/>
              <a:ext cx="1452992" cy="1503914"/>
            </a:xfrm>
            <a:prstGeom prst="rect">
              <a:avLst/>
            </a:prstGeom>
          </p:spPr>
        </p:pic>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414078" y="368744"/>
              <a:ext cx="2150758" cy="802343"/>
            </a:xfrm>
            <a:prstGeom prst="rect">
              <a:avLst/>
            </a:prstGeom>
          </p:spPr>
        </p:pic>
      </p:grpSp>
      <p:pic>
        <p:nvPicPr>
          <p:cNvPr id="8" name="Picture 7"/>
          <p:cNvPicPr>
            <a:picLocks noChangeAspect="1"/>
          </p:cNvPicPr>
          <p:nvPr/>
        </p:nvPicPr>
        <p:blipFill>
          <a:blip r:embed="rId5"/>
          <a:stretch>
            <a:fillRect/>
          </a:stretch>
        </p:blipFill>
        <p:spPr>
          <a:xfrm>
            <a:off x="1689745" y="2066924"/>
            <a:ext cx="8102648" cy="4700522"/>
          </a:xfrm>
          <a:prstGeom prst="rect">
            <a:avLst/>
          </a:prstGeom>
        </p:spPr>
      </p:pic>
    </p:spTree>
    <p:extLst>
      <p:ext uri="{BB962C8B-B14F-4D97-AF65-F5344CB8AC3E}">
        <p14:creationId xmlns:p14="http://schemas.microsoft.com/office/powerpoint/2010/main" val="17944171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EF3E24"/>
                </a:solidFill>
              </a:rPr>
              <a:t>Discussion</a:t>
            </a:r>
          </a:p>
        </p:txBody>
      </p:sp>
      <p:sp>
        <p:nvSpPr>
          <p:cNvPr id="3" name="Content Placeholder 2"/>
          <p:cNvSpPr>
            <a:spLocks noGrp="1"/>
          </p:cNvSpPr>
          <p:nvPr>
            <p:ph idx="1"/>
          </p:nvPr>
        </p:nvSpPr>
        <p:spPr/>
        <p:txBody>
          <a:bodyPr>
            <a:normAutofit/>
          </a:bodyPr>
          <a:lstStyle/>
          <a:p>
            <a:pPr marL="0" indent="0">
              <a:buNone/>
            </a:pPr>
            <a:r>
              <a:rPr lang="en-US" b="1" dirty="0">
                <a:solidFill>
                  <a:srgbClr val="EF3E24"/>
                </a:solidFill>
              </a:rPr>
              <a:t>Small Group discussion:</a:t>
            </a:r>
            <a:endParaRPr lang="en-US" dirty="0">
              <a:solidFill>
                <a:srgbClr val="EF3E24"/>
              </a:solidFill>
            </a:endParaRPr>
          </a:p>
          <a:p>
            <a:pPr lvl="0" fontAlgn="base"/>
            <a:r>
              <a:rPr lang="en-US" dirty="0">
                <a:solidFill>
                  <a:srgbClr val="FF0000"/>
                </a:solidFill>
              </a:rPr>
              <a:t>Are there any themes from the video that we can add to our list of qualities of a healthy relationship?</a:t>
            </a:r>
            <a:endParaRPr lang="en-CA" dirty="0">
              <a:solidFill>
                <a:srgbClr val="FF0000"/>
              </a:solidFill>
            </a:endParaRPr>
          </a:p>
          <a:p>
            <a:pPr lvl="0"/>
            <a:r>
              <a:rPr lang="en-US" dirty="0">
                <a:solidFill>
                  <a:srgbClr val="FF0000"/>
                </a:solidFill>
              </a:rPr>
              <a:t>What is the difference between a healthy and unhealthy relationship?</a:t>
            </a:r>
          </a:p>
          <a:p>
            <a:pPr lvl="0" fontAlgn="base"/>
            <a:r>
              <a:rPr lang="en-US" dirty="0">
                <a:solidFill>
                  <a:srgbClr val="FF0000"/>
                </a:solidFill>
              </a:rPr>
              <a:t>What does it mean to have open and honest communication?  </a:t>
            </a:r>
            <a:endParaRPr lang="en-CA" dirty="0">
              <a:solidFill>
                <a:srgbClr val="FF0000"/>
              </a:solidFill>
            </a:endParaRPr>
          </a:p>
          <a:p>
            <a:pPr marL="0" indent="0">
              <a:buNone/>
            </a:pPr>
            <a:endParaRPr lang="en-US" dirty="0"/>
          </a:p>
        </p:txBody>
      </p:sp>
      <p:grpSp>
        <p:nvGrpSpPr>
          <p:cNvPr id="4" name="Group 3"/>
          <p:cNvGrpSpPr/>
          <p:nvPr/>
        </p:nvGrpSpPr>
        <p:grpSpPr>
          <a:xfrm>
            <a:off x="8925550" y="146447"/>
            <a:ext cx="3092278" cy="1290467"/>
            <a:chOff x="8414078" y="146447"/>
            <a:chExt cx="3603750" cy="1503914"/>
          </a:xfrm>
        </p:grpSpPr>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64836" y="146447"/>
              <a:ext cx="1452992" cy="1503914"/>
            </a:xfrm>
            <a:prstGeom prst="rect">
              <a:avLst/>
            </a:prstGeom>
          </p:spPr>
        </p:pic>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414078" y="368744"/>
              <a:ext cx="2150758" cy="802343"/>
            </a:xfrm>
            <a:prstGeom prst="rect">
              <a:avLst/>
            </a:prstGeom>
          </p:spPr>
        </p:pic>
      </p:grpSp>
    </p:spTree>
    <p:extLst>
      <p:ext uri="{BB962C8B-B14F-4D97-AF65-F5344CB8AC3E}">
        <p14:creationId xmlns:p14="http://schemas.microsoft.com/office/powerpoint/2010/main" val="2485026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2" y="452718"/>
            <a:ext cx="8684156" cy="1400530"/>
          </a:xfrm>
        </p:spPr>
        <p:txBody>
          <a:bodyPr/>
          <a:lstStyle/>
          <a:p>
            <a:r>
              <a:rPr lang="en-US" dirty="0">
                <a:solidFill>
                  <a:srgbClr val="EF3E24"/>
                </a:solidFill>
              </a:rPr>
              <a:t>12 Signs That You Are In A Healthy Relationship</a:t>
            </a:r>
          </a:p>
        </p:txBody>
      </p:sp>
      <p:grpSp>
        <p:nvGrpSpPr>
          <p:cNvPr id="4" name="Group 3"/>
          <p:cNvGrpSpPr/>
          <p:nvPr/>
        </p:nvGrpSpPr>
        <p:grpSpPr>
          <a:xfrm>
            <a:off x="8925550" y="146447"/>
            <a:ext cx="3092278" cy="1290467"/>
            <a:chOff x="8414078" y="146447"/>
            <a:chExt cx="3603750" cy="1503914"/>
          </a:xfrm>
        </p:grpSpPr>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564836" y="146447"/>
              <a:ext cx="1452992" cy="1503914"/>
            </a:xfrm>
            <a:prstGeom prst="rect">
              <a:avLst/>
            </a:prstGeom>
          </p:spPr>
        </p:pic>
        <p:pic>
          <p:nvPicPr>
            <p:cNvPr id="6" name="Picture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414078" y="368744"/>
              <a:ext cx="2150758" cy="802343"/>
            </a:xfrm>
            <a:prstGeom prst="rect">
              <a:avLst/>
            </a:prstGeom>
          </p:spPr>
        </p:pic>
      </p:grpSp>
      <p:pic>
        <p:nvPicPr>
          <p:cNvPr id="8" name="kCQIDvEnrTg"/>
          <p:cNvPicPr>
            <a:picLocks noGrp="1" noRot="1" noChangeAspect="1"/>
          </p:cNvPicPr>
          <p:nvPr>
            <p:ph idx="1"/>
            <a:videoFile r:link="rId1"/>
          </p:nvPr>
        </p:nvPicPr>
        <p:blipFill>
          <a:blip r:embed="rId6"/>
          <a:stretch>
            <a:fillRect/>
          </a:stretch>
        </p:blipFill>
        <p:spPr>
          <a:xfrm>
            <a:off x="2173288" y="2171972"/>
            <a:ext cx="7337296" cy="4127228"/>
          </a:xfrm>
          <a:prstGeom prst="rect">
            <a:avLst/>
          </a:prstGeom>
        </p:spPr>
      </p:pic>
    </p:spTree>
    <p:extLst>
      <p:ext uri="{BB962C8B-B14F-4D97-AF65-F5344CB8AC3E}">
        <p14:creationId xmlns:p14="http://schemas.microsoft.com/office/powerpoint/2010/main" val="1528735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56D564-FBCF-4ABD-EBC9-9C46BBA46F24}"/>
            </a:ext>
          </a:extLst>
        </p:cNvPr>
        <p:cNvGrpSpPr/>
        <p:nvPr/>
      </p:nvGrpSpPr>
      <p:grpSpPr>
        <a:xfrm>
          <a:off x="0" y="0"/>
          <a:ext cx="0" cy="0"/>
          <a:chOff x="0" y="0"/>
          <a:chExt cx="0" cy="0"/>
        </a:xfrm>
      </p:grpSpPr>
      <p:grpSp>
        <p:nvGrpSpPr>
          <p:cNvPr id="4" name="Group 3">
            <a:extLst>
              <a:ext uri="{FF2B5EF4-FFF2-40B4-BE49-F238E27FC236}">
                <a16:creationId xmlns:a16="http://schemas.microsoft.com/office/drawing/2014/main" id="{3E43DFD1-474D-5157-13C1-18FDD7CC0602}"/>
              </a:ext>
            </a:extLst>
          </p:cNvPr>
          <p:cNvGrpSpPr/>
          <p:nvPr/>
        </p:nvGrpSpPr>
        <p:grpSpPr>
          <a:xfrm>
            <a:off x="330163" y="5365127"/>
            <a:ext cx="2702286" cy="1244586"/>
            <a:chOff x="330163" y="5365127"/>
            <a:chExt cx="2702286" cy="1244586"/>
          </a:xfrm>
        </p:grpSpPr>
        <p:pic>
          <p:nvPicPr>
            <p:cNvPr id="5" name="Picture 4">
              <a:extLst>
                <a:ext uri="{FF2B5EF4-FFF2-40B4-BE49-F238E27FC236}">
                  <a16:creationId xmlns:a16="http://schemas.microsoft.com/office/drawing/2014/main" id="{7D270691-34D9-889D-098A-C09EA38FF19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0163" y="5365127"/>
              <a:ext cx="1202445" cy="1244586"/>
            </a:xfrm>
            <a:prstGeom prst="rect">
              <a:avLst/>
            </a:prstGeom>
          </p:spPr>
        </p:pic>
        <p:pic>
          <p:nvPicPr>
            <p:cNvPr id="6" name="Picture 5">
              <a:extLst>
                <a:ext uri="{FF2B5EF4-FFF2-40B4-BE49-F238E27FC236}">
                  <a16:creationId xmlns:a16="http://schemas.microsoft.com/office/drawing/2014/main" id="{EBD26C3A-1E23-FD05-9EF4-A56CE8F77DC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532608" y="6003401"/>
              <a:ext cx="1499841" cy="559518"/>
            </a:xfrm>
            <a:prstGeom prst="rect">
              <a:avLst/>
            </a:prstGeom>
          </p:spPr>
        </p:pic>
      </p:grpSp>
      <p:sp>
        <p:nvSpPr>
          <p:cNvPr id="2" name="Title 1">
            <a:extLst>
              <a:ext uri="{FF2B5EF4-FFF2-40B4-BE49-F238E27FC236}">
                <a16:creationId xmlns:a16="http://schemas.microsoft.com/office/drawing/2014/main" id="{F247CE33-0DE8-9D11-EB72-016ACA6B723A}"/>
              </a:ext>
            </a:extLst>
          </p:cNvPr>
          <p:cNvSpPr>
            <a:spLocks noGrp="1"/>
          </p:cNvSpPr>
          <p:nvPr>
            <p:ph type="title"/>
          </p:nvPr>
        </p:nvSpPr>
        <p:spPr>
          <a:xfrm>
            <a:off x="646111" y="452718"/>
            <a:ext cx="10755897" cy="1400530"/>
          </a:xfrm>
        </p:spPr>
        <p:txBody>
          <a:bodyPr/>
          <a:lstStyle/>
          <a:p>
            <a:r>
              <a:rPr lang="en-US" dirty="0">
                <a:solidFill>
                  <a:srgbClr val="EF3E24"/>
                </a:solidFill>
              </a:rPr>
              <a:t>PEACE Program</a:t>
            </a:r>
          </a:p>
        </p:txBody>
      </p:sp>
      <p:sp>
        <p:nvSpPr>
          <p:cNvPr id="3" name="Content Placeholder 2">
            <a:extLst>
              <a:ext uri="{FF2B5EF4-FFF2-40B4-BE49-F238E27FC236}">
                <a16:creationId xmlns:a16="http://schemas.microsoft.com/office/drawing/2014/main" id="{99C56546-EEB4-15B4-81DD-EDA1A9097367}"/>
              </a:ext>
            </a:extLst>
          </p:cNvPr>
          <p:cNvSpPr>
            <a:spLocks noGrp="1"/>
          </p:cNvSpPr>
          <p:nvPr>
            <p:ph idx="1"/>
          </p:nvPr>
        </p:nvSpPr>
        <p:spPr>
          <a:xfrm>
            <a:off x="1103312" y="2052919"/>
            <a:ext cx="10298696" cy="3554780"/>
          </a:xfrm>
        </p:spPr>
        <p:txBody>
          <a:bodyPr>
            <a:normAutofit/>
          </a:bodyPr>
          <a:lstStyle/>
          <a:p>
            <a:pPr>
              <a:buClr>
                <a:schemeClr val="accent1"/>
              </a:buClr>
              <a:buFont typeface="Wingdings" panose="05000000000000000000" pitchFamily="2" charset="2"/>
              <a:buChar char="Ø"/>
            </a:pPr>
            <a:r>
              <a:rPr lang="en-CA" dirty="0">
                <a:solidFill>
                  <a:schemeClr val="bg1">
                    <a:lumMod val="50000"/>
                    <a:lumOff val="50000"/>
                  </a:schemeClr>
                </a:solidFill>
              </a:rPr>
              <a:t>Free.</a:t>
            </a:r>
          </a:p>
          <a:p>
            <a:pPr>
              <a:buClr>
                <a:schemeClr val="accent1"/>
              </a:buClr>
              <a:buFont typeface="Wingdings" panose="05000000000000000000" pitchFamily="2" charset="2"/>
              <a:buChar char="Ø"/>
            </a:pPr>
            <a:r>
              <a:rPr lang="en-CA" dirty="0">
                <a:solidFill>
                  <a:schemeClr val="bg1">
                    <a:lumMod val="50000"/>
                    <a:lumOff val="50000"/>
                  </a:schemeClr>
                </a:solidFill>
              </a:rPr>
              <a:t>Confidential program across BC. </a:t>
            </a:r>
          </a:p>
          <a:p>
            <a:pPr>
              <a:buClr>
                <a:schemeClr val="accent1"/>
              </a:buClr>
              <a:buFont typeface="Wingdings" panose="05000000000000000000" pitchFamily="2" charset="2"/>
              <a:buChar char="Ø"/>
            </a:pPr>
            <a:r>
              <a:rPr lang="en-CA" dirty="0">
                <a:solidFill>
                  <a:schemeClr val="bg1">
                    <a:lumMod val="50000"/>
                    <a:lumOff val="50000"/>
                  </a:schemeClr>
                </a:solidFill>
              </a:rPr>
              <a:t>For children and youth aged 3 to 18 who have experienced violence in their home.</a:t>
            </a:r>
          </a:p>
          <a:p>
            <a:pPr>
              <a:buClr>
                <a:schemeClr val="accent1"/>
              </a:buClr>
              <a:buFont typeface="Wingdings" panose="05000000000000000000" pitchFamily="2" charset="2"/>
              <a:buChar char="Ø"/>
            </a:pPr>
            <a:endParaRPr lang="en-CA" dirty="0">
              <a:solidFill>
                <a:schemeClr val="bg1">
                  <a:lumMod val="50000"/>
                  <a:lumOff val="50000"/>
                </a:schemeClr>
              </a:solidFill>
            </a:endParaRPr>
          </a:p>
          <a:p>
            <a:pPr marL="0" indent="0">
              <a:buClr>
                <a:schemeClr val="accent1"/>
              </a:buClr>
              <a:buNone/>
            </a:pPr>
            <a:endParaRPr lang="en-CA" dirty="0">
              <a:solidFill>
                <a:schemeClr val="bg1">
                  <a:lumMod val="50000"/>
                  <a:lumOff val="50000"/>
                </a:schemeClr>
              </a:solidFill>
            </a:endParaRPr>
          </a:p>
          <a:p>
            <a:pPr marL="0" indent="0">
              <a:buClr>
                <a:schemeClr val="accent1"/>
              </a:buClr>
              <a:buNone/>
            </a:pPr>
            <a:endParaRPr lang="en-CA" dirty="0">
              <a:solidFill>
                <a:schemeClr val="bg1">
                  <a:lumMod val="50000"/>
                  <a:lumOff val="50000"/>
                </a:schemeClr>
              </a:solidFill>
            </a:endParaRPr>
          </a:p>
        </p:txBody>
      </p:sp>
      <p:pic>
        <p:nvPicPr>
          <p:cNvPr id="8" name="Picture 7">
            <a:extLst>
              <a:ext uri="{FF2B5EF4-FFF2-40B4-BE49-F238E27FC236}">
                <a16:creationId xmlns:a16="http://schemas.microsoft.com/office/drawing/2014/main" id="{8B4F522B-94C1-7C99-B938-1AED70E4082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231210" y="6065979"/>
            <a:ext cx="1786618" cy="496940"/>
          </a:xfrm>
          <a:prstGeom prst="rect">
            <a:avLst/>
          </a:prstGeom>
        </p:spPr>
      </p:pic>
    </p:spTree>
    <p:extLst>
      <p:ext uri="{BB962C8B-B14F-4D97-AF65-F5344CB8AC3E}">
        <p14:creationId xmlns:p14="http://schemas.microsoft.com/office/powerpoint/2010/main" val="18042011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EF3E24"/>
                </a:solidFill>
              </a:rPr>
              <a:t>How To Break Up</a:t>
            </a:r>
          </a:p>
        </p:txBody>
      </p:sp>
      <p:grpSp>
        <p:nvGrpSpPr>
          <p:cNvPr id="4" name="Group 3"/>
          <p:cNvGrpSpPr/>
          <p:nvPr/>
        </p:nvGrpSpPr>
        <p:grpSpPr>
          <a:xfrm>
            <a:off x="8925550" y="146447"/>
            <a:ext cx="3092278" cy="1290467"/>
            <a:chOff x="8414078" y="146447"/>
            <a:chExt cx="3603750" cy="1503914"/>
          </a:xfrm>
        </p:grpSpPr>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64836" y="146447"/>
              <a:ext cx="1452992" cy="1503914"/>
            </a:xfrm>
            <a:prstGeom prst="rect">
              <a:avLst/>
            </a:prstGeom>
          </p:spPr>
        </p:pic>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414078" y="368744"/>
              <a:ext cx="2150758" cy="802343"/>
            </a:xfrm>
            <a:prstGeom prst="rect">
              <a:avLst/>
            </a:prstGeom>
          </p:spPr>
        </p:pic>
      </p:grpSp>
      <p:pic>
        <p:nvPicPr>
          <p:cNvPr id="9" name="Content Placeholder 9">
            <a:extLst>
              <a:ext uri="{FF2B5EF4-FFF2-40B4-BE49-F238E27FC236}">
                <a16:creationId xmlns:a16="http://schemas.microsoft.com/office/drawing/2014/main" id="{27BF502E-0913-8899-54C3-638B04E89BBF}"/>
              </a:ext>
            </a:extLst>
          </p:cNvPr>
          <p:cNvPicPr>
            <a:picLocks noChangeAspect="1"/>
          </p:cNvPicPr>
          <p:nvPr/>
        </p:nvPicPr>
        <p:blipFill>
          <a:blip r:embed="rId5"/>
          <a:stretch>
            <a:fillRect/>
          </a:stretch>
        </p:blipFill>
        <p:spPr>
          <a:xfrm>
            <a:off x="1648336" y="1655379"/>
            <a:ext cx="8762609" cy="4865427"/>
          </a:xfrm>
          <a:prstGeom prst="rect">
            <a:avLst/>
          </a:prstGeom>
        </p:spPr>
      </p:pic>
    </p:spTree>
    <p:extLst>
      <p:ext uri="{BB962C8B-B14F-4D97-AF65-F5344CB8AC3E}">
        <p14:creationId xmlns:p14="http://schemas.microsoft.com/office/powerpoint/2010/main" val="7826659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9031" y="-1213919"/>
            <a:ext cx="8825658" cy="3329581"/>
          </a:xfrm>
        </p:spPr>
        <p:txBody>
          <a:bodyPr/>
          <a:lstStyle/>
          <a:p>
            <a:r>
              <a:rPr lang="en-US" dirty="0">
                <a:solidFill>
                  <a:srgbClr val="EF3E24"/>
                </a:solidFill>
              </a:rPr>
              <a:t>Thank You </a:t>
            </a:r>
          </a:p>
        </p:txBody>
      </p:sp>
      <p:sp>
        <p:nvSpPr>
          <p:cNvPr id="3" name="Subtitle 2"/>
          <p:cNvSpPr>
            <a:spLocks noGrp="1"/>
          </p:cNvSpPr>
          <p:nvPr>
            <p:ph type="subTitle" idx="1"/>
          </p:nvPr>
        </p:nvSpPr>
        <p:spPr>
          <a:xfrm>
            <a:off x="298764" y="2553077"/>
            <a:ext cx="9681849" cy="3085723"/>
          </a:xfrm>
        </p:spPr>
        <p:txBody>
          <a:bodyPr/>
          <a:lstStyle/>
          <a:p>
            <a:r>
              <a:rPr lang="en-US" dirty="0">
                <a:solidFill>
                  <a:srgbClr val="EF3E24"/>
                </a:solidFill>
              </a:rPr>
              <a:t>Name: </a:t>
            </a:r>
          </a:p>
          <a:p>
            <a:r>
              <a:rPr lang="en-US" dirty="0">
                <a:solidFill>
                  <a:srgbClr val="EF3E24"/>
                </a:solidFill>
              </a:rPr>
              <a:t>Peace Counsellor: </a:t>
            </a:r>
          </a:p>
          <a:p>
            <a:r>
              <a:rPr lang="en-US" dirty="0">
                <a:solidFill>
                  <a:srgbClr val="EF3E24"/>
                </a:solidFill>
              </a:rPr>
              <a:t>ORGANIZATION Name:</a:t>
            </a:r>
          </a:p>
          <a:p>
            <a:r>
              <a:rPr lang="en-US" dirty="0">
                <a:solidFill>
                  <a:srgbClr val="EF3E24"/>
                </a:solidFill>
              </a:rPr>
              <a:t>Phone Number:</a:t>
            </a:r>
          </a:p>
          <a:p>
            <a:r>
              <a:rPr lang="en-US" dirty="0">
                <a:solidFill>
                  <a:srgbClr val="EF3E24"/>
                </a:solidFill>
              </a:rPr>
              <a:t>Email:</a:t>
            </a:r>
          </a:p>
          <a:p>
            <a:r>
              <a:rPr lang="en-US" dirty="0">
                <a:solidFill>
                  <a:srgbClr val="EF3E24"/>
                </a:solidFill>
              </a:rPr>
              <a:t>Office hours:</a:t>
            </a:r>
          </a:p>
        </p:txBody>
      </p:sp>
      <p:grpSp>
        <p:nvGrpSpPr>
          <p:cNvPr id="4" name="Group 3"/>
          <p:cNvGrpSpPr/>
          <p:nvPr/>
        </p:nvGrpSpPr>
        <p:grpSpPr>
          <a:xfrm>
            <a:off x="8925550" y="146447"/>
            <a:ext cx="3092278" cy="1290467"/>
            <a:chOff x="8414078" y="146447"/>
            <a:chExt cx="3603750" cy="1503914"/>
          </a:xfrm>
        </p:grpSpPr>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64836" y="146447"/>
              <a:ext cx="1452992" cy="1503914"/>
            </a:xfrm>
            <a:prstGeom prst="rect">
              <a:avLst/>
            </a:prstGeom>
          </p:spPr>
        </p:pic>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414078" y="368744"/>
              <a:ext cx="2150758" cy="802343"/>
            </a:xfrm>
            <a:prstGeom prst="rect">
              <a:avLst/>
            </a:prstGeom>
          </p:spPr>
        </p:pic>
      </p:grpSp>
    </p:spTree>
    <p:extLst>
      <p:ext uri="{BB962C8B-B14F-4D97-AF65-F5344CB8AC3E}">
        <p14:creationId xmlns:p14="http://schemas.microsoft.com/office/powerpoint/2010/main" val="17740381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ubtitle 10"/>
          <p:cNvSpPr>
            <a:spLocks noGrp="1"/>
          </p:cNvSpPr>
          <p:nvPr>
            <p:ph type="subTitle" idx="1"/>
          </p:nvPr>
        </p:nvSpPr>
        <p:spPr>
          <a:xfrm>
            <a:off x="4939884" y="4777380"/>
            <a:ext cx="5805682" cy="861420"/>
          </a:xfrm>
        </p:spPr>
        <p:txBody>
          <a:bodyPr/>
          <a:lstStyle/>
          <a:p>
            <a:r>
              <a:rPr lang="en-US" b="1" dirty="0">
                <a:solidFill>
                  <a:schemeClr val="bg1">
                    <a:lumMod val="65000"/>
                    <a:lumOff val="35000"/>
                  </a:schemeClr>
                </a:solidFill>
              </a:rPr>
              <a:t>DAY 3: the CYCLE OF ABUSE AND CONSENT</a:t>
            </a:r>
          </a:p>
          <a:p>
            <a:r>
              <a:rPr lang="en-US" b="1" dirty="0">
                <a:solidFill>
                  <a:schemeClr val="bg1">
                    <a:lumMod val="65000"/>
                    <a:lumOff val="35000"/>
                  </a:schemeClr>
                </a:solidFill>
              </a:rPr>
              <a:t>Grades 10-12</a:t>
            </a: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2461" y="1222927"/>
            <a:ext cx="4266352" cy="4415873"/>
          </a:xfrm>
          <a:prstGeom prst="rect">
            <a:avLst/>
          </a:prstGeom>
        </p:spPr>
      </p:pic>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889931" y="2361717"/>
            <a:ext cx="5905588" cy="2203087"/>
          </a:xfrm>
          <a:prstGeom prst="rect">
            <a:avLst/>
          </a:prstGeom>
        </p:spPr>
      </p:pic>
      <p:pic>
        <p:nvPicPr>
          <p:cNvPr id="2" name="Picture 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133045" y="6075310"/>
            <a:ext cx="1786618" cy="496940"/>
          </a:xfrm>
          <a:prstGeom prst="rect">
            <a:avLst/>
          </a:prstGeom>
        </p:spPr>
      </p:pic>
    </p:spTree>
    <p:extLst>
      <p:ext uri="{BB962C8B-B14F-4D97-AF65-F5344CB8AC3E}">
        <p14:creationId xmlns:p14="http://schemas.microsoft.com/office/powerpoint/2010/main" val="40328522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16685D-C1EE-2E6A-DE4D-D7AA9EE12FE3}"/>
            </a:ext>
          </a:extLst>
        </p:cNvPr>
        <p:cNvGrpSpPr/>
        <p:nvPr/>
      </p:nvGrpSpPr>
      <p:grpSpPr>
        <a:xfrm>
          <a:off x="0" y="0"/>
          <a:ext cx="0" cy="0"/>
          <a:chOff x="0" y="0"/>
          <a:chExt cx="0" cy="0"/>
        </a:xfrm>
      </p:grpSpPr>
      <p:grpSp>
        <p:nvGrpSpPr>
          <p:cNvPr id="4" name="Group 3">
            <a:extLst>
              <a:ext uri="{FF2B5EF4-FFF2-40B4-BE49-F238E27FC236}">
                <a16:creationId xmlns:a16="http://schemas.microsoft.com/office/drawing/2014/main" id="{40AE94FB-6674-EA94-5914-C37B19370152}"/>
              </a:ext>
            </a:extLst>
          </p:cNvPr>
          <p:cNvGrpSpPr/>
          <p:nvPr/>
        </p:nvGrpSpPr>
        <p:grpSpPr>
          <a:xfrm>
            <a:off x="330163" y="5365127"/>
            <a:ext cx="2702286" cy="1244586"/>
            <a:chOff x="330163" y="5365127"/>
            <a:chExt cx="2702286" cy="1244586"/>
          </a:xfrm>
        </p:grpSpPr>
        <p:pic>
          <p:nvPicPr>
            <p:cNvPr id="5" name="Picture 4">
              <a:extLst>
                <a:ext uri="{FF2B5EF4-FFF2-40B4-BE49-F238E27FC236}">
                  <a16:creationId xmlns:a16="http://schemas.microsoft.com/office/drawing/2014/main" id="{6D50E6A2-A027-0E6E-0831-A1078177B84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0163" y="5365127"/>
              <a:ext cx="1202445" cy="1244586"/>
            </a:xfrm>
            <a:prstGeom prst="rect">
              <a:avLst/>
            </a:prstGeom>
          </p:spPr>
        </p:pic>
        <p:pic>
          <p:nvPicPr>
            <p:cNvPr id="6" name="Picture 5">
              <a:extLst>
                <a:ext uri="{FF2B5EF4-FFF2-40B4-BE49-F238E27FC236}">
                  <a16:creationId xmlns:a16="http://schemas.microsoft.com/office/drawing/2014/main" id="{309EFC09-6404-A5DD-079F-212E2DDA122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532608" y="6003401"/>
              <a:ext cx="1499841" cy="559518"/>
            </a:xfrm>
            <a:prstGeom prst="rect">
              <a:avLst/>
            </a:prstGeom>
          </p:spPr>
        </p:pic>
      </p:grpSp>
      <p:sp>
        <p:nvSpPr>
          <p:cNvPr id="2" name="Title 1">
            <a:extLst>
              <a:ext uri="{FF2B5EF4-FFF2-40B4-BE49-F238E27FC236}">
                <a16:creationId xmlns:a16="http://schemas.microsoft.com/office/drawing/2014/main" id="{FCF4902B-828B-8AA4-A4A1-2BD829FE956E}"/>
              </a:ext>
            </a:extLst>
          </p:cNvPr>
          <p:cNvSpPr>
            <a:spLocks noGrp="1"/>
          </p:cNvSpPr>
          <p:nvPr>
            <p:ph type="title"/>
          </p:nvPr>
        </p:nvSpPr>
        <p:spPr>
          <a:xfrm>
            <a:off x="646111" y="452718"/>
            <a:ext cx="10755897" cy="1400530"/>
          </a:xfrm>
        </p:spPr>
        <p:txBody>
          <a:bodyPr/>
          <a:lstStyle/>
          <a:p>
            <a:r>
              <a:rPr lang="en-US" dirty="0">
                <a:solidFill>
                  <a:srgbClr val="EF3E24"/>
                </a:solidFill>
              </a:rPr>
              <a:t>PEACE Program</a:t>
            </a:r>
          </a:p>
        </p:txBody>
      </p:sp>
      <p:sp>
        <p:nvSpPr>
          <p:cNvPr id="3" name="Content Placeholder 2">
            <a:extLst>
              <a:ext uri="{FF2B5EF4-FFF2-40B4-BE49-F238E27FC236}">
                <a16:creationId xmlns:a16="http://schemas.microsoft.com/office/drawing/2014/main" id="{AC45F982-CF37-8D8A-63E8-1C6E12DA60D9}"/>
              </a:ext>
            </a:extLst>
          </p:cNvPr>
          <p:cNvSpPr>
            <a:spLocks noGrp="1"/>
          </p:cNvSpPr>
          <p:nvPr>
            <p:ph idx="1"/>
          </p:nvPr>
        </p:nvSpPr>
        <p:spPr>
          <a:xfrm>
            <a:off x="1103312" y="2052919"/>
            <a:ext cx="10298696" cy="3554780"/>
          </a:xfrm>
        </p:spPr>
        <p:txBody>
          <a:bodyPr>
            <a:normAutofit/>
          </a:bodyPr>
          <a:lstStyle/>
          <a:p>
            <a:pPr>
              <a:buClr>
                <a:schemeClr val="accent1"/>
              </a:buClr>
              <a:buFont typeface="Wingdings" panose="05000000000000000000" pitchFamily="2" charset="2"/>
              <a:buChar char="Ø"/>
            </a:pPr>
            <a:r>
              <a:rPr lang="en-CA" dirty="0">
                <a:solidFill>
                  <a:schemeClr val="bg1">
                    <a:lumMod val="50000"/>
                    <a:lumOff val="50000"/>
                  </a:schemeClr>
                </a:solidFill>
              </a:rPr>
              <a:t>Free.</a:t>
            </a:r>
          </a:p>
          <a:p>
            <a:pPr>
              <a:buClr>
                <a:schemeClr val="accent1"/>
              </a:buClr>
              <a:buFont typeface="Wingdings" panose="05000000000000000000" pitchFamily="2" charset="2"/>
              <a:buChar char="Ø"/>
            </a:pPr>
            <a:r>
              <a:rPr lang="en-CA" dirty="0">
                <a:solidFill>
                  <a:schemeClr val="bg1">
                    <a:lumMod val="50000"/>
                    <a:lumOff val="50000"/>
                  </a:schemeClr>
                </a:solidFill>
              </a:rPr>
              <a:t>Confidential program across BC. </a:t>
            </a:r>
          </a:p>
          <a:p>
            <a:pPr>
              <a:buClr>
                <a:schemeClr val="accent1"/>
              </a:buClr>
              <a:buFont typeface="Wingdings" panose="05000000000000000000" pitchFamily="2" charset="2"/>
              <a:buChar char="Ø"/>
            </a:pPr>
            <a:r>
              <a:rPr lang="en-CA" dirty="0">
                <a:solidFill>
                  <a:schemeClr val="bg1">
                    <a:lumMod val="50000"/>
                    <a:lumOff val="50000"/>
                  </a:schemeClr>
                </a:solidFill>
              </a:rPr>
              <a:t>For children and youth aged 3 to 18 who have experienced violence in their home.</a:t>
            </a:r>
          </a:p>
          <a:p>
            <a:pPr>
              <a:buClr>
                <a:schemeClr val="accent1"/>
              </a:buClr>
              <a:buFont typeface="Wingdings" panose="05000000000000000000" pitchFamily="2" charset="2"/>
              <a:buChar char="Ø"/>
            </a:pPr>
            <a:endParaRPr lang="en-CA" dirty="0">
              <a:solidFill>
                <a:schemeClr val="bg1">
                  <a:lumMod val="50000"/>
                  <a:lumOff val="50000"/>
                </a:schemeClr>
              </a:solidFill>
            </a:endParaRPr>
          </a:p>
          <a:p>
            <a:pPr marL="0" indent="0">
              <a:buClr>
                <a:schemeClr val="accent1"/>
              </a:buClr>
              <a:buNone/>
            </a:pPr>
            <a:endParaRPr lang="en-CA" dirty="0">
              <a:solidFill>
                <a:schemeClr val="bg1">
                  <a:lumMod val="50000"/>
                  <a:lumOff val="50000"/>
                </a:schemeClr>
              </a:solidFill>
            </a:endParaRPr>
          </a:p>
          <a:p>
            <a:pPr marL="0" indent="0">
              <a:buClr>
                <a:schemeClr val="accent1"/>
              </a:buClr>
              <a:buNone/>
            </a:pPr>
            <a:endParaRPr lang="en-CA" dirty="0">
              <a:solidFill>
                <a:schemeClr val="bg1">
                  <a:lumMod val="50000"/>
                  <a:lumOff val="50000"/>
                </a:schemeClr>
              </a:solidFill>
            </a:endParaRPr>
          </a:p>
        </p:txBody>
      </p:sp>
      <p:pic>
        <p:nvPicPr>
          <p:cNvPr id="8" name="Picture 7">
            <a:extLst>
              <a:ext uri="{FF2B5EF4-FFF2-40B4-BE49-F238E27FC236}">
                <a16:creationId xmlns:a16="http://schemas.microsoft.com/office/drawing/2014/main" id="{C8717AD2-4B1C-4A5D-C1F6-E5B35081720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231210" y="6065979"/>
            <a:ext cx="1786618" cy="496940"/>
          </a:xfrm>
          <a:prstGeom prst="rect">
            <a:avLst/>
          </a:prstGeom>
        </p:spPr>
      </p:pic>
    </p:spTree>
    <p:extLst>
      <p:ext uri="{BB962C8B-B14F-4D97-AF65-F5344CB8AC3E}">
        <p14:creationId xmlns:p14="http://schemas.microsoft.com/office/powerpoint/2010/main" val="9196730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328445-7F3D-EFD0-CD1F-60E83EF3C89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6979773-E400-058F-CA7A-CFF3A943EFF9}"/>
              </a:ext>
            </a:extLst>
          </p:cNvPr>
          <p:cNvSpPr>
            <a:spLocks noGrp="1"/>
          </p:cNvSpPr>
          <p:nvPr>
            <p:ph type="title"/>
          </p:nvPr>
        </p:nvSpPr>
        <p:spPr/>
        <p:txBody>
          <a:bodyPr/>
          <a:lstStyle/>
          <a:p>
            <a:r>
              <a:rPr lang="en-US" dirty="0">
                <a:solidFill>
                  <a:srgbClr val="EF3E24"/>
                </a:solidFill>
              </a:rPr>
              <a:t>VIP Outline for Grades 10-12</a:t>
            </a:r>
          </a:p>
        </p:txBody>
      </p:sp>
      <p:sp>
        <p:nvSpPr>
          <p:cNvPr id="3" name="Content Placeholder 2">
            <a:extLst>
              <a:ext uri="{FF2B5EF4-FFF2-40B4-BE49-F238E27FC236}">
                <a16:creationId xmlns:a16="http://schemas.microsoft.com/office/drawing/2014/main" id="{6D76E394-8375-0950-A952-BCF71D8F6B15}"/>
              </a:ext>
            </a:extLst>
          </p:cNvPr>
          <p:cNvSpPr>
            <a:spLocks noGrp="1"/>
          </p:cNvSpPr>
          <p:nvPr>
            <p:ph idx="1"/>
          </p:nvPr>
        </p:nvSpPr>
        <p:spPr/>
        <p:txBody>
          <a:bodyPr/>
          <a:lstStyle/>
          <a:p>
            <a:pPr>
              <a:buClr>
                <a:schemeClr val="accent1"/>
              </a:buClr>
            </a:pPr>
            <a:r>
              <a:rPr lang="en-US" dirty="0">
                <a:solidFill>
                  <a:schemeClr val="bg1">
                    <a:lumMod val="50000"/>
                    <a:lumOff val="50000"/>
                  </a:schemeClr>
                </a:solidFill>
              </a:rPr>
              <a:t>Violence Against Women and Safety Planning</a:t>
            </a:r>
          </a:p>
          <a:p>
            <a:pPr>
              <a:buClr>
                <a:schemeClr val="accent1"/>
              </a:buClr>
            </a:pPr>
            <a:r>
              <a:rPr lang="en-US" dirty="0">
                <a:solidFill>
                  <a:schemeClr val="bg1">
                    <a:lumMod val="50000"/>
                    <a:lumOff val="50000"/>
                  </a:schemeClr>
                </a:solidFill>
              </a:rPr>
              <a:t>Healthy vs Unhealthy Relationships</a:t>
            </a:r>
          </a:p>
          <a:p>
            <a:pPr>
              <a:buClr>
                <a:schemeClr val="accent1"/>
              </a:buClr>
            </a:pPr>
            <a:r>
              <a:rPr lang="en-US" dirty="0">
                <a:solidFill>
                  <a:schemeClr val="bg1">
                    <a:lumMod val="50000"/>
                    <a:lumOff val="50000"/>
                  </a:schemeClr>
                </a:solidFill>
              </a:rPr>
              <a:t>The Cycle of Abuse &amp; Consent</a:t>
            </a:r>
          </a:p>
          <a:p>
            <a:pPr>
              <a:buClr>
                <a:schemeClr val="accent1"/>
              </a:buClr>
            </a:pPr>
            <a:r>
              <a:rPr lang="en-US" dirty="0">
                <a:solidFill>
                  <a:schemeClr val="bg1">
                    <a:lumMod val="50000"/>
                    <a:lumOff val="50000"/>
                  </a:schemeClr>
                </a:solidFill>
              </a:rPr>
              <a:t>Online Health and Safety &amp; The Bystander Effect</a:t>
            </a:r>
          </a:p>
          <a:p>
            <a:endParaRPr lang="en-US" dirty="0"/>
          </a:p>
        </p:txBody>
      </p:sp>
      <p:grpSp>
        <p:nvGrpSpPr>
          <p:cNvPr id="4" name="Group 3">
            <a:extLst>
              <a:ext uri="{FF2B5EF4-FFF2-40B4-BE49-F238E27FC236}">
                <a16:creationId xmlns:a16="http://schemas.microsoft.com/office/drawing/2014/main" id="{F5E64529-1C8B-47A0-33A9-6F9B31A62337}"/>
              </a:ext>
            </a:extLst>
          </p:cNvPr>
          <p:cNvGrpSpPr/>
          <p:nvPr/>
        </p:nvGrpSpPr>
        <p:grpSpPr>
          <a:xfrm>
            <a:off x="8925550" y="146447"/>
            <a:ext cx="3092278" cy="1290467"/>
            <a:chOff x="8414078" y="146447"/>
            <a:chExt cx="3603750" cy="1503914"/>
          </a:xfrm>
        </p:grpSpPr>
        <p:pic>
          <p:nvPicPr>
            <p:cNvPr id="5" name="Picture 4">
              <a:extLst>
                <a:ext uri="{FF2B5EF4-FFF2-40B4-BE49-F238E27FC236}">
                  <a16:creationId xmlns:a16="http://schemas.microsoft.com/office/drawing/2014/main" id="{F3BCF85A-9764-36BE-1A7E-E6B77DEDDD8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64836" y="146447"/>
              <a:ext cx="1452992" cy="1503914"/>
            </a:xfrm>
            <a:prstGeom prst="rect">
              <a:avLst/>
            </a:prstGeom>
          </p:spPr>
        </p:pic>
        <p:pic>
          <p:nvPicPr>
            <p:cNvPr id="6" name="Picture 5">
              <a:extLst>
                <a:ext uri="{FF2B5EF4-FFF2-40B4-BE49-F238E27FC236}">
                  <a16:creationId xmlns:a16="http://schemas.microsoft.com/office/drawing/2014/main" id="{ADE85967-7E95-1F33-EFF4-35A8A411B36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414078" y="368744"/>
              <a:ext cx="2150758" cy="802343"/>
            </a:xfrm>
            <a:prstGeom prst="rect">
              <a:avLst/>
            </a:prstGeom>
          </p:spPr>
        </p:pic>
      </p:grpSp>
    </p:spTree>
    <p:extLst>
      <p:ext uri="{BB962C8B-B14F-4D97-AF65-F5344CB8AC3E}">
        <p14:creationId xmlns:p14="http://schemas.microsoft.com/office/powerpoint/2010/main" val="26329591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EF3E24"/>
                </a:solidFill>
              </a:rPr>
              <a:t>Cycle of Abuse &amp; Consent</a:t>
            </a:r>
          </a:p>
        </p:txBody>
      </p:sp>
      <p:grpSp>
        <p:nvGrpSpPr>
          <p:cNvPr id="5" name="Group 4"/>
          <p:cNvGrpSpPr/>
          <p:nvPr/>
        </p:nvGrpSpPr>
        <p:grpSpPr>
          <a:xfrm>
            <a:off x="8925550" y="146447"/>
            <a:ext cx="3092278" cy="1290467"/>
            <a:chOff x="8414078" y="146447"/>
            <a:chExt cx="3603750" cy="1503914"/>
          </a:xfrm>
        </p:grpSpPr>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64836" y="146447"/>
              <a:ext cx="1452992" cy="1503914"/>
            </a:xfrm>
            <a:prstGeom prst="rect">
              <a:avLst/>
            </a:prstGeom>
          </p:spPr>
        </p:pic>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414078" y="368744"/>
              <a:ext cx="2150758" cy="802343"/>
            </a:xfrm>
            <a:prstGeom prst="rect">
              <a:avLst/>
            </a:prstGeom>
          </p:spPr>
        </p:pic>
      </p:grpSp>
      <p:pic>
        <p:nvPicPr>
          <p:cNvPr id="4" name="Content Placeholder 3"/>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3149600" y="1436914"/>
            <a:ext cx="5638800" cy="4978188"/>
          </a:xfrm>
        </p:spPr>
      </p:pic>
    </p:spTree>
    <p:extLst>
      <p:ext uri="{BB962C8B-B14F-4D97-AF65-F5344CB8AC3E}">
        <p14:creationId xmlns:p14="http://schemas.microsoft.com/office/powerpoint/2010/main" val="31715341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Cycle of Violence</a:t>
            </a:r>
          </a:p>
        </p:txBody>
      </p:sp>
      <p:pic>
        <p:nvPicPr>
          <p:cNvPr id="7" name="w0Q2bqLYjnY"/>
          <p:cNvPicPr>
            <a:picLocks noGrp="1" noRot="1" noChangeAspect="1"/>
          </p:cNvPicPr>
          <p:nvPr>
            <p:ph idx="1"/>
            <a:videoFile r:link="rId1"/>
          </p:nvPr>
        </p:nvPicPr>
        <p:blipFill>
          <a:blip r:embed="rId4"/>
          <a:stretch>
            <a:fillRect/>
          </a:stretch>
        </p:blipFill>
        <p:spPr>
          <a:xfrm>
            <a:off x="1847792" y="1599264"/>
            <a:ext cx="8626376" cy="4852336"/>
          </a:xfrm>
          <a:prstGeom prst="rect">
            <a:avLst/>
          </a:prstGeom>
        </p:spPr>
      </p:pic>
      <p:grpSp>
        <p:nvGrpSpPr>
          <p:cNvPr id="4" name="Group 3"/>
          <p:cNvGrpSpPr/>
          <p:nvPr/>
        </p:nvGrpSpPr>
        <p:grpSpPr>
          <a:xfrm>
            <a:off x="8925550" y="146447"/>
            <a:ext cx="3092278" cy="1290467"/>
            <a:chOff x="8414078" y="146447"/>
            <a:chExt cx="3603750" cy="1503914"/>
          </a:xfrm>
        </p:grpSpPr>
        <p:pic>
          <p:nvPicPr>
            <p:cNvPr id="5" name="Picture 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564836" y="146447"/>
              <a:ext cx="1452992" cy="1503914"/>
            </a:xfrm>
            <a:prstGeom prst="rect">
              <a:avLst/>
            </a:prstGeom>
          </p:spPr>
        </p:pic>
        <p:pic>
          <p:nvPicPr>
            <p:cNvPr id="6" name="Picture 5"/>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414078" y="368744"/>
              <a:ext cx="2150758" cy="802343"/>
            </a:xfrm>
            <a:prstGeom prst="rect">
              <a:avLst/>
            </a:prstGeom>
          </p:spPr>
        </p:pic>
      </p:grpSp>
    </p:spTree>
    <p:extLst>
      <p:ext uri="{BB962C8B-B14F-4D97-AF65-F5344CB8AC3E}">
        <p14:creationId xmlns:p14="http://schemas.microsoft.com/office/powerpoint/2010/main" val="18983232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2095" y="1025662"/>
            <a:ext cx="9018739" cy="827586"/>
          </a:xfrm>
        </p:spPr>
        <p:txBody>
          <a:bodyPr/>
          <a:lstStyle/>
          <a:p>
            <a:r>
              <a:rPr lang="en-US" dirty="0">
                <a:solidFill>
                  <a:srgbClr val="EF3E24"/>
                </a:solidFill>
              </a:rPr>
              <a:t>When Someone Doesn’t Want To Have Sex: What Is Consent?</a:t>
            </a:r>
          </a:p>
        </p:txBody>
      </p:sp>
      <p:grpSp>
        <p:nvGrpSpPr>
          <p:cNvPr id="4" name="Group 3"/>
          <p:cNvGrpSpPr/>
          <p:nvPr/>
        </p:nvGrpSpPr>
        <p:grpSpPr>
          <a:xfrm>
            <a:off x="8925550" y="146447"/>
            <a:ext cx="3092278" cy="1290467"/>
            <a:chOff x="8414078" y="146447"/>
            <a:chExt cx="3603750" cy="1503914"/>
          </a:xfrm>
        </p:grpSpPr>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64836" y="146447"/>
              <a:ext cx="1452992" cy="1503914"/>
            </a:xfrm>
            <a:prstGeom prst="rect">
              <a:avLst/>
            </a:prstGeom>
          </p:spPr>
        </p:pic>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414078" y="368744"/>
              <a:ext cx="2150758" cy="802343"/>
            </a:xfrm>
            <a:prstGeom prst="rect">
              <a:avLst/>
            </a:prstGeom>
          </p:spPr>
        </p:pic>
      </p:grpSp>
      <p:pic>
        <p:nvPicPr>
          <p:cNvPr id="10" name="Picture 9">
            <a:extLst>
              <a:ext uri="{FF2B5EF4-FFF2-40B4-BE49-F238E27FC236}">
                <a16:creationId xmlns:a16="http://schemas.microsoft.com/office/drawing/2014/main" id="{25AFA217-B39C-8643-3186-B83A042D875E}"/>
              </a:ext>
            </a:extLst>
          </p:cNvPr>
          <p:cNvPicPr>
            <a:picLocks noChangeAspect="1"/>
          </p:cNvPicPr>
          <p:nvPr/>
        </p:nvPicPr>
        <p:blipFill>
          <a:blip r:embed="rId5"/>
          <a:stretch>
            <a:fillRect/>
          </a:stretch>
        </p:blipFill>
        <p:spPr>
          <a:xfrm>
            <a:off x="2671407" y="2594602"/>
            <a:ext cx="6849186" cy="3853467"/>
          </a:xfrm>
          <a:prstGeom prst="rect">
            <a:avLst/>
          </a:prstGeom>
        </p:spPr>
      </p:pic>
    </p:spTree>
    <p:extLst>
      <p:ext uri="{BB962C8B-B14F-4D97-AF65-F5344CB8AC3E}">
        <p14:creationId xmlns:p14="http://schemas.microsoft.com/office/powerpoint/2010/main" val="5523680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2095" y="1025662"/>
            <a:ext cx="9018739" cy="827586"/>
          </a:xfrm>
        </p:spPr>
        <p:txBody>
          <a:bodyPr/>
          <a:lstStyle/>
          <a:p>
            <a:r>
              <a:rPr lang="en-US" dirty="0">
                <a:solidFill>
                  <a:srgbClr val="EF3E24"/>
                </a:solidFill>
              </a:rPr>
              <a:t>One </a:t>
            </a:r>
            <a:r>
              <a:rPr lang="en-US" dirty="0" err="1">
                <a:solidFill>
                  <a:srgbClr val="EF3E24"/>
                </a:solidFill>
              </a:rPr>
              <a:t>Colour</a:t>
            </a:r>
            <a:endParaRPr lang="en-US" dirty="0">
              <a:solidFill>
                <a:srgbClr val="EF3E24"/>
              </a:solidFill>
            </a:endParaRPr>
          </a:p>
        </p:txBody>
      </p:sp>
      <p:grpSp>
        <p:nvGrpSpPr>
          <p:cNvPr id="4" name="Group 3"/>
          <p:cNvGrpSpPr/>
          <p:nvPr/>
        </p:nvGrpSpPr>
        <p:grpSpPr>
          <a:xfrm>
            <a:off x="8925550" y="146447"/>
            <a:ext cx="3092278" cy="1290467"/>
            <a:chOff x="8414078" y="146447"/>
            <a:chExt cx="3603750" cy="1503914"/>
          </a:xfrm>
        </p:grpSpPr>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564836" y="146447"/>
              <a:ext cx="1452992" cy="1503914"/>
            </a:xfrm>
            <a:prstGeom prst="rect">
              <a:avLst/>
            </a:prstGeom>
          </p:spPr>
        </p:pic>
        <p:pic>
          <p:nvPicPr>
            <p:cNvPr id="6" name="Picture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414078" y="368744"/>
              <a:ext cx="2150758" cy="802343"/>
            </a:xfrm>
            <a:prstGeom prst="rect">
              <a:avLst/>
            </a:prstGeom>
          </p:spPr>
        </p:pic>
      </p:grpSp>
      <p:pic>
        <p:nvPicPr>
          <p:cNvPr id="7" name="goFOodOoU0o"/>
          <p:cNvPicPr>
            <a:picLocks noGrp="1" noRot="1" noChangeAspect="1"/>
          </p:cNvPicPr>
          <p:nvPr>
            <p:ph idx="1"/>
            <a:videoFile r:link="rId1"/>
          </p:nvPr>
        </p:nvPicPr>
        <p:blipFill>
          <a:blip r:embed="rId6"/>
          <a:stretch>
            <a:fillRect/>
          </a:stretch>
        </p:blipFill>
        <p:spPr>
          <a:xfrm>
            <a:off x="2600167" y="2233182"/>
            <a:ext cx="7450667" cy="4191001"/>
          </a:xfrm>
          <a:prstGeom prst="rect">
            <a:avLst/>
          </a:prstGeom>
        </p:spPr>
      </p:pic>
    </p:spTree>
    <p:extLst>
      <p:ext uri="{BB962C8B-B14F-4D97-AF65-F5344CB8AC3E}">
        <p14:creationId xmlns:p14="http://schemas.microsoft.com/office/powerpoint/2010/main" val="42866695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2095" y="1025662"/>
            <a:ext cx="9018739" cy="827586"/>
          </a:xfrm>
        </p:spPr>
        <p:txBody>
          <a:bodyPr/>
          <a:lstStyle/>
          <a:p>
            <a:r>
              <a:rPr lang="en-US" dirty="0">
                <a:solidFill>
                  <a:srgbClr val="EF3E24"/>
                </a:solidFill>
              </a:rPr>
              <a:t>Discussion</a:t>
            </a:r>
          </a:p>
        </p:txBody>
      </p:sp>
      <p:grpSp>
        <p:nvGrpSpPr>
          <p:cNvPr id="4" name="Group 3"/>
          <p:cNvGrpSpPr/>
          <p:nvPr/>
        </p:nvGrpSpPr>
        <p:grpSpPr>
          <a:xfrm>
            <a:off x="8925550" y="146447"/>
            <a:ext cx="3092278" cy="1290467"/>
            <a:chOff x="8414078" y="146447"/>
            <a:chExt cx="3603750" cy="1503914"/>
          </a:xfrm>
        </p:grpSpPr>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64836" y="146447"/>
              <a:ext cx="1452992" cy="1503914"/>
            </a:xfrm>
            <a:prstGeom prst="rect">
              <a:avLst/>
            </a:prstGeom>
          </p:spPr>
        </p:pic>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414078" y="368744"/>
              <a:ext cx="2150758" cy="802343"/>
            </a:xfrm>
            <a:prstGeom prst="rect">
              <a:avLst/>
            </a:prstGeom>
          </p:spPr>
        </p:pic>
      </p:grpSp>
      <p:sp>
        <p:nvSpPr>
          <p:cNvPr id="3" name="Content Placeholder 2"/>
          <p:cNvSpPr>
            <a:spLocks noGrp="1"/>
          </p:cNvSpPr>
          <p:nvPr>
            <p:ph idx="1"/>
          </p:nvPr>
        </p:nvSpPr>
        <p:spPr>
          <a:xfrm>
            <a:off x="643468" y="2052918"/>
            <a:ext cx="9406386" cy="4584949"/>
          </a:xfrm>
        </p:spPr>
        <p:txBody>
          <a:bodyPr/>
          <a:lstStyle/>
          <a:p>
            <a:pPr lvl="0"/>
            <a:r>
              <a:rPr lang="en-US" dirty="0">
                <a:solidFill>
                  <a:srgbClr val="FF0000"/>
                </a:solidFill>
              </a:rPr>
              <a:t>What does consent look like? What are some situations where consent is grey and unclear?</a:t>
            </a:r>
            <a:endParaRPr lang="en-CA" dirty="0">
              <a:solidFill>
                <a:srgbClr val="FF0000"/>
              </a:solidFill>
            </a:endParaRPr>
          </a:p>
          <a:p>
            <a:pPr lvl="0"/>
            <a:r>
              <a:rPr lang="en-US" dirty="0">
                <a:solidFill>
                  <a:srgbClr val="FF0000"/>
                </a:solidFill>
              </a:rPr>
              <a:t>What stands out for you in the video? How can we teach consent &amp; prevention more effectively? </a:t>
            </a:r>
            <a:endParaRPr lang="en-CA" dirty="0">
              <a:solidFill>
                <a:srgbClr val="FF0000"/>
              </a:solidFill>
            </a:endParaRPr>
          </a:p>
          <a:p>
            <a:pPr lvl="0"/>
            <a:r>
              <a:rPr lang="en-US" dirty="0">
                <a:solidFill>
                  <a:srgbClr val="FF0000"/>
                </a:solidFill>
              </a:rPr>
              <a:t>Have you talked about consent with your parents? </a:t>
            </a:r>
            <a:endParaRPr lang="en-CA" dirty="0">
              <a:solidFill>
                <a:srgbClr val="FF0000"/>
              </a:solidFill>
            </a:endParaRPr>
          </a:p>
          <a:p>
            <a:pPr lvl="0"/>
            <a:r>
              <a:rPr lang="en-US" dirty="0">
                <a:solidFill>
                  <a:srgbClr val="FF0000"/>
                </a:solidFill>
              </a:rPr>
              <a:t>What aspects of consent do you think could be shared differently?</a:t>
            </a:r>
          </a:p>
          <a:p>
            <a:pPr lvl="0"/>
            <a:r>
              <a:rPr lang="en-US" dirty="0">
                <a:solidFill>
                  <a:srgbClr val="FF0000"/>
                </a:solidFill>
              </a:rPr>
              <a:t>What elements of consent are still not being addressed in youth culture? What does this look like and how can we continue to teach this issue more completely?</a:t>
            </a:r>
            <a:endParaRPr lang="en-CA" dirty="0"/>
          </a:p>
        </p:txBody>
      </p:sp>
    </p:spTree>
    <p:extLst>
      <p:ext uri="{BB962C8B-B14F-4D97-AF65-F5344CB8AC3E}">
        <p14:creationId xmlns:p14="http://schemas.microsoft.com/office/powerpoint/2010/main" val="28271659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EF3E24"/>
                </a:solidFill>
              </a:rPr>
              <a:t>VIP Outline for Grades 10-12</a:t>
            </a:r>
          </a:p>
        </p:txBody>
      </p:sp>
      <p:sp>
        <p:nvSpPr>
          <p:cNvPr id="3" name="Content Placeholder 2"/>
          <p:cNvSpPr>
            <a:spLocks noGrp="1"/>
          </p:cNvSpPr>
          <p:nvPr>
            <p:ph idx="1"/>
          </p:nvPr>
        </p:nvSpPr>
        <p:spPr/>
        <p:txBody>
          <a:bodyPr/>
          <a:lstStyle/>
          <a:p>
            <a:pPr>
              <a:buClr>
                <a:schemeClr val="accent1"/>
              </a:buClr>
            </a:pPr>
            <a:r>
              <a:rPr lang="en-US" dirty="0">
                <a:solidFill>
                  <a:schemeClr val="bg1">
                    <a:lumMod val="50000"/>
                    <a:lumOff val="50000"/>
                  </a:schemeClr>
                </a:solidFill>
              </a:rPr>
              <a:t>Violence Against Women and Safety Planning</a:t>
            </a:r>
          </a:p>
          <a:p>
            <a:pPr>
              <a:buClr>
                <a:schemeClr val="accent1"/>
              </a:buClr>
            </a:pPr>
            <a:r>
              <a:rPr lang="en-US" dirty="0">
                <a:solidFill>
                  <a:schemeClr val="bg1">
                    <a:lumMod val="50000"/>
                    <a:lumOff val="50000"/>
                  </a:schemeClr>
                </a:solidFill>
              </a:rPr>
              <a:t>Healthy vs Unhealthy Relationships</a:t>
            </a:r>
          </a:p>
          <a:p>
            <a:pPr>
              <a:buClr>
                <a:schemeClr val="accent1"/>
              </a:buClr>
            </a:pPr>
            <a:r>
              <a:rPr lang="en-US" dirty="0">
                <a:solidFill>
                  <a:schemeClr val="bg1">
                    <a:lumMod val="50000"/>
                    <a:lumOff val="50000"/>
                  </a:schemeClr>
                </a:solidFill>
              </a:rPr>
              <a:t>The Cycle of Abuse &amp; Consent</a:t>
            </a:r>
          </a:p>
          <a:p>
            <a:pPr>
              <a:buClr>
                <a:schemeClr val="accent1"/>
              </a:buClr>
            </a:pPr>
            <a:r>
              <a:rPr lang="en-US" dirty="0">
                <a:solidFill>
                  <a:schemeClr val="bg1">
                    <a:lumMod val="50000"/>
                    <a:lumOff val="50000"/>
                  </a:schemeClr>
                </a:solidFill>
              </a:rPr>
              <a:t>Online Health and Safety &amp; The Bystander Effect</a:t>
            </a:r>
          </a:p>
          <a:p>
            <a:endParaRPr lang="en-US" dirty="0"/>
          </a:p>
        </p:txBody>
      </p:sp>
      <p:grpSp>
        <p:nvGrpSpPr>
          <p:cNvPr id="4" name="Group 3"/>
          <p:cNvGrpSpPr/>
          <p:nvPr/>
        </p:nvGrpSpPr>
        <p:grpSpPr>
          <a:xfrm>
            <a:off x="8925550" y="146447"/>
            <a:ext cx="3092278" cy="1290467"/>
            <a:chOff x="8414078" y="146447"/>
            <a:chExt cx="3603750" cy="1503914"/>
          </a:xfrm>
        </p:grpSpPr>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64836" y="146447"/>
              <a:ext cx="1452992" cy="1503914"/>
            </a:xfrm>
            <a:prstGeom prst="rect">
              <a:avLst/>
            </a:prstGeom>
          </p:spPr>
        </p:pic>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414078" y="368744"/>
              <a:ext cx="2150758" cy="802343"/>
            </a:xfrm>
            <a:prstGeom prst="rect">
              <a:avLst/>
            </a:prstGeom>
          </p:spPr>
        </p:pic>
      </p:grpSp>
    </p:spTree>
    <p:extLst>
      <p:ext uri="{BB962C8B-B14F-4D97-AF65-F5344CB8AC3E}">
        <p14:creationId xmlns:p14="http://schemas.microsoft.com/office/powerpoint/2010/main" val="10726109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9031" y="-1213919"/>
            <a:ext cx="8825658" cy="3329581"/>
          </a:xfrm>
        </p:spPr>
        <p:txBody>
          <a:bodyPr/>
          <a:lstStyle/>
          <a:p>
            <a:r>
              <a:rPr lang="en-US" dirty="0">
                <a:solidFill>
                  <a:srgbClr val="EF3E24"/>
                </a:solidFill>
              </a:rPr>
              <a:t>Thank You </a:t>
            </a:r>
          </a:p>
        </p:txBody>
      </p:sp>
      <p:sp>
        <p:nvSpPr>
          <p:cNvPr id="3" name="Subtitle 2"/>
          <p:cNvSpPr>
            <a:spLocks noGrp="1"/>
          </p:cNvSpPr>
          <p:nvPr>
            <p:ph type="subTitle" idx="1"/>
          </p:nvPr>
        </p:nvSpPr>
        <p:spPr>
          <a:xfrm>
            <a:off x="298764" y="2553077"/>
            <a:ext cx="9681849" cy="3085723"/>
          </a:xfrm>
        </p:spPr>
        <p:txBody>
          <a:bodyPr/>
          <a:lstStyle/>
          <a:p>
            <a:r>
              <a:rPr lang="en-US" dirty="0">
                <a:solidFill>
                  <a:srgbClr val="EF3E24"/>
                </a:solidFill>
              </a:rPr>
              <a:t>Name: </a:t>
            </a:r>
          </a:p>
          <a:p>
            <a:r>
              <a:rPr lang="en-US" dirty="0">
                <a:solidFill>
                  <a:srgbClr val="EF3E24"/>
                </a:solidFill>
              </a:rPr>
              <a:t>Peace PROGRAM Counsellor: </a:t>
            </a:r>
          </a:p>
          <a:p>
            <a:r>
              <a:rPr lang="en-US" dirty="0">
                <a:solidFill>
                  <a:srgbClr val="EF3E24"/>
                </a:solidFill>
              </a:rPr>
              <a:t>ORGANIZATION Name:</a:t>
            </a:r>
          </a:p>
          <a:p>
            <a:r>
              <a:rPr lang="en-US" dirty="0">
                <a:solidFill>
                  <a:srgbClr val="EF3E24"/>
                </a:solidFill>
              </a:rPr>
              <a:t>Phone Number:</a:t>
            </a:r>
          </a:p>
          <a:p>
            <a:r>
              <a:rPr lang="en-US" dirty="0">
                <a:solidFill>
                  <a:srgbClr val="EF3E24"/>
                </a:solidFill>
              </a:rPr>
              <a:t>Email:</a:t>
            </a:r>
          </a:p>
          <a:p>
            <a:r>
              <a:rPr lang="en-US" dirty="0">
                <a:solidFill>
                  <a:srgbClr val="EF3E24"/>
                </a:solidFill>
              </a:rPr>
              <a:t>Office hours:</a:t>
            </a:r>
          </a:p>
        </p:txBody>
      </p:sp>
      <p:grpSp>
        <p:nvGrpSpPr>
          <p:cNvPr id="4" name="Group 3"/>
          <p:cNvGrpSpPr/>
          <p:nvPr/>
        </p:nvGrpSpPr>
        <p:grpSpPr>
          <a:xfrm>
            <a:off x="8925550" y="146447"/>
            <a:ext cx="3092278" cy="1290467"/>
            <a:chOff x="8414078" y="146447"/>
            <a:chExt cx="3603750" cy="1503914"/>
          </a:xfrm>
        </p:grpSpPr>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64836" y="146447"/>
              <a:ext cx="1452992" cy="1503914"/>
            </a:xfrm>
            <a:prstGeom prst="rect">
              <a:avLst/>
            </a:prstGeom>
          </p:spPr>
        </p:pic>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414078" y="368744"/>
              <a:ext cx="2150758" cy="802343"/>
            </a:xfrm>
            <a:prstGeom prst="rect">
              <a:avLst/>
            </a:prstGeom>
          </p:spPr>
        </p:pic>
      </p:grpSp>
    </p:spTree>
    <p:extLst>
      <p:ext uri="{BB962C8B-B14F-4D97-AF65-F5344CB8AC3E}">
        <p14:creationId xmlns:p14="http://schemas.microsoft.com/office/powerpoint/2010/main" val="4641492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ubtitle 10"/>
          <p:cNvSpPr>
            <a:spLocks noGrp="1"/>
          </p:cNvSpPr>
          <p:nvPr>
            <p:ph type="subTitle" idx="1"/>
          </p:nvPr>
        </p:nvSpPr>
        <p:spPr>
          <a:xfrm>
            <a:off x="4939883" y="4777379"/>
            <a:ext cx="6604417" cy="1035591"/>
          </a:xfrm>
        </p:spPr>
        <p:txBody>
          <a:bodyPr>
            <a:noAutofit/>
          </a:bodyPr>
          <a:lstStyle/>
          <a:p>
            <a:r>
              <a:rPr lang="en-US" b="1" dirty="0">
                <a:solidFill>
                  <a:schemeClr val="bg1">
                    <a:lumMod val="65000"/>
                    <a:lumOff val="35000"/>
                  </a:schemeClr>
                </a:solidFill>
              </a:rPr>
              <a:t>DAY 4: Online safety and the bystander effect</a:t>
            </a:r>
          </a:p>
          <a:p>
            <a:r>
              <a:rPr lang="en-US" b="1" dirty="0">
                <a:solidFill>
                  <a:schemeClr val="bg1">
                    <a:lumMod val="65000"/>
                    <a:lumOff val="35000"/>
                  </a:schemeClr>
                </a:solidFill>
              </a:rPr>
              <a:t>Grades 10-12</a:t>
            </a: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2461" y="1222927"/>
            <a:ext cx="4266352" cy="4415873"/>
          </a:xfrm>
          <a:prstGeom prst="rect">
            <a:avLst/>
          </a:prstGeom>
        </p:spPr>
      </p:pic>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889931" y="2361717"/>
            <a:ext cx="5905588" cy="2203087"/>
          </a:xfrm>
          <a:prstGeom prst="rect">
            <a:avLst/>
          </a:prstGeom>
        </p:spPr>
      </p:pic>
      <p:pic>
        <p:nvPicPr>
          <p:cNvPr id="2" name="Picture 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133045" y="6075310"/>
            <a:ext cx="1786618" cy="496940"/>
          </a:xfrm>
          <a:prstGeom prst="rect">
            <a:avLst/>
          </a:prstGeom>
        </p:spPr>
      </p:pic>
    </p:spTree>
    <p:extLst>
      <p:ext uri="{BB962C8B-B14F-4D97-AF65-F5344CB8AC3E}">
        <p14:creationId xmlns:p14="http://schemas.microsoft.com/office/powerpoint/2010/main" val="35454775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330163" y="5365127"/>
            <a:ext cx="2702286" cy="1244586"/>
            <a:chOff x="330163" y="5365127"/>
            <a:chExt cx="2702286" cy="1244586"/>
          </a:xfrm>
        </p:grpSpPr>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0163" y="5365127"/>
              <a:ext cx="1202445" cy="1244586"/>
            </a:xfrm>
            <a:prstGeom prst="rect">
              <a:avLst/>
            </a:prstGeom>
          </p:spPr>
        </p:pic>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532608" y="6003401"/>
              <a:ext cx="1499841" cy="559518"/>
            </a:xfrm>
            <a:prstGeom prst="rect">
              <a:avLst/>
            </a:prstGeom>
          </p:spPr>
        </p:pic>
      </p:grpSp>
      <p:sp>
        <p:nvSpPr>
          <p:cNvPr id="2" name="Title 1"/>
          <p:cNvSpPr>
            <a:spLocks noGrp="1"/>
          </p:cNvSpPr>
          <p:nvPr>
            <p:ph type="title"/>
          </p:nvPr>
        </p:nvSpPr>
        <p:spPr>
          <a:xfrm>
            <a:off x="646111" y="452718"/>
            <a:ext cx="10755897" cy="1400530"/>
          </a:xfrm>
        </p:spPr>
        <p:txBody>
          <a:bodyPr/>
          <a:lstStyle/>
          <a:p>
            <a:r>
              <a:rPr lang="en-US" dirty="0">
                <a:solidFill>
                  <a:srgbClr val="EF3E24"/>
                </a:solidFill>
              </a:rPr>
              <a:t>PEACE Program</a:t>
            </a:r>
          </a:p>
        </p:txBody>
      </p:sp>
      <p:sp>
        <p:nvSpPr>
          <p:cNvPr id="3" name="Content Placeholder 2"/>
          <p:cNvSpPr>
            <a:spLocks noGrp="1"/>
          </p:cNvSpPr>
          <p:nvPr>
            <p:ph idx="1"/>
          </p:nvPr>
        </p:nvSpPr>
        <p:spPr>
          <a:xfrm>
            <a:off x="1103312" y="2052919"/>
            <a:ext cx="10298696" cy="3554780"/>
          </a:xfrm>
        </p:spPr>
        <p:txBody>
          <a:bodyPr>
            <a:normAutofit/>
          </a:bodyPr>
          <a:lstStyle/>
          <a:p>
            <a:pPr>
              <a:buClr>
                <a:schemeClr val="accent1"/>
              </a:buClr>
              <a:buFont typeface="Wingdings" panose="05000000000000000000" pitchFamily="2" charset="2"/>
              <a:buChar char="Ø"/>
            </a:pPr>
            <a:r>
              <a:rPr lang="en-CA" dirty="0">
                <a:solidFill>
                  <a:schemeClr val="bg1">
                    <a:lumMod val="50000"/>
                    <a:lumOff val="50000"/>
                  </a:schemeClr>
                </a:solidFill>
              </a:rPr>
              <a:t>Free.</a:t>
            </a:r>
          </a:p>
          <a:p>
            <a:pPr>
              <a:buClr>
                <a:schemeClr val="accent1"/>
              </a:buClr>
              <a:buFont typeface="Wingdings" panose="05000000000000000000" pitchFamily="2" charset="2"/>
              <a:buChar char="Ø"/>
            </a:pPr>
            <a:r>
              <a:rPr lang="en-CA" dirty="0">
                <a:solidFill>
                  <a:schemeClr val="bg1">
                    <a:lumMod val="50000"/>
                    <a:lumOff val="50000"/>
                  </a:schemeClr>
                </a:solidFill>
              </a:rPr>
              <a:t>Confidential program across BC. </a:t>
            </a:r>
          </a:p>
          <a:p>
            <a:pPr>
              <a:buClr>
                <a:schemeClr val="accent1"/>
              </a:buClr>
              <a:buFont typeface="Wingdings" panose="05000000000000000000" pitchFamily="2" charset="2"/>
              <a:buChar char="Ø"/>
            </a:pPr>
            <a:r>
              <a:rPr lang="en-CA" dirty="0">
                <a:solidFill>
                  <a:schemeClr val="bg1">
                    <a:lumMod val="50000"/>
                    <a:lumOff val="50000"/>
                  </a:schemeClr>
                </a:solidFill>
              </a:rPr>
              <a:t>For children and youth aged 3 to 18 who have experienced violence in their home.</a:t>
            </a:r>
          </a:p>
          <a:p>
            <a:pPr>
              <a:buClr>
                <a:schemeClr val="accent1"/>
              </a:buClr>
              <a:buFont typeface="Wingdings" panose="05000000000000000000" pitchFamily="2" charset="2"/>
              <a:buChar char="Ø"/>
            </a:pPr>
            <a:endParaRPr lang="en-CA" dirty="0">
              <a:solidFill>
                <a:schemeClr val="bg1">
                  <a:lumMod val="50000"/>
                  <a:lumOff val="50000"/>
                </a:schemeClr>
              </a:solidFill>
            </a:endParaRPr>
          </a:p>
          <a:p>
            <a:pPr marL="0" indent="0">
              <a:buClr>
                <a:schemeClr val="accent1"/>
              </a:buClr>
              <a:buNone/>
            </a:pPr>
            <a:endParaRPr lang="en-CA" dirty="0">
              <a:solidFill>
                <a:schemeClr val="bg1">
                  <a:lumMod val="50000"/>
                  <a:lumOff val="50000"/>
                </a:schemeClr>
              </a:solidFill>
            </a:endParaRPr>
          </a:p>
          <a:p>
            <a:pPr marL="0" indent="0">
              <a:buClr>
                <a:schemeClr val="accent1"/>
              </a:buClr>
              <a:buNone/>
            </a:pPr>
            <a:endParaRPr lang="en-CA" dirty="0">
              <a:solidFill>
                <a:schemeClr val="bg1">
                  <a:lumMod val="50000"/>
                  <a:lumOff val="50000"/>
                </a:schemeClr>
              </a:solidFill>
            </a:endParaRPr>
          </a:p>
        </p:txBody>
      </p:sp>
      <p:pic>
        <p:nvPicPr>
          <p:cNvPr id="8" name="Picture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231210" y="6065979"/>
            <a:ext cx="1786618" cy="496940"/>
          </a:xfrm>
          <a:prstGeom prst="rect">
            <a:avLst/>
          </a:prstGeom>
        </p:spPr>
      </p:pic>
    </p:spTree>
    <p:extLst>
      <p:ext uri="{BB962C8B-B14F-4D97-AF65-F5344CB8AC3E}">
        <p14:creationId xmlns:p14="http://schemas.microsoft.com/office/powerpoint/2010/main" val="19817807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EF3E24"/>
                </a:solidFill>
              </a:rPr>
              <a:t>Online Safety &amp; The Bystander Effect</a:t>
            </a:r>
          </a:p>
        </p:txBody>
      </p:sp>
      <p:grpSp>
        <p:nvGrpSpPr>
          <p:cNvPr id="5" name="Group 4"/>
          <p:cNvGrpSpPr/>
          <p:nvPr/>
        </p:nvGrpSpPr>
        <p:grpSpPr>
          <a:xfrm>
            <a:off x="8925550" y="146447"/>
            <a:ext cx="3092278" cy="1290467"/>
            <a:chOff x="8414078" y="146447"/>
            <a:chExt cx="3603750" cy="1503914"/>
          </a:xfrm>
        </p:grpSpPr>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64836" y="146447"/>
              <a:ext cx="1452992" cy="1503914"/>
            </a:xfrm>
            <a:prstGeom prst="rect">
              <a:avLst/>
            </a:prstGeom>
          </p:spPr>
        </p:pic>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414078" y="368744"/>
              <a:ext cx="2150758" cy="802343"/>
            </a:xfrm>
            <a:prstGeom prst="rect">
              <a:avLst/>
            </a:prstGeom>
          </p:spPr>
        </p:pic>
      </p:grpSp>
      <p:pic>
        <p:nvPicPr>
          <p:cNvPr id="4" name="Content Placeholder 3"/>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2212864" y="2150533"/>
            <a:ext cx="7837970" cy="3968592"/>
          </a:xfrm>
        </p:spPr>
      </p:pic>
    </p:spTree>
    <p:extLst>
      <p:ext uri="{BB962C8B-B14F-4D97-AF65-F5344CB8AC3E}">
        <p14:creationId xmlns:p14="http://schemas.microsoft.com/office/powerpoint/2010/main" val="10471713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EF3E24"/>
                </a:solidFill>
              </a:rPr>
              <a:t>Social Media, Social Life: Teens Reveal Their Experiences</a:t>
            </a:r>
          </a:p>
        </p:txBody>
      </p:sp>
      <p:pic>
        <p:nvPicPr>
          <p:cNvPr id="7" name="GGGDfciqyvw"/>
          <p:cNvPicPr>
            <a:picLocks noGrp="1" noRot="1" noChangeAspect="1"/>
          </p:cNvPicPr>
          <p:nvPr>
            <p:ph idx="1"/>
            <a:videoFile r:link="rId1"/>
          </p:nvPr>
        </p:nvPicPr>
        <p:blipFill>
          <a:blip r:embed="rId4"/>
          <a:stretch>
            <a:fillRect/>
          </a:stretch>
        </p:blipFill>
        <p:spPr>
          <a:xfrm>
            <a:off x="2252133" y="1968772"/>
            <a:ext cx="7941733" cy="4467226"/>
          </a:xfrm>
          <a:prstGeom prst="rect">
            <a:avLst/>
          </a:prstGeom>
        </p:spPr>
      </p:pic>
      <p:grpSp>
        <p:nvGrpSpPr>
          <p:cNvPr id="4" name="Group 3"/>
          <p:cNvGrpSpPr/>
          <p:nvPr/>
        </p:nvGrpSpPr>
        <p:grpSpPr>
          <a:xfrm>
            <a:off x="8925550" y="146447"/>
            <a:ext cx="3092278" cy="1290467"/>
            <a:chOff x="8414078" y="146447"/>
            <a:chExt cx="3603750" cy="1503914"/>
          </a:xfrm>
        </p:grpSpPr>
        <p:pic>
          <p:nvPicPr>
            <p:cNvPr id="5" name="Picture 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564836" y="146447"/>
              <a:ext cx="1452992" cy="1503914"/>
            </a:xfrm>
            <a:prstGeom prst="rect">
              <a:avLst/>
            </a:prstGeom>
          </p:spPr>
        </p:pic>
        <p:pic>
          <p:nvPicPr>
            <p:cNvPr id="6" name="Picture 5"/>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414078" y="368744"/>
              <a:ext cx="2150758" cy="802343"/>
            </a:xfrm>
            <a:prstGeom prst="rect">
              <a:avLst/>
            </a:prstGeom>
          </p:spPr>
        </p:pic>
      </p:grpSp>
    </p:spTree>
    <p:extLst>
      <p:ext uri="{BB962C8B-B14F-4D97-AF65-F5344CB8AC3E}">
        <p14:creationId xmlns:p14="http://schemas.microsoft.com/office/powerpoint/2010/main" val="5454147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EF3E24"/>
                </a:solidFill>
              </a:rPr>
              <a:t>That’s Not Cool</a:t>
            </a:r>
          </a:p>
        </p:txBody>
      </p:sp>
      <p:grpSp>
        <p:nvGrpSpPr>
          <p:cNvPr id="4" name="Group 3"/>
          <p:cNvGrpSpPr/>
          <p:nvPr/>
        </p:nvGrpSpPr>
        <p:grpSpPr>
          <a:xfrm>
            <a:off x="8925550" y="146447"/>
            <a:ext cx="3092278" cy="1290467"/>
            <a:chOff x="8414078" y="146447"/>
            <a:chExt cx="3603750" cy="1503914"/>
          </a:xfrm>
        </p:grpSpPr>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64836" y="146447"/>
              <a:ext cx="1452992" cy="1503914"/>
            </a:xfrm>
            <a:prstGeom prst="rect">
              <a:avLst/>
            </a:prstGeom>
          </p:spPr>
        </p:pic>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414078" y="368744"/>
              <a:ext cx="2150758" cy="802343"/>
            </a:xfrm>
            <a:prstGeom prst="rect">
              <a:avLst/>
            </a:prstGeom>
          </p:spPr>
        </p:pic>
      </p:grpSp>
      <p:pic>
        <p:nvPicPr>
          <p:cNvPr id="10" name="Picture 9">
            <a:extLst>
              <a:ext uri="{FF2B5EF4-FFF2-40B4-BE49-F238E27FC236}">
                <a16:creationId xmlns:a16="http://schemas.microsoft.com/office/drawing/2014/main" id="{73090E1F-2C78-513D-E460-307EA76A0794}"/>
              </a:ext>
            </a:extLst>
          </p:cNvPr>
          <p:cNvPicPr>
            <a:picLocks noChangeAspect="1"/>
          </p:cNvPicPr>
          <p:nvPr/>
        </p:nvPicPr>
        <p:blipFill>
          <a:blip r:embed="rId5"/>
          <a:stretch>
            <a:fillRect/>
          </a:stretch>
        </p:blipFill>
        <p:spPr>
          <a:xfrm>
            <a:off x="1961110" y="1599190"/>
            <a:ext cx="8269779" cy="4921616"/>
          </a:xfrm>
          <a:prstGeom prst="rect">
            <a:avLst/>
          </a:prstGeom>
        </p:spPr>
      </p:pic>
    </p:spTree>
    <p:extLst>
      <p:ext uri="{BB962C8B-B14F-4D97-AF65-F5344CB8AC3E}">
        <p14:creationId xmlns:p14="http://schemas.microsoft.com/office/powerpoint/2010/main" val="15917176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EF3E24"/>
                </a:solidFill>
              </a:rPr>
              <a:t>Discussion</a:t>
            </a:r>
          </a:p>
        </p:txBody>
      </p:sp>
      <p:sp>
        <p:nvSpPr>
          <p:cNvPr id="3" name="Content Placeholder 2"/>
          <p:cNvSpPr>
            <a:spLocks noGrp="1"/>
          </p:cNvSpPr>
          <p:nvPr>
            <p:ph idx="1"/>
          </p:nvPr>
        </p:nvSpPr>
        <p:spPr/>
        <p:txBody>
          <a:bodyPr/>
          <a:lstStyle/>
          <a:p>
            <a:pPr marL="171450" lvl="0" indent="-171450" defTabSz="914400">
              <a:spcBef>
                <a:spcPts val="0"/>
              </a:spcBef>
              <a:buClrTx/>
              <a:buSzTx/>
              <a:buFont typeface="Arial" panose="020B0604020202020204" pitchFamily="34" charset="0"/>
              <a:buChar char="•"/>
              <a:defRPr/>
            </a:pPr>
            <a:r>
              <a:rPr lang="en-CA" dirty="0">
                <a:solidFill>
                  <a:srgbClr val="FF0000"/>
                </a:solidFill>
              </a:rPr>
              <a:t>What are some challenges and strengths social media and online communication have on your capacity to contribute to healthy relationships? (Friendships and romantic relationships) </a:t>
            </a:r>
          </a:p>
          <a:p>
            <a:pPr marL="171450" lvl="0" indent="-171450" defTabSz="914400">
              <a:spcBef>
                <a:spcPts val="0"/>
              </a:spcBef>
              <a:buClrTx/>
              <a:buSzTx/>
              <a:buFont typeface="Arial" panose="020B0604020202020204" pitchFamily="34" charset="0"/>
              <a:buChar char="•"/>
              <a:defRPr/>
            </a:pPr>
            <a:endParaRPr lang="en-CA" dirty="0">
              <a:solidFill>
                <a:srgbClr val="FF0000"/>
              </a:solidFill>
            </a:endParaRPr>
          </a:p>
          <a:p>
            <a:pPr marL="171450" indent="-171450" defTabSz="914400">
              <a:spcBef>
                <a:spcPts val="0"/>
              </a:spcBef>
              <a:buClrTx/>
              <a:buSzTx/>
              <a:buFont typeface="Arial" panose="020B0604020202020204" pitchFamily="34" charset="0"/>
              <a:buChar char="•"/>
              <a:defRPr/>
            </a:pPr>
            <a:r>
              <a:rPr lang="en-CA" dirty="0">
                <a:solidFill>
                  <a:srgbClr val="FF0000"/>
                </a:solidFill>
              </a:rPr>
              <a:t>Create a list of the ways you can stay safe and create boundaries in online relationships. </a:t>
            </a:r>
          </a:p>
          <a:p>
            <a:pPr marL="171450" indent="-171450" defTabSz="914400">
              <a:spcBef>
                <a:spcPts val="0"/>
              </a:spcBef>
              <a:buClrTx/>
              <a:buSzTx/>
              <a:buFont typeface="Arial" panose="020B0604020202020204" pitchFamily="34" charset="0"/>
              <a:buChar char="•"/>
              <a:defRPr/>
            </a:pPr>
            <a:r>
              <a:rPr lang="en-CA" dirty="0">
                <a:solidFill>
                  <a:srgbClr val="FF0000"/>
                </a:solidFill>
              </a:rPr>
              <a:t>What does this look like in real life?  </a:t>
            </a:r>
          </a:p>
          <a:p>
            <a:pPr marL="171450" indent="-171450" defTabSz="914400">
              <a:spcBef>
                <a:spcPts val="0"/>
              </a:spcBef>
              <a:buClrTx/>
              <a:buSzTx/>
              <a:buFont typeface="Arial" panose="020B0604020202020204" pitchFamily="34" charset="0"/>
              <a:buChar char="•"/>
              <a:defRPr/>
            </a:pPr>
            <a:r>
              <a:rPr lang="en-CA" dirty="0">
                <a:solidFill>
                  <a:srgbClr val="FF0000"/>
                </a:solidFill>
              </a:rPr>
              <a:t>How can social media and online communication impact our communication skills? </a:t>
            </a:r>
            <a:endParaRPr lang="en-CA" dirty="0"/>
          </a:p>
        </p:txBody>
      </p:sp>
      <p:grpSp>
        <p:nvGrpSpPr>
          <p:cNvPr id="4" name="Group 3"/>
          <p:cNvGrpSpPr/>
          <p:nvPr/>
        </p:nvGrpSpPr>
        <p:grpSpPr>
          <a:xfrm>
            <a:off x="8925550" y="146447"/>
            <a:ext cx="3092278" cy="1290467"/>
            <a:chOff x="8414078" y="146447"/>
            <a:chExt cx="3603750" cy="1503914"/>
          </a:xfrm>
        </p:grpSpPr>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64836" y="146447"/>
              <a:ext cx="1452992" cy="1503914"/>
            </a:xfrm>
            <a:prstGeom prst="rect">
              <a:avLst/>
            </a:prstGeom>
          </p:spPr>
        </p:pic>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414078" y="368744"/>
              <a:ext cx="2150758" cy="802343"/>
            </a:xfrm>
            <a:prstGeom prst="rect">
              <a:avLst/>
            </a:prstGeom>
          </p:spPr>
        </p:pic>
      </p:grpSp>
    </p:spTree>
    <p:extLst>
      <p:ext uri="{BB962C8B-B14F-4D97-AF65-F5344CB8AC3E}">
        <p14:creationId xmlns:p14="http://schemas.microsoft.com/office/powerpoint/2010/main" val="40583213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8279439" cy="1400530"/>
          </a:xfrm>
        </p:spPr>
        <p:txBody>
          <a:bodyPr/>
          <a:lstStyle/>
          <a:p>
            <a:r>
              <a:rPr lang="en-US" dirty="0">
                <a:solidFill>
                  <a:srgbClr val="EF3E24"/>
                </a:solidFill>
              </a:rPr>
              <a:t>Stand Against Bullying: Don’t Be A Bystander</a:t>
            </a:r>
          </a:p>
        </p:txBody>
      </p:sp>
      <p:grpSp>
        <p:nvGrpSpPr>
          <p:cNvPr id="4" name="Group 3"/>
          <p:cNvGrpSpPr/>
          <p:nvPr/>
        </p:nvGrpSpPr>
        <p:grpSpPr>
          <a:xfrm>
            <a:off x="8925550" y="146447"/>
            <a:ext cx="3092278" cy="1290467"/>
            <a:chOff x="8414078" y="146447"/>
            <a:chExt cx="3603750" cy="1503914"/>
          </a:xfrm>
        </p:grpSpPr>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564836" y="146447"/>
              <a:ext cx="1452992" cy="1503914"/>
            </a:xfrm>
            <a:prstGeom prst="rect">
              <a:avLst/>
            </a:prstGeom>
          </p:spPr>
        </p:pic>
        <p:pic>
          <p:nvPicPr>
            <p:cNvPr id="6" name="Picture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414078" y="368744"/>
              <a:ext cx="2150758" cy="802343"/>
            </a:xfrm>
            <a:prstGeom prst="rect">
              <a:avLst/>
            </a:prstGeom>
          </p:spPr>
        </p:pic>
      </p:grpSp>
      <p:pic>
        <p:nvPicPr>
          <p:cNvPr id="8" name="ruBqetaMd5g"/>
          <p:cNvPicPr>
            <a:picLocks noGrp="1" noRot="1" noChangeAspect="1"/>
          </p:cNvPicPr>
          <p:nvPr>
            <p:ph idx="1"/>
            <a:videoFile r:link="rId1"/>
          </p:nvPr>
        </p:nvPicPr>
        <p:blipFill>
          <a:blip r:embed="rId6"/>
          <a:stretch>
            <a:fillRect/>
          </a:stretch>
        </p:blipFill>
        <p:spPr>
          <a:xfrm>
            <a:off x="2470563" y="2220483"/>
            <a:ext cx="7672504" cy="4315784"/>
          </a:xfrm>
          <a:prstGeom prst="rect">
            <a:avLst/>
          </a:prstGeom>
        </p:spPr>
      </p:pic>
    </p:spTree>
    <p:extLst>
      <p:ext uri="{BB962C8B-B14F-4D97-AF65-F5344CB8AC3E}">
        <p14:creationId xmlns:p14="http://schemas.microsoft.com/office/powerpoint/2010/main" val="395049350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8279439" cy="1400530"/>
          </a:xfrm>
        </p:spPr>
        <p:txBody>
          <a:bodyPr/>
          <a:lstStyle/>
          <a:p>
            <a:r>
              <a:rPr lang="en-US" dirty="0">
                <a:solidFill>
                  <a:srgbClr val="EF3E24"/>
                </a:solidFill>
              </a:rPr>
              <a:t>The Bystander Effect: The Science of Empathy</a:t>
            </a:r>
          </a:p>
        </p:txBody>
      </p:sp>
      <p:grpSp>
        <p:nvGrpSpPr>
          <p:cNvPr id="4" name="Group 3"/>
          <p:cNvGrpSpPr/>
          <p:nvPr/>
        </p:nvGrpSpPr>
        <p:grpSpPr>
          <a:xfrm>
            <a:off x="8925550" y="146447"/>
            <a:ext cx="3092278" cy="1290467"/>
            <a:chOff x="8414078" y="146447"/>
            <a:chExt cx="3603750" cy="1503914"/>
          </a:xfrm>
        </p:grpSpPr>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564836" y="146447"/>
              <a:ext cx="1452992" cy="1503914"/>
            </a:xfrm>
            <a:prstGeom prst="rect">
              <a:avLst/>
            </a:prstGeom>
          </p:spPr>
        </p:pic>
        <p:pic>
          <p:nvPicPr>
            <p:cNvPr id="6" name="Picture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414078" y="368744"/>
              <a:ext cx="2150758" cy="802343"/>
            </a:xfrm>
            <a:prstGeom prst="rect">
              <a:avLst/>
            </a:prstGeom>
          </p:spPr>
        </p:pic>
      </p:grpSp>
      <p:pic>
        <p:nvPicPr>
          <p:cNvPr id="7" name="Wy6eUTLzcU4"/>
          <p:cNvPicPr>
            <a:picLocks noGrp="1" noRot="1" noChangeAspect="1"/>
          </p:cNvPicPr>
          <p:nvPr>
            <p:ph idx="1"/>
            <a:videoFile r:link="rId1"/>
          </p:nvPr>
        </p:nvPicPr>
        <p:blipFill>
          <a:blip r:embed="rId6"/>
          <a:stretch>
            <a:fillRect/>
          </a:stretch>
        </p:blipFill>
        <p:spPr>
          <a:xfrm>
            <a:off x="2042036" y="1968772"/>
            <a:ext cx="7806267" cy="4391026"/>
          </a:xfrm>
          <a:prstGeom prst="rect">
            <a:avLst/>
          </a:prstGeom>
        </p:spPr>
      </p:pic>
    </p:spTree>
    <p:extLst>
      <p:ext uri="{BB962C8B-B14F-4D97-AF65-F5344CB8AC3E}">
        <p14:creationId xmlns:p14="http://schemas.microsoft.com/office/powerpoint/2010/main" val="73296391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8279439" cy="1400530"/>
          </a:xfrm>
        </p:spPr>
        <p:txBody>
          <a:bodyPr/>
          <a:lstStyle/>
          <a:p>
            <a:r>
              <a:rPr lang="en-US" dirty="0">
                <a:solidFill>
                  <a:srgbClr val="EF3E24"/>
                </a:solidFill>
              </a:rPr>
              <a:t>Anti-Bullying Flash Mob</a:t>
            </a:r>
          </a:p>
        </p:txBody>
      </p:sp>
      <p:grpSp>
        <p:nvGrpSpPr>
          <p:cNvPr id="4" name="Group 3"/>
          <p:cNvGrpSpPr/>
          <p:nvPr/>
        </p:nvGrpSpPr>
        <p:grpSpPr>
          <a:xfrm>
            <a:off x="8925550" y="146447"/>
            <a:ext cx="3092278" cy="1290467"/>
            <a:chOff x="8414078" y="146447"/>
            <a:chExt cx="3603750" cy="1503914"/>
          </a:xfrm>
        </p:grpSpPr>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564836" y="146447"/>
              <a:ext cx="1452992" cy="1503914"/>
            </a:xfrm>
            <a:prstGeom prst="rect">
              <a:avLst/>
            </a:prstGeom>
          </p:spPr>
        </p:pic>
        <p:pic>
          <p:nvPicPr>
            <p:cNvPr id="6" name="Picture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414078" y="368744"/>
              <a:ext cx="2150758" cy="802343"/>
            </a:xfrm>
            <a:prstGeom prst="rect">
              <a:avLst/>
            </a:prstGeom>
          </p:spPr>
        </p:pic>
      </p:grpSp>
      <p:pic>
        <p:nvPicPr>
          <p:cNvPr id="8" name="MhYyAa0VnyY"/>
          <p:cNvPicPr>
            <a:picLocks noGrp="1" noRot="1" noChangeAspect="1"/>
          </p:cNvPicPr>
          <p:nvPr>
            <p:ph idx="1"/>
            <a:videoFile r:link="rId1"/>
          </p:nvPr>
        </p:nvPicPr>
        <p:blipFill>
          <a:blip r:embed="rId6"/>
          <a:stretch>
            <a:fillRect/>
          </a:stretch>
        </p:blipFill>
        <p:spPr>
          <a:xfrm>
            <a:off x="1896533" y="1651958"/>
            <a:ext cx="8382000" cy="4714875"/>
          </a:xfrm>
          <a:prstGeom prst="rect">
            <a:avLst/>
          </a:prstGeom>
        </p:spPr>
      </p:pic>
    </p:spTree>
    <p:extLst>
      <p:ext uri="{BB962C8B-B14F-4D97-AF65-F5344CB8AC3E}">
        <p14:creationId xmlns:p14="http://schemas.microsoft.com/office/powerpoint/2010/main" val="17514009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EF3E24"/>
                </a:solidFill>
              </a:rPr>
              <a:t>Violence Against Women and Safety Planning</a:t>
            </a:r>
            <a:endParaRPr lang="en-US" dirty="0"/>
          </a:p>
        </p:txBody>
      </p:sp>
      <p:sp>
        <p:nvSpPr>
          <p:cNvPr id="3" name="Content Placeholder 2"/>
          <p:cNvSpPr>
            <a:spLocks noGrp="1"/>
          </p:cNvSpPr>
          <p:nvPr>
            <p:ph idx="1"/>
          </p:nvPr>
        </p:nvSpPr>
        <p:spPr/>
        <p:txBody>
          <a:bodyPr/>
          <a:lstStyle/>
          <a:p>
            <a:pPr marL="0" lvl="0" indent="0">
              <a:buNone/>
            </a:pPr>
            <a:r>
              <a:rPr lang="en-US" b="1" dirty="0">
                <a:solidFill>
                  <a:srgbClr val="EF3E24"/>
                </a:solidFill>
              </a:rPr>
              <a:t>Objectives</a:t>
            </a:r>
            <a:r>
              <a:rPr lang="en-US" dirty="0">
                <a:solidFill>
                  <a:srgbClr val="EF3E24"/>
                </a:solidFill>
              </a:rPr>
              <a:t>:</a:t>
            </a:r>
          </a:p>
          <a:p>
            <a:pPr lvl="0">
              <a:buClr>
                <a:srgbClr val="EF3E24"/>
              </a:buClr>
              <a:buFont typeface="Wingdings" panose="05000000000000000000" pitchFamily="2" charset="2"/>
              <a:buChar char="Ø"/>
            </a:pPr>
            <a:r>
              <a:rPr lang="en-US" dirty="0">
                <a:solidFill>
                  <a:srgbClr val="EF3E24"/>
                </a:solidFill>
              </a:rPr>
              <a:t>Raise awareness of the prevalence of domestic violence.</a:t>
            </a:r>
          </a:p>
          <a:p>
            <a:pPr lvl="0">
              <a:buClr>
                <a:srgbClr val="EF3E24"/>
              </a:buClr>
              <a:buFont typeface="Wingdings" panose="05000000000000000000" pitchFamily="2" charset="2"/>
              <a:buChar char="Ø"/>
            </a:pPr>
            <a:r>
              <a:rPr lang="en-US" dirty="0">
                <a:solidFill>
                  <a:srgbClr val="EF3E24"/>
                </a:solidFill>
              </a:rPr>
              <a:t>Share resources to support students with experiences of violence and strategies for staying safe.</a:t>
            </a:r>
          </a:p>
          <a:p>
            <a:pPr lvl="0">
              <a:buClr>
                <a:srgbClr val="EF3E24"/>
              </a:buClr>
              <a:buFont typeface="Wingdings" panose="05000000000000000000" pitchFamily="2" charset="2"/>
              <a:buChar char="Ø"/>
            </a:pPr>
            <a:r>
              <a:rPr lang="en-US" dirty="0">
                <a:solidFill>
                  <a:srgbClr val="EF3E24"/>
                </a:solidFill>
              </a:rPr>
              <a:t>Define violence and abuse.</a:t>
            </a:r>
          </a:p>
          <a:p>
            <a:pPr>
              <a:buClr>
                <a:srgbClr val="EF3E24"/>
              </a:buClr>
              <a:buFont typeface="Wingdings" panose="05000000000000000000" pitchFamily="2" charset="2"/>
              <a:buChar char="Ø"/>
            </a:pPr>
            <a:r>
              <a:rPr lang="en-US" dirty="0">
                <a:solidFill>
                  <a:srgbClr val="EF3E24"/>
                </a:solidFill>
              </a:rPr>
              <a:t>Explain the PEACE and VIP Programs.</a:t>
            </a:r>
          </a:p>
          <a:p>
            <a:pPr lvl="0">
              <a:buClr>
                <a:srgbClr val="EF3E24"/>
              </a:buClr>
              <a:buFont typeface="Wingdings" panose="05000000000000000000" pitchFamily="2" charset="2"/>
              <a:buChar char="Ø"/>
            </a:pPr>
            <a:r>
              <a:rPr lang="en-US" dirty="0">
                <a:solidFill>
                  <a:srgbClr val="EF3E24"/>
                </a:solidFill>
              </a:rPr>
              <a:t>Answer any questions.</a:t>
            </a:r>
          </a:p>
          <a:p>
            <a:endParaRPr lang="en-US" dirty="0"/>
          </a:p>
        </p:txBody>
      </p:sp>
      <p:grpSp>
        <p:nvGrpSpPr>
          <p:cNvPr id="4" name="Group 3"/>
          <p:cNvGrpSpPr/>
          <p:nvPr/>
        </p:nvGrpSpPr>
        <p:grpSpPr>
          <a:xfrm>
            <a:off x="8925550" y="146447"/>
            <a:ext cx="3092278" cy="1290467"/>
            <a:chOff x="8414078" y="146447"/>
            <a:chExt cx="3603750" cy="1503914"/>
          </a:xfrm>
        </p:grpSpPr>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64836" y="146447"/>
              <a:ext cx="1452992" cy="1503914"/>
            </a:xfrm>
            <a:prstGeom prst="rect">
              <a:avLst/>
            </a:prstGeom>
          </p:spPr>
        </p:pic>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414078" y="368744"/>
              <a:ext cx="2150758" cy="802343"/>
            </a:xfrm>
            <a:prstGeom prst="rect">
              <a:avLst/>
            </a:prstGeom>
          </p:spPr>
        </p:pic>
      </p:grpSp>
    </p:spTree>
    <p:extLst>
      <p:ext uri="{BB962C8B-B14F-4D97-AF65-F5344CB8AC3E}">
        <p14:creationId xmlns:p14="http://schemas.microsoft.com/office/powerpoint/2010/main" val="314667786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EF3E24"/>
                </a:solidFill>
              </a:rPr>
              <a:t>Discussion</a:t>
            </a:r>
          </a:p>
        </p:txBody>
      </p:sp>
      <p:sp>
        <p:nvSpPr>
          <p:cNvPr id="3" name="Content Placeholder 2"/>
          <p:cNvSpPr>
            <a:spLocks noGrp="1"/>
          </p:cNvSpPr>
          <p:nvPr>
            <p:ph idx="1"/>
          </p:nvPr>
        </p:nvSpPr>
        <p:spPr/>
        <p:txBody>
          <a:bodyPr/>
          <a:lstStyle/>
          <a:p>
            <a:pPr lvl="0"/>
            <a:r>
              <a:rPr lang="en-US" dirty="0">
                <a:solidFill>
                  <a:srgbClr val="FF0000"/>
                </a:solidFill>
              </a:rPr>
              <a:t>What is the roll of a bystander in online forums and social media?   </a:t>
            </a:r>
            <a:endParaRPr lang="en-CA" dirty="0">
              <a:solidFill>
                <a:srgbClr val="FF0000"/>
              </a:solidFill>
            </a:endParaRPr>
          </a:p>
          <a:p>
            <a:pPr lvl="0"/>
            <a:r>
              <a:rPr lang="en-US" dirty="0">
                <a:solidFill>
                  <a:srgbClr val="FF0000"/>
                </a:solidFill>
              </a:rPr>
              <a:t>What are the steps we can take if we know someone is being bullied or harassed online? </a:t>
            </a:r>
          </a:p>
          <a:p>
            <a:pPr lvl="0"/>
            <a:r>
              <a:rPr lang="en-US" dirty="0">
                <a:solidFill>
                  <a:srgbClr val="FF0000"/>
                </a:solidFill>
              </a:rPr>
              <a:t>Have you ever witnessed or been an active bystander?</a:t>
            </a:r>
            <a:endParaRPr lang="en-CA" dirty="0">
              <a:solidFill>
                <a:srgbClr val="FF0000"/>
              </a:solidFill>
            </a:endParaRPr>
          </a:p>
          <a:p>
            <a:pPr lvl="0"/>
            <a:r>
              <a:rPr lang="en-US" dirty="0">
                <a:solidFill>
                  <a:srgbClr val="FF0000"/>
                </a:solidFill>
              </a:rPr>
              <a:t>Come up with creative ideas to engage your school or your community in an anti-violence campaign.  </a:t>
            </a:r>
            <a:endParaRPr lang="en-CA" dirty="0">
              <a:solidFill>
                <a:srgbClr val="FF0000"/>
              </a:solidFill>
            </a:endParaRPr>
          </a:p>
        </p:txBody>
      </p:sp>
      <p:grpSp>
        <p:nvGrpSpPr>
          <p:cNvPr id="4" name="Group 3"/>
          <p:cNvGrpSpPr/>
          <p:nvPr/>
        </p:nvGrpSpPr>
        <p:grpSpPr>
          <a:xfrm>
            <a:off x="8925550" y="146447"/>
            <a:ext cx="3092278" cy="1290467"/>
            <a:chOff x="8414078" y="146447"/>
            <a:chExt cx="3603750" cy="1503914"/>
          </a:xfrm>
        </p:grpSpPr>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64836" y="146447"/>
              <a:ext cx="1452992" cy="1503914"/>
            </a:xfrm>
            <a:prstGeom prst="rect">
              <a:avLst/>
            </a:prstGeom>
          </p:spPr>
        </p:pic>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414078" y="368744"/>
              <a:ext cx="2150758" cy="802343"/>
            </a:xfrm>
            <a:prstGeom prst="rect">
              <a:avLst/>
            </a:prstGeom>
          </p:spPr>
        </p:pic>
      </p:grpSp>
    </p:spTree>
    <p:extLst>
      <p:ext uri="{BB962C8B-B14F-4D97-AF65-F5344CB8AC3E}">
        <p14:creationId xmlns:p14="http://schemas.microsoft.com/office/powerpoint/2010/main" val="146477767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9031" y="-1213919"/>
            <a:ext cx="8825658" cy="3329581"/>
          </a:xfrm>
        </p:spPr>
        <p:txBody>
          <a:bodyPr/>
          <a:lstStyle/>
          <a:p>
            <a:r>
              <a:rPr lang="en-US" dirty="0">
                <a:solidFill>
                  <a:srgbClr val="EF3E24"/>
                </a:solidFill>
              </a:rPr>
              <a:t>Thank You </a:t>
            </a:r>
          </a:p>
        </p:txBody>
      </p:sp>
      <p:sp>
        <p:nvSpPr>
          <p:cNvPr id="3" name="Subtitle 2"/>
          <p:cNvSpPr>
            <a:spLocks noGrp="1"/>
          </p:cNvSpPr>
          <p:nvPr>
            <p:ph type="subTitle" idx="1"/>
          </p:nvPr>
        </p:nvSpPr>
        <p:spPr>
          <a:xfrm>
            <a:off x="298764" y="2553077"/>
            <a:ext cx="9681849" cy="3085723"/>
          </a:xfrm>
        </p:spPr>
        <p:txBody>
          <a:bodyPr/>
          <a:lstStyle/>
          <a:p>
            <a:r>
              <a:rPr lang="en-US" dirty="0">
                <a:solidFill>
                  <a:srgbClr val="EF3E24"/>
                </a:solidFill>
              </a:rPr>
              <a:t>Name: </a:t>
            </a:r>
          </a:p>
          <a:p>
            <a:r>
              <a:rPr lang="en-US" dirty="0">
                <a:solidFill>
                  <a:srgbClr val="EF3E24"/>
                </a:solidFill>
              </a:rPr>
              <a:t>Peace PROGRAM Counsellor: </a:t>
            </a:r>
          </a:p>
          <a:p>
            <a:r>
              <a:rPr lang="en-US" dirty="0">
                <a:solidFill>
                  <a:srgbClr val="EF3E24"/>
                </a:solidFill>
              </a:rPr>
              <a:t>ORGANIZATION Name:</a:t>
            </a:r>
          </a:p>
          <a:p>
            <a:r>
              <a:rPr lang="en-US" dirty="0">
                <a:solidFill>
                  <a:srgbClr val="EF3E24"/>
                </a:solidFill>
              </a:rPr>
              <a:t>Phone Number:</a:t>
            </a:r>
          </a:p>
          <a:p>
            <a:r>
              <a:rPr lang="en-US" dirty="0">
                <a:solidFill>
                  <a:srgbClr val="EF3E24"/>
                </a:solidFill>
              </a:rPr>
              <a:t>Email:</a:t>
            </a:r>
          </a:p>
          <a:p>
            <a:r>
              <a:rPr lang="en-US" dirty="0">
                <a:solidFill>
                  <a:srgbClr val="EF3E24"/>
                </a:solidFill>
              </a:rPr>
              <a:t>Office hours:</a:t>
            </a:r>
          </a:p>
        </p:txBody>
      </p:sp>
      <p:grpSp>
        <p:nvGrpSpPr>
          <p:cNvPr id="4" name="Group 3"/>
          <p:cNvGrpSpPr/>
          <p:nvPr/>
        </p:nvGrpSpPr>
        <p:grpSpPr>
          <a:xfrm>
            <a:off x="8925550" y="146447"/>
            <a:ext cx="3092278" cy="1290467"/>
            <a:chOff x="8414078" y="146447"/>
            <a:chExt cx="3603750" cy="1503914"/>
          </a:xfrm>
        </p:grpSpPr>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64836" y="146447"/>
              <a:ext cx="1452992" cy="1503914"/>
            </a:xfrm>
            <a:prstGeom prst="rect">
              <a:avLst/>
            </a:prstGeom>
          </p:spPr>
        </p:pic>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414078" y="368744"/>
              <a:ext cx="2150758" cy="802343"/>
            </a:xfrm>
            <a:prstGeom prst="rect">
              <a:avLst/>
            </a:prstGeom>
          </p:spPr>
        </p:pic>
      </p:grpSp>
    </p:spTree>
    <p:extLst>
      <p:ext uri="{BB962C8B-B14F-4D97-AF65-F5344CB8AC3E}">
        <p14:creationId xmlns:p14="http://schemas.microsoft.com/office/powerpoint/2010/main" val="10171458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9025" y="348254"/>
            <a:ext cx="8172494" cy="1400530"/>
          </a:xfrm>
        </p:spPr>
        <p:txBody>
          <a:bodyPr/>
          <a:lstStyle/>
          <a:p>
            <a:r>
              <a:rPr lang="en-US" dirty="0">
                <a:solidFill>
                  <a:srgbClr val="EF3E24"/>
                </a:solidFill>
              </a:rPr>
              <a:t>Sunshine - Don’t Confuse Love and Abuse</a:t>
            </a:r>
          </a:p>
        </p:txBody>
      </p:sp>
      <p:grpSp>
        <p:nvGrpSpPr>
          <p:cNvPr id="4" name="Group 3"/>
          <p:cNvGrpSpPr/>
          <p:nvPr/>
        </p:nvGrpSpPr>
        <p:grpSpPr>
          <a:xfrm>
            <a:off x="8581518" y="348254"/>
            <a:ext cx="3092278" cy="1290467"/>
            <a:chOff x="8414078" y="146447"/>
            <a:chExt cx="3603750" cy="1503914"/>
          </a:xfrm>
        </p:grpSpPr>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64836" y="146447"/>
              <a:ext cx="1452992" cy="1503914"/>
            </a:xfrm>
            <a:prstGeom prst="rect">
              <a:avLst/>
            </a:prstGeom>
          </p:spPr>
        </p:pic>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414078" y="368744"/>
              <a:ext cx="2150758" cy="802343"/>
            </a:xfrm>
            <a:prstGeom prst="rect">
              <a:avLst/>
            </a:prstGeom>
          </p:spPr>
        </p:pic>
      </p:grpSp>
      <p:pic>
        <p:nvPicPr>
          <p:cNvPr id="8" name="Content Placeholder 4"/>
          <p:cNvPicPr>
            <a:picLocks noChangeAspect="1"/>
          </p:cNvPicPr>
          <p:nvPr/>
        </p:nvPicPr>
        <p:blipFill>
          <a:blip r:embed="rId5"/>
          <a:stretch>
            <a:fillRect/>
          </a:stretch>
        </p:blipFill>
        <p:spPr>
          <a:xfrm>
            <a:off x="1820879" y="2011681"/>
            <a:ext cx="7941291" cy="4522124"/>
          </a:xfrm>
          <a:prstGeom prst="rect">
            <a:avLst/>
          </a:prstGeom>
        </p:spPr>
      </p:pic>
    </p:spTree>
    <p:extLst>
      <p:ext uri="{BB962C8B-B14F-4D97-AF65-F5344CB8AC3E}">
        <p14:creationId xmlns:p14="http://schemas.microsoft.com/office/powerpoint/2010/main" val="24591936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EF3E24"/>
                </a:solidFill>
              </a:rPr>
              <a:t>How to Leave an Abusive Relationship</a:t>
            </a:r>
          </a:p>
        </p:txBody>
      </p:sp>
      <p:grpSp>
        <p:nvGrpSpPr>
          <p:cNvPr id="4" name="Group 3"/>
          <p:cNvGrpSpPr/>
          <p:nvPr/>
        </p:nvGrpSpPr>
        <p:grpSpPr>
          <a:xfrm>
            <a:off x="8581518" y="348254"/>
            <a:ext cx="3092278" cy="1290467"/>
            <a:chOff x="8414078" y="146447"/>
            <a:chExt cx="3603750" cy="1503914"/>
          </a:xfrm>
        </p:grpSpPr>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64836" y="146447"/>
              <a:ext cx="1452992" cy="1503914"/>
            </a:xfrm>
            <a:prstGeom prst="rect">
              <a:avLst/>
            </a:prstGeom>
          </p:spPr>
        </p:pic>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414078" y="368744"/>
              <a:ext cx="2150758" cy="802343"/>
            </a:xfrm>
            <a:prstGeom prst="rect">
              <a:avLst/>
            </a:prstGeom>
          </p:spPr>
        </p:pic>
      </p:grpSp>
      <p:pic>
        <p:nvPicPr>
          <p:cNvPr id="10" name="Picture 9">
            <a:extLst>
              <a:ext uri="{FF2B5EF4-FFF2-40B4-BE49-F238E27FC236}">
                <a16:creationId xmlns:a16="http://schemas.microsoft.com/office/drawing/2014/main" id="{98236393-19ED-B93F-6821-728A6DADD69E}"/>
              </a:ext>
            </a:extLst>
          </p:cNvPr>
          <p:cNvPicPr>
            <a:picLocks noChangeAspect="1"/>
          </p:cNvPicPr>
          <p:nvPr/>
        </p:nvPicPr>
        <p:blipFill>
          <a:blip r:embed="rId5"/>
          <a:stretch>
            <a:fillRect/>
          </a:stretch>
        </p:blipFill>
        <p:spPr>
          <a:xfrm>
            <a:off x="2286563" y="2174623"/>
            <a:ext cx="7764271" cy="4426427"/>
          </a:xfrm>
          <a:prstGeom prst="rect">
            <a:avLst/>
          </a:prstGeom>
        </p:spPr>
      </p:pic>
    </p:spTree>
    <p:extLst>
      <p:ext uri="{BB962C8B-B14F-4D97-AF65-F5344CB8AC3E}">
        <p14:creationId xmlns:p14="http://schemas.microsoft.com/office/powerpoint/2010/main" val="22500365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EF3E24"/>
                </a:solidFill>
              </a:rPr>
              <a:t>Discussion</a:t>
            </a:r>
          </a:p>
        </p:txBody>
      </p:sp>
      <p:sp>
        <p:nvSpPr>
          <p:cNvPr id="3" name="Content Placeholder 2"/>
          <p:cNvSpPr>
            <a:spLocks noGrp="1"/>
          </p:cNvSpPr>
          <p:nvPr>
            <p:ph idx="1"/>
          </p:nvPr>
        </p:nvSpPr>
        <p:spPr/>
        <p:txBody>
          <a:bodyPr/>
          <a:lstStyle/>
          <a:p>
            <a:pPr lvl="0"/>
            <a:r>
              <a:rPr lang="en-US" dirty="0">
                <a:solidFill>
                  <a:srgbClr val="EF3E24"/>
                </a:solidFill>
              </a:rPr>
              <a:t>What are the main messages in the video(s)?</a:t>
            </a:r>
          </a:p>
          <a:p>
            <a:pPr lvl="0"/>
            <a:r>
              <a:rPr lang="en-US" dirty="0">
                <a:solidFill>
                  <a:srgbClr val="EF3E24"/>
                </a:solidFill>
              </a:rPr>
              <a:t>What are some strategies you can use to keep yourself safe?</a:t>
            </a:r>
          </a:p>
          <a:p>
            <a:pPr lvl="0"/>
            <a:r>
              <a:rPr lang="en-US" dirty="0">
                <a:solidFill>
                  <a:srgbClr val="EF3E24"/>
                </a:solidFill>
              </a:rPr>
              <a:t>Did you see any abusive or violent </a:t>
            </a:r>
            <a:r>
              <a:rPr lang="en-US" dirty="0" err="1">
                <a:solidFill>
                  <a:srgbClr val="EF3E24"/>
                </a:solidFill>
              </a:rPr>
              <a:t>behaviour</a:t>
            </a:r>
            <a:r>
              <a:rPr lang="en-US" dirty="0">
                <a:solidFill>
                  <a:srgbClr val="EF3E24"/>
                </a:solidFill>
              </a:rPr>
              <a:t> in the video?</a:t>
            </a:r>
          </a:p>
          <a:p>
            <a:pPr lvl="0"/>
            <a:r>
              <a:rPr lang="en-US" dirty="0">
                <a:solidFill>
                  <a:srgbClr val="EF3E24"/>
                </a:solidFill>
              </a:rPr>
              <a:t>Can we brainstorm the types of violence and abuse that can occur in a relationship?</a:t>
            </a:r>
          </a:p>
          <a:p>
            <a:endParaRPr lang="en-US" dirty="0"/>
          </a:p>
        </p:txBody>
      </p:sp>
      <p:grpSp>
        <p:nvGrpSpPr>
          <p:cNvPr id="4" name="Group 3"/>
          <p:cNvGrpSpPr/>
          <p:nvPr/>
        </p:nvGrpSpPr>
        <p:grpSpPr>
          <a:xfrm>
            <a:off x="8925550" y="146447"/>
            <a:ext cx="3092278" cy="1290467"/>
            <a:chOff x="8414078" y="146447"/>
            <a:chExt cx="3603750" cy="1503914"/>
          </a:xfrm>
        </p:grpSpPr>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64836" y="146447"/>
              <a:ext cx="1452992" cy="1503914"/>
            </a:xfrm>
            <a:prstGeom prst="rect">
              <a:avLst/>
            </a:prstGeom>
          </p:spPr>
        </p:pic>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414078" y="368744"/>
              <a:ext cx="2150758" cy="802343"/>
            </a:xfrm>
            <a:prstGeom prst="rect">
              <a:avLst/>
            </a:prstGeom>
          </p:spPr>
        </p:pic>
      </p:grpSp>
    </p:spTree>
    <p:extLst>
      <p:ext uri="{BB962C8B-B14F-4D97-AF65-F5344CB8AC3E}">
        <p14:creationId xmlns:p14="http://schemas.microsoft.com/office/powerpoint/2010/main" val="18802164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EF3E24"/>
                </a:solidFill>
              </a:rPr>
              <a:t>Support Network Activity</a:t>
            </a:r>
          </a:p>
        </p:txBody>
      </p:sp>
      <p:pic>
        <p:nvPicPr>
          <p:cNvPr id="23554" name="Picture 2" descr="Image result for support networks"/>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rcRect/>
          <a:stretch>
            <a:fillRect/>
          </a:stretch>
        </p:blipFill>
        <p:spPr bwMode="auto">
          <a:xfrm>
            <a:off x="2406757" y="2052638"/>
            <a:ext cx="6340262" cy="4195762"/>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p:cNvGrpSpPr/>
          <p:nvPr/>
        </p:nvGrpSpPr>
        <p:grpSpPr>
          <a:xfrm>
            <a:off x="8925550" y="146447"/>
            <a:ext cx="3092278" cy="1290467"/>
            <a:chOff x="8414078" y="146447"/>
            <a:chExt cx="3603750" cy="1503914"/>
          </a:xfrm>
        </p:grpSpPr>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564836" y="146447"/>
              <a:ext cx="1452992" cy="1503914"/>
            </a:xfrm>
            <a:prstGeom prst="rect">
              <a:avLst/>
            </a:prstGeom>
          </p:spPr>
        </p:pic>
        <p:pic>
          <p:nvPicPr>
            <p:cNvPr id="7" name="Picture 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414078" y="368744"/>
              <a:ext cx="2150758" cy="802343"/>
            </a:xfrm>
            <a:prstGeom prst="rect">
              <a:avLst/>
            </a:prstGeom>
          </p:spPr>
        </p:pic>
      </p:grpSp>
    </p:spTree>
    <p:extLst>
      <p:ext uri="{BB962C8B-B14F-4D97-AF65-F5344CB8AC3E}">
        <p14:creationId xmlns:p14="http://schemas.microsoft.com/office/powerpoint/2010/main" val="38419950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solidFill>
                  <a:srgbClr val="FF0000"/>
                </a:solidFill>
              </a:rPr>
              <a:t>Anonymous Question or Comment</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19434" y="2022582"/>
            <a:ext cx="7458075" cy="3729038"/>
          </a:xfrm>
        </p:spPr>
      </p:pic>
    </p:spTree>
    <p:extLst>
      <p:ext uri="{BB962C8B-B14F-4D97-AF65-F5344CB8AC3E}">
        <p14:creationId xmlns:p14="http://schemas.microsoft.com/office/powerpoint/2010/main" val="428821639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Custom 2">
      <a:dk1>
        <a:sysClr val="windowText" lastClr="000000"/>
      </a:dk1>
      <a:lt1>
        <a:srgbClr val="FFFFFF"/>
      </a:lt1>
      <a:dk2>
        <a:srgbClr val="1E5155"/>
      </a:dk2>
      <a:lt2>
        <a:srgbClr val="FFFFFF"/>
      </a:lt2>
      <a:accent1>
        <a:srgbClr val="003366"/>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5719</TotalTime>
  <Words>8334</Words>
  <Application>Microsoft Office PowerPoint</Application>
  <PresentationFormat>Widescreen</PresentationFormat>
  <Paragraphs>702</Paragraphs>
  <Slides>41</Slides>
  <Notes>41</Notes>
  <HiddenSlides>0</HiddenSlides>
  <MMClips>7</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41</vt:i4>
      </vt:variant>
    </vt:vector>
  </HeadingPairs>
  <TitlesOfParts>
    <vt:vector size="48" baseType="lpstr">
      <vt:lpstr>Arial</vt:lpstr>
      <vt:lpstr>Calibri</vt:lpstr>
      <vt:lpstr>Century Gothic</vt:lpstr>
      <vt:lpstr>NotoSans-Regular</vt:lpstr>
      <vt:lpstr>Wingdings</vt:lpstr>
      <vt:lpstr>Wingdings 3</vt:lpstr>
      <vt:lpstr>Ion</vt:lpstr>
      <vt:lpstr>PowerPoint Presentation</vt:lpstr>
      <vt:lpstr>PEACE Program</vt:lpstr>
      <vt:lpstr>VIP Outline for Grades 10-12</vt:lpstr>
      <vt:lpstr>Violence Against Women and Safety Planning</vt:lpstr>
      <vt:lpstr>Sunshine - Don’t Confuse Love and Abuse</vt:lpstr>
      <vt:lpstr>How to Leave an Abusive Relationship</vt:lpstr>
      <vt:lpstr>Discussion</vt:lpstr>
      <vt:lpstr>Support Network Activity</vt:lpstr>
      <vt:lpstr>Anonymous Question or Comment</vt:lpstr>
      <vt:lpstr>Thank You </vt:lpstr>
      <vt:lpstr>PowerPoint Presentation</vt:lpstr>
      <vt:lpstr>PEACE Program</vt:lpstr>
      <vt:lpstr>VIP Outline for Grades 10-12</vt:lpstr>
      <vt:lpstr>Questions from last time</vt:lpstr>
      <vt:lpstr>Healthy Relationships</vt:lpstr>
      <vt:lpstr>Listening Exercise</vt:lpstr>
      <vt:lpstr>What Teens Think About: Healthy Relationships</vt:lpstr>
      <vt:lpstr>Discussion</vt:lpstr>
      <vt:lpstr>12 Signs That You Are In A Healthy Relationship</vt:lpstr>
      <vt:lpstr>How To Break Up</vt:lpstr>
      <vt:lpstr>Thank You </vt:lpstr>
      <vt:lpstr>PowerPoint Presentation</vt:lpstr>
      <vt:lpstr>PEACE Program</vt:lpstr>
      <vt:lpstr>VIP Outline for Grades 10-12</vt:lpstr>
      <vt:lpstr>Cycle of Abuse &amp; Consent</vt:lpstr>
      <vt:lpstr>Cycle of Violence</vt:lpstr>
      <vt:lpstr>When Someone Doesn’t Want To Have Sex: What Is Consent?</vt:lpstr>
      <vt:lpstr>One Colour</vt:lpstr>
      <vt:lpstr>Discussion</vt:lpstr>
      <vt:lpstr>Thank You </vt:lpstr>
      <vt:lpstr>PowerPoint Presentation</vt:lpstr>
      <vt:lpstr>PEACE Program</vt:lpstr>
      <vt:lpstr>Online Safety &amp; The Bystander Effect</vt:lpstr>
      <vt:lpstr>Social Media, Social Life: Teens Reveal Their Experiences</vt:lpstr>
      <vt:lpstr>That’s Not Cool</vt:lpstr>
      <vt:lpstr>Discussion</vt:lpstr>
      <vt:lpstr>Stand Against Bullying: Don’t Be A Bystander</vt:lpstr>
      <vt:lpstr>The Bystander Effect: The Science of Empathy</vt:lpstr>
      <vt:lpstr>Anti-Bullying Flash Mob</vt:lpstr>
      <vt:lpstr>Discussion</vt:lpstr>
      <vt:lpstr>Thank You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BELIEVE PROJECT</dc:title>
  <dc:creator>Hannah Lee</dc:creator>
  <cp:lastModifiedBy>Allison Westbridge</cp:lastModifiedBy>
  <cp:revision>264</cp:revision>
  <dcterms:created xsi:type="dcterms:W3CDTF">2017-07-14T20:36:16Z</dcterms:created>
  <dcterms:modified xsi:type="dcterms:W3CDTF">2026-01-27T22:42:27Z</dcterms:modified>
</cp:coreProperties>
</file>