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344" r:id="rId3"/>
    <p:sldId id="331" r:id="rId4"/>
    <p:sldId id="262" r:id="rId5"/>
    <p:sldId id="260" r:id="rId6"/>
    <p:sldId id="258" r:id="rId7"/>
    <p:sldId id="263" r:id="rId8"/>
    <p:sldId id="338" r:id="rId9"/>
    <p:sldId id="319" r:id="rId10"/>
    <p:sldId id="318" r:id="rId11"/>
    <p:sldId id="345" r:id="rId12"/>
    <p:sldId id="339" r:id="rId13"/>
    <p:sldId id="271" r:id="rId14"/>
    <p:sldId id="272" r:id="rId15"/>
    <p:sldId id="347" r:id="rId16"/>
    <p:sldId id="348" r:id="rId17"/>
    <p:sldId id="322" r:id="rId18"/>
    <p:sldId id="317" r:id="rId19"/>
    <p:sldId id="346" r:id="rId20"/>
    <p:sldId id="340" r:id="rId21"/>
    <p:sldId id="265" r:id="rId22"/>
    <p:sldId id="268" r:id="rId23"/>
    <p:sldId id="269" r:id="rId24"/>
    <p:sldId id="270" r:id="rId25"/>
    <p:sldId id="341" r:id="rId26"/>
    <p:sldId id="266" r:id="rId27"/>
    <p:sldId id="32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2B516FB-845D-4C6E-AAB7-66C7206A6A83}">
          <p14:sldIdLst>
            <p14:sldId id="256"/>
            <p14:sldId id="344"/>
            <p14:sldId id="331"/>
            <p14:sldId id="262"/>
            <p14:sldId id="260"/>
            <p14:sldId id="258"/>
            <p14:sldId id="263"/>
            <p14:sldId id="338"/>
            <p14:sldId id="319"/>
            <p14:sldId id="318"/>
            <p14:sldId id="345"/>
            <p14:sldId id="339"/>
            <p14:sldId id="271"/>
            <p14:sldId id="272"/>
            <p14:sldId id="347"/>
            <p14:sldId id="348"/>
            <p14:sldId id="322"/>
            <p14:sldId id="317"/>
            <p14:sldId id="346"/>
            <p14:sldId id="340"/>
            <p14:sldId id="265"/>
            <p14:sldId id="268"/>
            <p14:sldId id="269"/>
            <p14:sldId id="270"/>
            <p14:sldId id="341"/>
            <p14:sldId id="266"/>
            <p14:sldId id="32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E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55783" autoAdjust="0"/>
  </p:normalViewPr>
  <p:slideViewPr>
    <p:cSldViewPr snapToGrid="0">
      <p:cViewPr varScale="1">
        <p:scale>
          <a:sx n="53" d="100"/>
          <a:sy n="53" d="100"/>
        </p:scale>
        <p:origin x="1795" y="5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2" d="100"/>
          <a:sy n="82" d="100"/>
        </p:scale>
        <p:origin x="315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55DF14-4B73-4658-B2F3-77B1C1971270}"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9D85E3-D383-4168-91CB-A6B17C57EFFA}" type="slidenum">
              <a:rPr lang="en-US" smtClean="0"/>
              <a:t>‹#›</a:t>
            </a:fld>
            <a:endParaRPr lang="en-US"/>
          </a:p>
        </p:txBody>
      </p:sp>
    </p:spTree>
    <p:extLst>
      <p:ext uri="{BB962C8B-B14F-4D97-AF65-F5344CB8AC3E}">
        <p14:creationId xmlns:p14="http://schemas.microsoft.com/office/powerpoint/2010/main" val="116668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3bKuoH8CkFc"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4444" y="4411839"/>
            <a:ext cx="5746045" cy="4653140"/>
          </a:xfrm>
        </p:spPr>
        <p:txBody>
          <a:bodyPr/>
          <a:lstStyle/>
          <a:p>
            <a:r>
              <a:rPr lang="en-US" b="1" u="sng" dirty="0"/>
              <a:t>Point of Slide: </a:t>
            </a:r>
            <a:r>
              <a:rPr lang="en-US" dirty="0"/>
              <a:t>This slide introduces</a:t>
            </a:r>
            <a:r>
              <a:rPr lang="en-US" baseline="0" dirty="0"/>
              <a:t> the Violence Is Preventable (VIP)</a:t>
            </a:r>
            <a:r>
              <a:rPr lang="en-US" dirty="0"/>
              <a:t> Program</a:t>
            </a:r>
            <a:r>
              <a:rPr lang="en-US" baseline="0" dirty="0"/>
              <a:t>, and why</a:t>
            </a:r>
            <a:r>
              <a:rPr lang="en-US" dirty="0"/>
              <a:t>  PEACE Program</a:t>
            </a:r>
            <a:r>
              <a:rPr lang="en-US" baseline="0" dirty="0"/>
              <a:t> counsellors</a:t>
            </a:r>
            <a:r>
              <a:rPr lang="en-US" dirty="0"/>
              <a:t> </a:t>
            </a:r>
            <a:r>
              <a:rPr lang="en-US" baseline="0" dirty="0"/>
              <a:t>are in the classroom and informs the students of</a:t>
            </a:r>
            <a:r>
              <a:rPr lang="en-US" dirty="0"/>
              <a:t> the </a:t>
            </a:r>
            <a:r>
              <a:rPr lang="en-US" baseline="0" dirty="0"/>
              <a:t>purpose of the presentation.</a:t>
            </a:r>
            <a:endParaRPr lang="en-US" dirty="0"/>
          </a:p>
          <a:p>
            <a:endParaRPr lang="en-US" b="1" u="sng" baseline="0" dirty="0"/>
          </a:p>
          <a:p>
            <a:r>
              <a:rPr lang="en-US" b="1" u="sng" baseline="0" dirty="0"/>
              <a:t>Speaking Notes: </a:t>
            </a:r>
            <a:endParaRPr lang="en-US" dirty="0"/>
          </a:p>
          <a:p>
            <a:pPr>
              <a:buFont typeface="Arial"/>
              <a:buChar char="•"/>
            </a:pPr>
            <a:r>
              <a:rPr lang="en-US" dirty="0"/>
              <a:t> Introduce</a:t>
            </a:r>
            <a:r>
              <a:rPr lang="en-US" baseline="0" dirty="0"/>
              <a:t> yourself:</a:t>
            </a:r>
          </a:p>
          <a:p>
            <a:pPr lvl="1">
              <a:buFont typeface="Arial"/>
              <a:buChar char="•"/>
            </a:pPr>
            <a:r>
              <a:rPr lang="en-US" baseline="0" dirty="0"/>
              <a:t>W</a:t>
            </a:r>
            <a:r>
              <a:rPr lang="en-US" dirty="0"/>
              <a:t>ho</a:t>
            </a:r>
            <a:r>
              <a:rPr lang="en-US" baseline="0" dirty="0"/>
              <a:t> you are</a:t>
            </a:r>
          </a:p>
          <a:p>
            <a:pPr lvl="1">
              <a:buFont typeface="Arial"/>
              <a:buChar char="•"/>
            </a:pPr>
            <a:r>
              <a:rPr lang="en-US" baseline="0" dirty="0"/>
              <a:t>What organization</a:t>
            </a:r>
            <a:r>
              <a:rPr lang="en-US" dirty="0"/>
              <a:t> you</a:t>
            </a:r>
            <a:r>
              <a:rPr lang="en-US" baseline="0" dirty="0"/>
              <a:t> are </a:t>
            </a:r>
            <a:r>
              <a:rPr lang="en-US" dirty="0"/>
              <a:t>from</a:t>
            </a:r>
          </a:p>
          <a:p>
            <a:pPr lvl="1">
              <a:buFont typeface="Arial"/>
              <a:buChar char="•"/>
            </a:pPr>
            <a:r>
              <a:rPr lang="en-US" dirty="0"/>
              <a:t>W</a:t>
            </a:r>
            <a:r>
              <a:rPr lang="en-US" baseline="0" dirty="0"/>
              <a:t>hat your role is</a:t>
            </a:r>
          </a:p>
          <a:p>
            <a:pPr lvl="1">
              <a:buFont typeface="Arial"/>
              <a:buChar char="•"/>
            </a:pPr>
            <a:r>
              <a:rPr lang="en-US" baseline="0" dirty="0"/>
              <a:t>A</a:t>
            </a:r>
            <a:r>
              <a:rPr lang="en-US" dirty="0"/>
              <a:t> brief overview of the presentation. </a:t>
            </a:r>
          </a:p>
          <a:p>
            <a:pPr>
              <a:buFont typeface="Arial"/>
              <a:buChar char="•"/>
            </a:pPr>
            <a:endParaRPr lang="en-US" dirty="0"/>
          </a:p>
          <a:p>
            <a:pPr>
              <a:buFont typeface="Arial"/>
              <a:buNone/>
            </a:pPr>
            <a:r>
              <a:rPr lang="en-US" dirty="0"/>
              <a:t>For example:</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i="1" dirty="0"/>
              <a:t>I am happy to be here today and I am looking forward to sharing this meaningful time together. In my work, I help kids of all ages stay safe in their friendships and homes. I also help kids who may have been scared, confused or upset because one adult in their home is hurting another adult. I work for a program called the PEACE Program and we are sharing this presentation today on the Violence is Preventable (VIP) Program. I am visiting all kinds of classrooms in BC for students of all ages in classrooms just like this one. </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Acknowledge the traditional territory you are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the teacher for having you in their classroom.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a:buFont typeface="Arial"/>
              <a:buNone/>
            </a:pPr>
            <a:endParaRPr lang="en-US" dirty="0"/>
          </a:p>
          <a:p>
            <a:pPr>
              <a:buFont typeface="Arial"/>
              <a:buNone/>
            </a:pPr>
            <a:endParaRPr lang="en-US" baseline="0" dirty="0"/>
          </a:p>
          <a:p>
            <a:pPr>
              <a:buFont typeface="Arial"/>
              <a:buChar char="•"/>
            </a:pPr>
            <a:endParaRPr lang="en-US" dirty="0"/>
          </a:p>
          <a:p>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1</a:t>
            </a:fld>
            <a:endParaRPr lang="en-US"/>
          </a:p>
        </p:txBody>
      </p:sp>
    </p:spTree>
    <p:extLst>
      <p:ext uri="{BB962C8B-B14F-4D97-AF65-F5344CB8AC3E}">
        <p14:creationId xmlns:p14="http://schemas.microsoft.com/office/powerpoint/2010/main" val="3521521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4444" y="4400549"/>
            <a:ext cx="5607756" cy="4483807"/>
          </a:xfrm>
        </p:spPr>
        <p:txBody>
          <a:bodyPr/>
          <a:lstStyle/>
          <a:p>
            <a:r>
              <a:rPr lang="en-CA" b="1" u="sng" dirty="0"/>
              <a:t>Point of Slide:</a:t>
            </a:r>
            <a:r>
              <a:rPr lang="en-CA" dirty="0"/>
              <a:t> This slide introduces the Violence Is Preventable (VIP) Program, and why  PEACE Program counsellors are in the classroom and informs the students of the purpose of the presentation.</a:t>
            </a:r>
          </a:p>
          <a:p>
            <a:endParaRPr lang="en-CA" dirty="0"/>
          </a:p>
          <a:p>
            <a:r>
              <a:rPr lang="en-CA" b="1" u="sng" dirty="0"/>
              <a:t>Speaking Notes:</a:t>
            </a:r>
            <a:r>
              <a:rPr lang="en-CA" dirty="0"/>
              <a:t> </a:t>
            </a:r>
          </a:p>
          <a:p>
            <a:endParaRPr lang="en-CA" dirty="0"/>
          </a:p>
          <a:p>
            <a:pPr marL="171450" indent="-171450">
              <a:buFont typeface="Arial" panose="020B0604020202020204" pitchFamily="34" charset="0"/>
              <a:buChar char="•"/>
            </a:pPr>
            <a:r>
              <a:rPr lang="en-US" dirty="0"/>
              <a:t>Take a few minutes to remind the class who you are, where you are from and why you are in the classroom.</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I am happy to be here today and I am looking forward to sharing this meaningful time together. In my work, I help kids of all ages stay safe in their friendships and homes. I also help kids who may have been scared, confused or upset because one adult in their home is hurting another adult. I work for a program called the PEACE Program and we are sharing this presentation today on the Violence is Preventable (VIP) Program. I am visiting all kinds of classrooms in BC for students of all ages in classrooms just like this one.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Acknowledge the traditional territory you are on. </a:t>
            </a:r>
          </a:p>
          <a:p>
            <a:pPr marL="171450" indent="-171450">
              <a:buFont typeface="Arial" panose="020B0604020202020204" pitchFamily="34" charset="0"/>
              <a:buChar char="•"/>
            </a:pPr>
            <a:r>
              <a:rPr lang="en-US" dirty="0"/>
              <a:t>Thank the teacher for the invitation to the classroom.</a:t>
            </a:r>
          </a:p>
          <a:p>
            <a:endParaRPr lang="en-CA" dirty="0"/>
          </a:p>
          <a:p>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10</a:t>
            </a:fld>
            <a:endParaRPr lang="en-US"/>
          </a:p>
        </p:txBody>
      </p:sp>
    </p:spTree>
    <p:extLst>
      <p:ext uri="{BB962C8B-B14F-4D97-AF65-F5344CB8AC3E}">
        <p14:creationId xmlns:p14="http://schemas.microsoft.com/office/powerpoint/2010/main" val="3250977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1980"/>
            <a:ext cx="5486400" cy="3600450"/>
          </a:xfrm>
        </p:spPr>
        <p:txBody>
          <a:bodyPr/>
          <a:lstStyle/>
          <a:p>
            <a:r>
              <a:rPr lang="en-US" b="1" u="sng" dirty="0"/>
              <a:t>Point of the Slide</a:t>
            </a:r>
            <a:r>
              <a:rPr lang="en-US" dirty="0"/>
              <a:t>: To explain what the PEACE program does.</a:t>
            </a:r>
          </a:p>
          <a:p>
            <a:endParaRPr lang="en-US" dirty="0"/>
          </a:p>
          <a:p>
            <a:r>
              <a:rPr lang="en-US" dirty="0"/>
              <a:t>You might wish to share the PEACE Program PSA to help explain the PEACE Program to the class: https://youtu.be/ZWt_6uUQq90?si=XQDUy_-VSHIbtmkZ </a:t>
            </a:r>
          </a:p>
          <a:p>
            <a:endParaRPr lang="en-US" dirty="0"/>
          </a:p>
          <a:p>
            <a:r>
              <a:rPr lang="en-US" dirty="0"/>
              <a:t>The PEACE Program offers free, confidential support to children and youth aged 3-18 in BC who have experienced violence in their homes. </a:t>
            </a:r>
          </a:p>
          <a:p>
            <a:endParaRPr lang="en-US" dirty="0"/>
          </a:p>
          <a:p>
            <a:r>
              <a:rPr lang="en-US" dirty="0"/>
              <a:t>There are 87 PEACE Programs located across BC.</a:t>
            </a:r>
          </a:p>
          <a:p>
            <a:endParaRPr lang="en-US" dirty="0"/>
          </a:p>
          <a:p>
            <a:r>
              <a:rPr lang="en-US" dirty="0"/>
              <a:t>PEACE programs provide age-appropriate services that </a:t>
            </a:r>
            <a:r>
              <a:rPr lang="en-CA" dirty="0"/>
              <a:t>help Children and Youth to</a:t>
            </a:r>
            <a:r>
              <a:rPr lang="en-US" dirty="0"/>
              <a:t>:</a:t>
            </a:r>
            <a:endParaRPr lang="en-CA" dirty="0"/>
          </a:p>
          <a:p>
            <a:pPr marL="171450" lvl="0" indent="-171450">
              <a:buFont typeface="Arial" panose="020B0604020202020204" pitchFamily="34" charset="0"/>
              <a:buChar char="•"/>
            </a:pPr>
            <a:r>
              <a:rPr lang="en-CA" dirty="0"/>
              <a:t>label and express the feelings they have experienced regarding the violence they have encountered; </a:t>
            </a:r>
          </a:p>
          <a:p>
            <a:pPr marL="171450" lvl="0" indent="-171450">
              <a:buFont typeface="Arial" panose="020B0604020202020204" pitchFamily="34" charset="0"/>
              <a:buChar char="•"/>
            </a:pPr>
            <a:r>
              <a:rPr lang="en-CA" dirty="0"/>
              <a:t>understand healthy ways of dealing with anger and expressing anger; </a:t>
            </a:r>
          </a:p>
          <a:p>
            <a:pPr marL="171450" lvl="0" indent="-171450">
              <a:buFont typeface="Arial" panose="020B0604020202020204" pitchFamily="34" charset="0"/>
              <a:buChar char="•"/>
            </a:pPr>
            <a:r>
              <a:rPr lang="en-CA" dirty="0"/>
              <a:t>understand that they are not at fault for the violent actions of others; </a:t>
            </a:r>
          </a:p>
          <a:p>
            <a:pPr marL="171450" lvl="0" indent="-171450">
              <a:buFont typeface="Arial" panose="020B0604020202020204" pitchFamily="34" charset="0"/>
              <a:buChar char="•"/>
            </a:pPr>
            <a:r>
              <a:rPr lang="en-CA" dirty="0"/>
              <a:t>teach safety skills, strategies and develop safety plans; </a:t>
            </a:r>
          </a:p>
          <a:p>
            <a:pPr marL="171450" indent="-171450">
              <a:buFont typeface="Arial" panose="020B0604020202020204" pitchFamily="34" charset="0"/>
              <a:buChar char="•"/>
            </a:pPr>
            <a:r>
              <a:rPr lang="en-CA" dirty="0"/>
              <a:t>encourage open communication; </a:t>
            </a:r>
          </a:p>
          <a:p>
            <a:pPr marL="171450" indent="-171450">
              <a:buFont typeface="Arial" panose="020B0604020202020204" pitchFamily="34" charset="0"/>
              <a:buChar char="•"/>
            </a:pPr>
            <a:r>
              <a:rPr lang="en-CA" dirty="0"/>
              <a:t>acknowledge loss and separation issues; </a:t>
            </a:r>
          </a:p>
          <a:p>
            <a:pPr marL="171450" lvl="0" indent="-171450">
              <a:buFont typeface="Arial" panose="020B0604020202020204" pitchFamily="34" charset="0"/>
              <a:buChar char="•"/>
            </a:pPr>
            <a:r>
              <a:rPr lang="en-CA" dirty="0"/>
              <a:t>facilitate understanding of abuse and myths about violence against women; </a:t>
            </a:r>
          </a:p>
          <a:p>
            <a:pPr marL="171450" lvl="0" indent="-171450">
              <a:buFont typeface="Arial" panose="020B0604020202020204" pitchFamily="34" charset="0"/>
              <a:buChar char="•"/>
            </a:pPr>
            <a:r>
              <a:rPr lang="en-CA" dirty="0"/>
              <a:t>explore other violence issues such as violence in the media; and</a:t>
            </a:r>
          </a:p>
          <a:p>
            <a:pPr marL="171450" lvl="0" indent="-171450">
              <a:buFont typeface="Arial" panose="020B0604020202020204" pitchFamily="34" charset="0"/>
              <a:buChar char="•"/>
            </a:pPr>
            <a:r>
              <a:rPr lang="en-CA" dirty="0"/>
              <a:t>encourage self-confidence.</a:t>
            </a:r>
          </a:p>
        </p:txBody>
      </p:sp>
      <p:sp>
        <p:nvSpPr>
          <p:cNvPr id="4" name="Slide Number Placeholder 3"/>
          <p:cNvSpPr>
            <a:spLocks noGrp="1"/>
          </p:cNvSpPr>
          <p:nvPr>
            <p:ph type="sldNum" sz="quarter" idx="10"/>
          </p:nvPr>
        </p:nvSpPr>
        <p:spPr/>
        <p:txBody>
          <a:bodyPr/>
          <a:lstStyle/>
          <a:p>
            <a:fld id="{809D85E3-D383-4168-91CB-A6B17C57EFFA}" type="slidenum">
              <a:rPr lang="en-US" smtClean="0"/>
              <a:t>11</a:t>
            </a:fld>
            <a:endParaRPr lang="en-US"/>
          </a:p>
        </p:txBody>
      </p:sp>
    </p:spTree>
    <p:extLst>
      <p:ext uri="{BB962C8B-B14F-4D97-AF65-F5344CB8AC3E}">
        <p14:creationId xmlns:p14="http://schemas.microsoft.com/office/powerpoint/2010/main" val="531515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F5058-6DBB-EA9F-7D76-82E48ADF9A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B4C834-3B76-11AA-5163-03D2CA5C50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DD1272-9FA8-E0A1-FDC9-FBD8FF6E9C66}"/>
              </a:ext>
            </a:extLst>
          </p:cNvPr>
          <p:cNvSpPr>
            <a:spLocks noGrp="1"/>
          </p:cNvSpPr>
          <p:nvPr>
            <p:ph type="body" idx="1"/>
          </p:nvPr>
        </p:nvSpPr>
        <p:spPr>
          <a:xfrm>
            <a:off x="685800" y="441198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Point of the Slide</a:t>
            </a:r>
            <a:r>
              <a:rPr lang="en-US" dirty="0"/>
              <a:t>:</a:t>
            </a:r>
            <a:r>
              <a:rPr lang="en-US" b="0" u="none" dirty="0"/>
              <a:t> T</a:t>
            </a:r>
            <a:r>
              <a:rPr lang="en-US" dirty="0"/>
              <a:t>o</a:t>
            </a:r>
            <a:r>
              <a:rPr lang="en-US" baseline="0" dirty="0"/>
              <a:t> introduce the students to the key themes of the VIP curriculum and the </a:t>
            </a:r>
            <a:r>
              <a:rPr lang="en-US" dirty="0"/>
              <a:t>number of presentations you will be doing. You could share</a:t>
            </a:r>
            <a:r>
              <a:rPr lang="en-US" baseline="0" dirty="0"/>
              <a:t> that all Grade 4-6 classes in BC who are participating in VIP are receiving the same presentation. </a:t>
            </a:r>
          </a:p>
          <a:p>
            <a:endParaRPr lang="en-US" dirty="0"/>
          </a:p>
          <a:p>
            <a:endParaRPr lang="en-US" dirty="0"/>
          </a:p>
          <a:p>
            <a:r>
              <a:rPr lang="en-US" b="1" u="sng" dirty="0"/>
              <a:t>Speaking Notes: </a:t>
            </a:r>
          </a:p>
          <a:p>
            <a:endParaRPr lang="en-US" b="1"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are here to have a conversation with you about important topics including domestic</a:t>
            </a:r>
            <a:r>
              <a:rPr lang="en-US" baseline="0" dirty="0"/>
              <a:t> violence, </a:t>
            </a:r>
            <a:r>
              <a:rPr lang="en-US" dirty="0"/>
              <a:t>safety planning, healthy relationships, self-care and emotional expression.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Let the children know what to expect. Is this the final presentation or are you returning again?</a:t>
            </a:r>
          </a:p>
          <a:p>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Disclaimers:</a:t>
            </a:r>
            <a:r>
              <a:rPr lang="en-US" baseline="0"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a:t>
            </a:r>
            <a:r>
              <a:rPr lang="en-US" dirty="0"/>
              <a:t>iscussing sensitive topics;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Self-care e.g., option to step outside of the classroom for a few minutes or going to the bathroom or visiting the school counsellor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Review group agreement from session 1 and keep visible throughout presentation.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Talk</a:t>
            </a:r>
            <a:r>
              <a:rPr lang="en-US" baseline="0" dirty="0"/>
              <a:t> about confidentiality and disclosures:  Let the students know that if they feel uncomfortable talking about their own experiences that they can say “a friend that I know” or “I heard this happened” or talk to you after or outside of class.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Remind the class that you will be available after every session if anyone needs support or has questions. This includes wanting support because you know someone else is having this experience.</a:t>
            </a:r>
          </a:p>
        </p:txBody>
      </p:sp>
      <p:sp>
        <p:nvSpPr>
          <p:cNvPr id="4" name="Slide Number Placeholder 3">
            <a:extLst>
              <a:ext uri="{FF2B5EF4-FFF2-40B4-BE49-F238E27FC236}">
                <a16:creationId xmlns:a16="http://schemas.microsoft.com/office/drawing/2014/main" id="{FDE0F953-033F-C413-B223-464BBE8400C4}"/>
              </a:ext>
            </a:extLst>
          </p:cNvPr>
          <p:cNvSpPr>
            <a:spLocks noGrp="1"/>
          </p:cNvSpPr>
          <p:nvPr>
            <p:ph type="sldNum" sz="quarter" idx="10"/>
          </p:nvPr>
        </p:nvSpPr>
        <p:spPr/>
        <p:txBody>
          <a:bodyPr/>
          <a:lstStyle/>
          <a:p>
            <a:fld id="{809D85E3-D383-4168-91CB-A6B17C57EFFA}" type="slidenum">
              <a:rPr lang="en-US" smtClean="0"/>
              <a:t>12</a:t>
            </a:fld>
            <a:endParaRPr lang="en-US"/>
          </a:p>
        </p:txBody>
      </p:sp>
    </p:spTree>
    <p:extLst>
      <p:ext uri="{BB962C8B-B14F-4D97-AF65-F5344CB8AC3E}">
        <p14:creationId xmlns:p14="http://schemas.microsoft.com/office/powerpoint/2010/main" val="1767395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Point of slide: </a:t>
            </a:r>
            <a:r>
              <a:rPr lang="en-US" b="1" u="none" baseline="0" dirty="0"/>
              <a:t> </a:t>
            </a:r>
            <a:r>
              <a:rPr lang="en-US" dirty="0"/>
              <a:t>Introduce the VIP</a:t>
            </a:r>
            <a:r>
              <a:rPr lang="en-US" baseline="0" dirty="0"/>
              <a:t> curriculum topic of healthy relationships. </a:t>
            </a:r>
            <a:endParaRPr lang="en-US" dirty="0"/>
          </a:p>
          <a:p>
            <a:endParaRPr lang="en-US" dirty="0"/>
          </a:p>
          <a:p>
            <a:r>
              <a:rPr lang="en-US" b="1" u="sng" dirty="0"/>
              <a:t>Speaking Notes:</a:t>
            </a:r>
          </a:p>
          <a:p>
            <a:r>
              <a:rPr lang="en-US" i="1" dirty="0"/>
              <a:t>I was thinking about the last time I was here, and I am wondering if there are a few things we talked about that you remember? </a:t>
            </a:r>
          </a:p>
          <a:p>
            <a:pPr marL="171450" indent="-171450">
              <a:buFont typeface="Arial" panose="020B0604020202020204" pitchFamily="34" charset="0"/>
              <a:buChar char="•"/>
            </a:pPr>
            <a:r>
              <a:rPr lang="en-US" i="0" dirty="0"/>
              <a:t>Welcome input from the class to review the last session. </a:t>
            </a:r>
          </a:p>
          <a:p>
            <a:pPr marL="0" indent="0">
              <a:buFont typeface="Arial" panose="020B0604020202020204" pitchFamily="34" charset="0"/>
              <a:buNone/>
            </a:pPr>
            <a:endParaRPr lang="en-US" i="0" dirty="0"/>
          </a:p>
          <a:p>
            <a:pPr marL="0" indent="0">
              <a:buFont typeface="Arial" panose="020B0604020202020204" pitchFamily="34" charset="0"/>
              <a:buNone/>
            </a:pPr>
            <a:r>
              <a:rPr lang="en-US" i="1" dirty="0"/>
              <a:t>Today, we are going to spend some time talking about what the ingredients are for a healthy relationship and how that makes you feel. We will also explore and share some things we might not like in our relationships. Related to our conversation last time, are there any </a:t>
            </a:r>
            <a:r>
              <a:rPr lang="en-US" i="1" dirty="0" err="1"/>
              <a:t>behaviours</a:t>
            </a:r>
            <a:r>
              <a:rPr lang="en-US" i="1" dirty="0"/>
              <a:t> that make relationships and friendships not feel safe for you?”</a:t>
            </a:r>
          </a:p>
          <a:p>
            <a:pPr marL="171450" indent="-171450">
              <a:buFont typeface="Arial" panose="020B0604020202020204" pitchFamily="34" charset="0"/>
              <a:buChar char="•"/>
            </a:pPr>
            <a:r>
              <a:rPr lang="en-US" i="0" dirty="0"/>
              <a:t>Welcome input from the class </a:t>
            </a:r>
            <a:endParaRPr lang="en-US" b="1" i="1" u="sng" dirty="0"/>
          </a:p>
          <a:p>
            <a:endParaRPr lang="en-US" dirty="0"/>
          </a:p>
          <a:p>
            <a:pPr marL="0" indent="0">
              <a:buFont typeface="Arial" panose="020B0604020202020204" pitchFamily="34" charset="0"/>
              <a:buNone/>
            </a:pPr>
            <a:r>
              <a:rPr lang="en-US" i="1" dirty="0"/>
              <a:t>Today we are going to talk to you about RELATIONSHIPS.</a:t>
            </a:r>
          </a:p>
          <a:p>
            <a:r>
              <a:rPr lang="en-US" baseline="0" dirty="0"/>
              <a:t>     </a:t>
            </a:r>
            <a:r>
              <a:rPr lang="en-US" dirty="0"/>
              <a:t>R E-L-A-T-I-O-N-S-H-I-P-S….. Write it on the board. </a:t>
            </a:r>
          </a:p>
          <a:p>
            <a:r>
              <a:rPr lang="en-US" i="1" dirty="0"/>
              <a:t>This is a BIG word, does anyone have any idea what it means? </a:t>
            </a:r>
          </a:p>
          <a:p>
            <a:pPr marL="171450" indent="-171450">
              <a:buFont typeface="Arial" panose="020B0604020202020204" pitchFamily="34" charset="0"/>
              <a:buChar char="•"/>
            </a:pPr>
            <a:r>
              <a:rPr lang="en-US" dirty="0"/>
              <a:t>Discuss suggestions and definitions from the class and do a group brainstorm.</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After writing the class suggestions on the board, discuss</a:t>
            </a:r>
            <a:r>
              <a:rPr lang="en-US" baseline="0" dirty="0"/>
              <a:t> and </a:t>
            </a:r>
            <a:r>
              <a:rPr lang="en-US" dirty="0"/>
              <a:t>define relationships for</a:t>
            </a:r>
            <a:r>
              <a:rPr lang="en-US" baseline="0" dirty="0"/>
              <a:t> the class. You may use this sample definition as a start:</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i="1" dirty="0"/>
              <a:t>“Relationships are connections to other people, that could be your family, friends, etc. Relationships impact our daily lives. They can bring us support, joy and sometimes sadness. Today we want to explore ways in which you can develop and maintain positive relationships.”</a:t>
            </a:r>
          </a:p>
          <a:p>
            <a:pPr marL="0" indent="0">
              <a:buFont typeface="Arial" panose="020B0604020202020204" pitchFamily="34" charset="0"/>
              <a:buNone/>
            </a:pPr>
            <a:endParaRPr lang="en-US" i="1" baseline="0" dirty="0"/>
          </a:p>
          <a:p>
            <a:pPr marL="0" indent="0">
              <a:buFont typeface="Arial" panose="020B0604020202020204" pitchFamily="34" charset="0"/>
              <a:buNone/>
            </a:pPr>
            <a:r>
              <a:rPr lang="en-US" dirty="0"/>
              <a:t>Clarify that healthy relationships may include both friendships and romantic relationships. Children this age will be beginning to be curious about both types of relationships. VIP presentations can emphasize that when we talk about healthy relationships, we are talking about ALL types of relationships.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It may be helpful here to remind the class that when we share stories, to not use anyone’s name:</a:t>
            </a:r>
          </a:p>
          <a:p>
            <a:pPr marL="0" indent="0">
              <a:buFont typeface="Arial" panose="020B0604020202020204" pitchFamily="34" charset="0"/>
              <a:buNone/>
            </a:pPr>
            <a:r>
              <a:rPr lang="en-US" i="1" dirty="0"/>
              <a:t>We are all here to learn together and we don’t share things that could hurt someone or share stories with people’s names in them. Thank you for your understanding.</a:t>
            </a:r>
            <a:endParaRPr lang="en-US" i="1" baseline="0" dirty="0"/>
          </a:p>
        </p:txBody>
      </p:sp>
      <p:sp>
        <p:nvSpPr>
          <p:cNvPr id="4" name="Slide Number Placeholder 3"/>
          <p:cNvSpPr>
            <a:spLocks noGrp="1"/>
          </p:cNvSpPr>
          <p:nvPr>
            <p:ph type="sldNum" sz="quarter" idx="10"/>
          </p:nvPr>
        </p:nvSpPr>
        <p:spPr/>
        <p:txBody>
          <a:bodyPr/>
          <a:lstStyle/>
          <a:p>
            <a:fld id="{809D85E3-D383-4168-91CB-A6B17C57EFFA}" type="slidenum">
              <a:rPr lang="en-US" smtClean="0"/>
              <a:t>13</a:t>
            </a:fld>
            <a:endParaRPr lang="en-US"/>
          </a:p>
        </p:txBody>
      </p:sp>
    </p:spTree>
    <p:extLst>
      <p:ext uri="{BB962C8B-B14F-4D97-AF65-F5344CB8AC3E}">
        <p14:creationId xmlns:p14="http://schemas.microsoft.com/office/powerpoint/2010/main" val="1740321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Point of Slide</a:t>
            </a:r>
            <a:r>
              <a:rPr lang="en-US" b="1" dirty="0"/>
              <a:t>:</a:t>
            </a:r>
            <a:r>
              <a:rPr lang="en-US" b="1" baseline="0" dirty="0"/>
              <a:t> </a:t>
            </a:r>
            <a:r>
              <a:rPr lang="en-US" baseline="0" dirty="0"/>
              <a:t>Allow the students to learn via a different learning medium about healthy relationships – a video to spark ideas and conversation.</a:t>
            </a:r>
          </a:p>
          <a:p>
            <a:endParaRPr lang="en-US" baseline="0" dirty="0"/>
          </a:p>
          <a:p>
            <a:r>
              <a:rPr lang="en-US" b="1" u="sng" dirty="0"/>
              <a:t>Speaking Notes: </a:t>
            </a:r>
          </a:p>
          <a:p>
            <a:endParaRPr lang="en-US" b="1" u="sng" dirty="0"/>
          </a:p>
          <a:p>
            <a:r>
              <a:rPr lang="en-CA" b="1" u="sng" dirty="0"/>
              <a:t>Pre-Video Activity:</a:t>
            </a:r>
          </a:p>
          <a:p>
            <a:pPr marL="171450" indent="-171450">
              <a:buFont typeface="Arial" panose="020B0604020202020204" pitchFamily="34" charset="0"/>
              <a:buChar char="•"/>
            </a:pPr>
            <a:r>
              <a:rPr lang="en-US" dirty="0"/>
              <a:t>Remind the class that during the last presentation you spoke about different types of violence and ways to stay safe in unhealthy relationships, at home and online. </a:t>
            </a:r>
          </a:p>
          <a:p>
            <a:pPr marL="0" indent="0">
              <a:buFont typeface="Arial" panose="020B0604020202020204" pitchFamily="34" charset="0"/>
              <a:buNone/>
            </a:pPr>
            <a:endParaRPr lang="en-US" dirty="0"/>
          </a:p>
          <a:p>
            <a:pPr marL="0" indent="0">
              <a:buFont typeface="Arial" panose="020B0604020202020204" pitchFamily="34" charset="0"/>
              <a:buNone/>
            </a:pPr>
            <a:r>
              <a:rPr lang="en-US" i="1" dirty="0"/>
              <a:t>In addition to knowing how to stay safe, it is our goal to give you some tools to build and grow in healthy relationships and friendships. In the VIP Program, we believe that if young people know how to recognize healthy relationships, that can help us to avoid unhealthy relationships.</a:t>
            </a:r>
          </a:p>
          <a:p>
            <a:pPr marL="0" indent="0">
              <a:buFont typeface="Arial" panose="020B0604020202020204" pitchFamily="34" charset="0"/>
              <a:buNone/>
            </a:pPr>
            <a:endParaRPr lang="en-US" i="1" dirty="0"/>
          </a:p>
          <a:p>
            <a:pPr marL="171450" indent="-171450">
              <a:buFont typeface="Arial" panose="020B0604020202020204" pitchFamily="34" charset="0"/>
              <a:buChar char="•"/>
            </a:pPr>
            <a:r>
              <a:rPr lang="en-US" dirty="0"/>
              <a:t>You could ask each person to share one thing that they think is an important part of being a good friend e.g., </a:t>
            </a:r>
            <a:r>
              <a:rPr lang="en-US" i="1" dirty="0"/>
              <a:t>What are things that feel good for you in friendship? </a:t>
            </a:r>
          </a:p>
          <a:p>
            <a:pPr marL="171450" indent="-171450">
              <a:buFont typeface="Arial" panose="020B0604020202020204" pitchFamily="34" charset="0"/>
              <a:buChar char="•"/>
            </a:pPr>
            <a:r>
              <a:rPr lang="en-US" dirty="0"/>
              <a:t>You could write these things on the board. </a:t>
            </a:r>
          </a:p>
          <a:p>
            <a:pPr marL="171450" indent="-171450">
              <a:buFont typeface="Arial" panose="020B0604020202020204" pitchFamily="34" charset="0"/>
              <a:buChar char="•"/>
            </a:pPr>
            <a:r>
              <a:rPr lang="en-US" dirty="0"/>
              <a:t>Tell the class that you know they already probably know a lot of things about healthy relationships. You may ask the class about some of the things they do not want in a friendship, such as some things that make friendships feel unhealthy.</a:t>
            </a:r>
          </a:p>
          <a:p>
            <a:pPr marL="171450" indent="-171450">
              <a:buFont typeface="Arial" panose="020B0604020202020204" pitchFamily="34" charset="0"/>
              <a:buChar char="•"/>
            </a:pPr>
            <a:r>
              <a:rPr lang="en-US" dirty="0"/>
              <a:t>Often young people indicate that they do not want arguments in a relationship. This can be a timely moment to highlight that healthy relationships include the ability to have disagreements in a way that includes safe communication and listening and the ability to move through disagreements in a healthy way is an important part of being in a healthy relationship.</a:t>
            </a:r>
            <a:endParaRPr lang="en-US" i="1" dirty="0"/>
          </a:p>
          <a:p>
            <a:endParaRPr lang="en-US" b="1" u="sng" dirty="0"/>
          </a:p>
          <a:p>
            <a:pPr marL="171450" indent="-171450">
              <a:buFont typeface="Arial" panose="020B0604020202020204" pitchFamily="34" charset="0"/>
              <a:buChar char="•"/>
            </a:pPr>
            <a:endParaRPr lang="en-US" b="1" u="sng" baseline="0" dirty="0"/>
          </a:p>
          <a:p>
            <a:pPr marL="0" indent="0">
              <a:buFont typeface="Arial" panose="020B0604020202020204" pitchFamily="34" charset="0"/>
              <a:buNone/>
            </a:pPr>
            <a:endParaRPr lang="en-US" b="1" u="sng" dirty="0"/>
          </a:p>
        </p:txBody>
      </p:sp>
      <p:sp>
        <p:nvSpPr>
          <p:cNvPr id="4" name="Slide Number Placeholder 3"/>
          <p:cNvSpPr>
            <a:spLocks noGrp="1"/>
          </p:cNvSpPr>
          <p:nvPr>
            <p:ph type="sldNum" sz="quarter" idx="10"/>
          </p:nvPr>
        </p:nvSpPr>
        <p:spPr/>
        <p:txBody>
          <a:bodyPr/>
          <a:lstStyle/>
          <a:p>
            <a:fld id="{809D85E3-D383-4168-91CB-A6B17C57EFFA}" type="slidenum">
              <a:rPr lang="en-US" smtClean="0"/>
              <a:t>14</a:t>
            </a:fld>
            <a:endParaRPr lang="en-US"/>
          </a:p>
        </p:txBody>
      </p:sp>
    </p:spTree>
    <p:extLst>
      <p:ext uri="{BB962C8B-B14F-4D97-AF65-F5344CB8AC3E}">
        <p14:creationId xmlns:p14="http://schemas.microsoft.com/office/powerpoint/2010/main" val="3871480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dirty="0"/>
              <a:t>Point of slide: </a:t>
            </a:r>
            <a:r>
              <a:rPr lang="en-US" b="0" u="none" dirty="0"/>
              <a:t>To allow students to learn about healthy relationships via a different medium</a:t>
            </a:r>
            <a:endParaRPr lang="en-US" b="1" u="sng" dirty="0"/>
          </a:p>
          <a:p>
            <a:pPr marL="0" indent="0">
              <a:buFont typeface="Arial" panose="020B0604020202020204" pitchFamily="34" charset="0"/>
              <a:buNone/>
            </a:pPr>
            <a:endParaRPr lang="en-US" b="1" u="sng" dirty="0"/>
          </a:p>
          <a:p>
            <a:pPr marL="0" indent="0">
              <a:buFont typeface="Arial" panose="020B0604020202020204" pitchFamily="34" charset="0"/>
              <a:buNone/>
            </a:pPr>
            <a:r>
              <a:rPr lang="en-US" b="1" u="sng" dirty="0"/>
              <a:t>Speaking notes:</a:t>
            </a:r>
            <a:endParaRPr lang="en-US" b="0" dirty="0"/>
          </a:p>
          <a:p>
            <a:pPr marL="171450" indent="-171450">
              <a:buFont typeface="Arial" panose="020B0604020202020204" pitchFamily="34" charset="0"/>
              <a:buChar char="•"/>
            </a:pPr>
            <a:r>
              <a:rPr lang="en-US" dirty="0"/>
              <a:t>Explain</a:t>
            </a:r>
            <a:r>
              <a:rPr lang="en-US" baseline="0" dirty="0"/>
              <a:t> that they are going to watch a short </a:t>
            </a:r>
            <a:r>
              <a:rPr lang="en-US" dirty="0"/>
              <a:t>video that explores healthy relationships.</a:t>
            </a:r>
            <a:endParaRPr lang="en-US" baseline="0" dirty="0"/>
          </a:p>
          <a:p>
            <a:pPr marL="0" indent="0">
              <a:buFont typeface="Arial" panose="020B0604020202020204" pitchFamily="34" charset="0"/>
              <a:buNone/>
            </a:pPr>
            <a:endParaRPr lang="en-US" b="1" u="sng" dirty="0"/>
          </a:p>
          <a:p>
            <a:pPr marL="0" indent="0">
              <a:buFont typeface="Arial" panose="020B0604020202020204" pitchFamily="34" charset="0"/>
              <a:buNone/>
            </a:pPr>
            <a:r>
              <a:rPr lang="en-US" b="1" u="sng" dirty="0"/>
              <a:t>Watch a video:</a:t>
            </a:r>
            <a:r>
              <a:rPr lang="en-US" dirty="0"/>
              <a:t>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**There are two video options for this activity. You may choose to use one or both videos depending on how much time you have. Rather than rushing to show both videos, it is more important that each video is followed by a conversation to connect the themes of the video with the overall messages of the presentation.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Video options:</a:t>
            </a:r>
          </a:p>
          <a:p>
            <a:pPr marL="171450" indent="-171450">
              <a:buFont typeface="Arial" panose="020B0604020202020204" pitchFamily="34" charset="0"/>
              <a:buChar char="•"/>
            </a:pPr>
            <a:r>
              <a:rPr lang="en-US" b="0" dirty="0"/>
              <a:t>What Make A Relationship Healthy? https://youtu.be/UB9anEZx9LU?si=s6cPfRdNUtk6E80X </a:t>
            </a:r>
          </a:p>
          <a:p>
            <a:pPr marL="171450" indent="-171450">
              <a:buFont typeface="Arial" panose="020B0604020202020204" pitchFamily="34" charset="0"/>
              <a:buChar char="•"/>
            </a:pPr>
            <a:r>
              <a:rPr lang="en-US" b="0" dirty="0"/>
              <a:t>Why Do Some Friendships End? https://youtu.be/F1-4MqdnPIw?si=p30DhU0MV_5VocD2 </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dirty="0"/>
              <a:t>These videos explore some qualities and truths that young people around this age might experience in friendships and in their first intimate relationships. After watching each video, it is helpful to take some time to refer back to the list you made in the previous exercise and see if the children have anything to add or if anything from the video did not make sense to them.</a:t>
            </a:r>
            <a:endParaRPr lang="en-US" baseline="0" dirty="0"/>
          </a:p>
          <a:p>
            <a:endParaRPr lang="en-CA" dirty="0"/>
          </a:p>
        </p:txBody>
      </p:sp>
      <p:sp>
        <p:nvSpPr>
          <p:cNvPr id="4" name="Slide Number Placeholder 3"/>
          <p:cNvSpPr>
            <a:spLocks noGrp="1"/>
          </p:cNvSpPr>
          <p:nvPr>
            <p:ph type="sldNum" sz="quarter" idx="5"/>
          </p:nvPr>
        </p:nvSpPr>
        <p:spPr/>
        <p:txBody>
          <a:bodyPr/>
          <a:lstStyle/>
          <a:p>
            <a:fld id="{809D85E3-D383-4168-91CB-A6B17C57EFFA}" type="slidenum">
              <a:rPr lang="en-US" smtClean="0"/>
              <a:t>15</a:t>
            </a:fld>
            <a:endParaRPr lang="en-US"/>
          </a:p>
        </p:txBody>
      </p:sp>
    </p:spTree>
    <p:extLst>
      <p:ext uri="{BB962C8B-B14F-4D97-AF65-F5344CB8AC3E}">
        <p14:creationId xmlns:p14="http://schemas.microsoft.com/office/powerpoint/2010/main" val="4278012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u="sng" dirty="0"/>
              <a:t>Point of slide: </a:t>
            </a:r>
            <a:r>
              <a:rPr lang="en-US" b="0" u="none" dirty="0"/>
              <a:t>To allow students to learn about healthy relationships via a different medium</a:t>
            </a:r>
            <a:endParaRPr lang="en-US" b="1" u="sng" dirty="0"/>
          </a:p>
          <a:p>
            <a:pPr marL="0" indent="0">
              <a:buFont typeface="Arial" panose="020B0604020202020204" pitchFamily="34" charset="0"/>
              <a:buNone/>
            </a:pPr>
            <a:endParaRPr lang="en-US" b="1" u="sng" dirty="0"/>
          </a:p>
          <a:p>
            <a:pPr marL="0" indent="0">
              <a:buFont typeface="Arial" panose="020B0604020202020204" pitchFamily="34" charset="0"/>
              <a:buNone/>
            </a:pPr>
            <a:r>
              <a:rPr lang="en-US" b="1" u="sng" dirty="0"/>
              <a:t>Speaking notes:</a:t>
            </a:r>
            <a:endParaRPr lang="en-US" b="0" dirty="0"/>
          </a:p>
          <a:p>
            <a:pPr marL="171450" indent="-171450">
              <a:buFont typeface="Arial" panose="020B0604020202020204" pitchFamily="34" charset="0"/>
              <a:buChar char="•"/>
            </a:pPr>
            <a:r>
              <a:rPr lang="en-US" dirty="0"/>
              <a:t>Explain</a:t>
            </a:r>
            <a:r>
              <a:rPr lang="en-US" baseline="0" dirty="0"/>
              <a:t> that they are going to watch a short </a:t>
            </a:r>
            <a:r>
              <a:rPr lang="en-US" dirty="0"/>
              <a:t>video that explores healthy relationships.</a:t>
            </a:r>
            <a:endParaRPr lang="en-US" baseline="0" dirty="0"/>
          </a:p>
          <a:p>
            <a:pPr marL="0" indent="0">
              <a:buFont typeface="Arial" panose="020B0604020202020204" pitchFamily="34" charset="0"/>
              <a:buNone/>
            </a:pPr>
            <a:endParaRPr lang="en-US" b="1" u="sng" dirty="0"/>
          </a:p>
          <a:p>
            <a:pPr marL="0" indent="0">
              <a:buFont typeface="Arial" panose="020B0604020202020204" pitchFamily="34" charset="0"/>
              <a:buNone/>
            </a:pPr>
            <a:r>
              <a:rPr lang="en-US" b="1" u="sng" dirty="0"/>
              <a:t>Watch a video:</a:t>
            </a:r>
            <a:r>
              <a:rPr lang="en-US" dirty="0"/>
              <a:t>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**There are two video options for this activity. You may choose to use one or both videos depending on how much time you have. Rather than rushing to show both videos, it is more important that each video is followed by a conversation to connect the themes of the video with the overall messages of the presentation. </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Video options:</a:t>
            </a:r>
          </a:p>
          <a:p>
            <a:pPr marL="171450" indent="-171450">
              <a:buFont typeface="Arial" panose="020B0604020202020204" pitchFamily="34" charset="0"/>
              <a:buChar char="•"/>
            </a:pPr>
            <a:r>
              <a:rPr lang="en-US" b="0" dirty="0"/>
              <a:t>What Make A Relationship Healthy? https://youtu.be/UB9anEZx9LU?si=s6cPfRdNUtk6E80X </a:t>
            </a:r>
          </a:p>
          <a:p>
            <a:pPr marL="171450" indent="-171450">
              <a:buFont typeface="Arial" panose="020B0604020202020204" pitchFamily="34" charset="0"/>
              <a:buChar char="•"/>
            </a:pPr>
            <a:r>
              <a:rPr lang="en-US" b="0" dirty="0"/>
              <a:t>Why Do Some Friendships End? https://youtu.be/F1-4MqdnPIw?si=p30DhU0MV_5VocD2 </a:t>
            </a:r>
          </a:p>
          <a:p>
            <a:pPr marL="0" indent="0">
              <a:buFont typeface="Arial" panose="020B0604020202020204" pitchFamily="34" charset="0"/>
              <a:buNone/>
            </a:pPr>
            <a:endParaRPr lang="en-US" b="0" dirty="0"/>
          </a:p>
          <a:p>
            <a:pPr marL="171450" indent="-171450">
              <a:buFont typeface="Arial" panose="020B0604020202020204" pitchFamily="34" charset="0"/>
              <a:buChar char="•"/>
            </a:pPr>
            <a:r>
              <a:rPr lang="en-US" dirty="0"/>
              <a:t>These videos explore some qualities and truths that young people around this age might experience in friendships and in their first intimate relationships. After watching each video, it is helpful to take some time to refer back to the list you made in the previous exercise and see if the children have anything to add or if anything from the video did not make sense to them.</a:t>
            </a:r>
            <a:endParaRPr lang="en-US" baseline="0" dirty="0"/>
          </a:p>
          <a:p>
            <a:endParaRPr lang="en-CA" dirty="0"/>
          </a:p>
        </p:txBody>
      </p:sp>
      <p:sp>
        <p:nvSpPr>
          <p:cNvPr id="4" name="Slide Number Placeholder 3"/>
          <p:cNvSpPr>
            <a:spLocks noGrp="1"/>
          </p:cNvSpPr>
          <p:nvPr>
            <p:ph type="sldNum" sz="quarter" idx="5"/>
          </p:nvPr>
        </p:nvSpPr>
        <p:spPr/>
        <p:txBody>
          <a:bodyPr/>
          <a:lstStyle/>
          <a:p>
            <a:fld id="{809D85E3-D383-4168-91CB-A6B17C57EFFA}" type="slidenum">
              <a:rPr lang="en-US" smtClean="0"/>
              <a:t>16</a:t>
            </a:fld>
            <a:endParaRPr lang="en-US"/>
          </a:p>
        </p:txBody>
      </p:sp>
    </p:spTree>
    <p:extLst>
      <p:ext uri="{BB962C8B-B14F-4D97-AF65-F5344CB8AC3E}">
        <p14:creationId xmlns:p14="http://schemas.microsoft.com/office/powerpoint/2010/main" val="4020650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Point of Slide</a:t>
            </a:r>
            <a:r>
              <a:rPr kumimoji="0" lang="en-US" sz="1200" b="0" i="0" u="none" strike="noStrike" kern="1200" cap="none" spc="0" normalizeH="0" baseline="0" noProof="0" dirty="0">
                <a:ln>
                  <a:noFill/>
                </a:ln>
                <a:solidFill>
                  <a:prstClr val="black"/>
                </a:solidFill>
                <a:effectLst/>
                <a:uLnTx/>
                <a:uFillTx/>
                <a:latin typeface="+mn-lt"/>
                <a:ea typeface="+mn-ea"/>
                <a:cs typeface="+mn-cs"/>
              </a:rPr>
              <a:t>: Recap the main messages and thank the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Speaking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Recap main messages of the Healthy Relationships lesson plan.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Thank them for being a wonderful class.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 them know what information you will be sending home with them, such as VIP post cards, VIP wallet cards, agency brochure, PEACE Program brochure, and any other additional 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 them to review the three main messages of the VIP Program: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Violence is not your fault.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are not alone.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people who can help.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Reiterate your contact information and office hours on the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17</a:t>
            </a:fld>
            <a:endParaRPr lang="en-US"/>
          </a:p>
        </p:txBody>
      </p:sp>
    </p:spTree>
    <p:extLst>
      <p:ext uri="{BB962C8B-B14F-4D97-AF65-F5344CB8AC3E}">
        <p14:creationId xmlns:p14="http://schemas.microsoft.com/office/powerpoint/2010/main" val="1038329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54113"/>
            <a:ext cx="5486400" cy="3086100"/>
          </a:xfrm>
        </p:spPr>
      </p:sp>
      <p:sp>
        <p:nvSpPr>
          <p:cNvPr id="3" name="Notes Placeholder 2"/>
          <p:cNvSpPr>
            <a:spLocks noGrp="1"/>
          </p:cNvSpPr>
          <p:nvPr>
            <p:ph type="body" idx="1"/>
          </p:nvPr>
        </p:nvSpPr>
        <p:spPr>
          <a:xfrm>
            <a:off x="564444" y="4400549"/>
            <a:ext cx="5607756" cy="4483807"/>
          </a:xfrm>
        </p:spPr>
        <p:txBody>
          <a:bodyPr/>
          <a:lstStyle/>
          <a:p>
            <a:r>
              <a:rPr lang="en-CA" b="1" u="sng" dirty="0"/>
              <a:t>Point of Slide:</a:t>
            </a:r>
            <a:r>
              <a:rPr lang="en-CA" dirty="0"/>
              <a:t> This slide reminds students about the Violence Is Preventable (VIP) Program, why PEACE Program counsellors are in the classroom and informs them of the purpose of the presentation.</a:t>
            </a:r>
          </a:p>
          <a:p>
            <a:endParaRPr lang="en-CA" dirty="0"/>
          </a:p>
          <a:p>
            <a:r>
              <a:rPr lang="en-CA" b="1" u="sng" dirty="0"/>
              <a:t>Speaking Notes:</a:t>
            </a:r>
            <a:r>
              <a:rPr lang="en-CA" dirty="0"/>
              <a:t> </a:t>
            </a:r>
          </a:p>
          <a:p>
            <a:pPr marL="171450" indent="-171450">
              <a:buFont typeface="Arial" panose="020B0604020202020204" pitchFamily="34" charset="0"/>
              <a:buChar char="•"/>
            </a:pPr>
            <a:r>
              <a:rPr lang="en-US" dirty="0"/>
              <a:t>Take a few minutes to remind the class who you are, where you are from and why you are back in the classroom.</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1" dirty="0"/>
              <a:t>I am happy to be here today and I am looking forward to sharing this meaningful time together. In my work, I help kids of all ages stay safe in their friendships and homes. I also help kids who may have been scared, confused or upset because one adult in their home is hurting another adult. I work for a program called the PEACE Program and we are sharing this presentation today on the Violence is Preventable (VIP) Program. I am visiting all kinds of classrooms in BC for students of all ages in classrooms just like this one.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Acknowledge the traditional territory you are on.</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Thank the teacher for the invitation to the classroom.</a:t>
            </a:r>
          </a:p>
          <a:p>
            <a:endParaRPr lang="en-CA" dirty="0"/>
          </a:p>
          <a:p>
            <a:endParaRPr lang="en-CA" dirty="0"/>
          </a:p>
          <a:p>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18</a:t>
            </a:fld>
            <a:endParaRPr lang="en-US" dirty="0"/>
          </a:p>
        </p:txBody>
      </p:sp>
    </p:spTree>
    <p:extLst>
      <p:ext uri="{BB962C8B-B14F-4D97-AF65-F5344CB8AC3E}">
        <p14:creationId xmlns:p14="http://schemas.microsoft.com/office/powerpoint/2010/main" val="2578213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1980"/>
            <a:ext cx="5486400" cy="3600450"/>
          </a:xfrm>
        </p:spPr>
        <p:txBody>
          <a:bodyPr/>
          <a:lstStyle/>
          <a:p>
            <a:r>
              <a:rPr lang="en-US" b="1" u="sng" dirty="0"/>
              <a:t>Point of the Slide</a:t>
            </a:r>
            <a:r>
              <a:rPr lang="en-US" dirty="0"/>
              <a:t>: To explain what the PEACE program does.</a:t>
            </a:r>
          </a:p>
          <a:p>
            <a:endParaRPr lang="en-US" dirty="0"/>
          </a:p>
          <a:p>
            <a:r>
              <a:rPr lang="en-US" dirty="0"/>
              <a:t>You might wish to share the PEACE Program PSA to help explain the PEACE Program to the class: https://youtu.be/ZWt_6uUQq90?si=XQDUy_-VSHIbtmkZ </a:t>
            </a:r>
          </a:p>
          <a:p>
            <a:endParaRPr lang="en-US" dirty="0"/>
          </a:p>
          <a:p>
            <a:r>
              <a:rPr lang="en-US" dirty="0"/>
              <a:t>The PEACE Program offers free, confidential support to children and youth aged 3-18 in BC who have experienced violence in their homes. </a:t>
            </a:r>
          </a:p>
          <a:p>
            <a:endParaRPr lang="en-US" dirty="0"/>
          </a:p>
          <a:p>
            <a:r>
              <a:rPr lang="en-US" dirty="0"/>
              <a:t>There are 87 PEACE Programs located across BC.</a:t>
            </a:r>
          </a:p>
          <a:p>
            <a:endParaRPr lang="en-US" dirty="0"/>
          </a:p>
          <a:p>
            <a:r>
              <a:rPr lang="en-US" dirty="0"/>
              <a:t>PEACE programs provide age-appropriate services that </a:t>
            </a:r>
            <a:r>
              <a:rPr lang="en-CA" dirty="0"/>
              <a:t>help Children and Youth to</a:t>
            </a:r>
            <a:r>
              <a:rPr lang="en-US" dirty="0"/>
              <a:t>:</a:t>
            </a:r>
            <a:endParaRPr lang="en-CA" dirty="0"/>
          </a:p>
          <a:p>
            <a:pPr marL="171450" lvl="0" indent="-171450">
              <a:buFont typeface="Arial" panose="020B0604020202020204" pitchFamily="34" charset="0"/>
              <a:buChar char="•"/>
            </a:pPr>
            <a:r>
              <a:rPr lang="en-CA" dirty="0"/>
              <a:t>label and express the feelings they have experienced regarding the violence they have encountered; </a:t>
            </a:r>
          </a:p>
          <a:p>
            <a:pPr marL="171450" lvl="0" indent="-171450">
              <a:buFont typeface="Arial" panose="020B0604020202020204" pitchFamily="34" charset="0"/>
              <a:buChar char="•"/>
            </a:pPr>
            <a:r>
              <a:rPr lang="en-CA" dirty="0"/>
              <a:t>understand healthy ways of dealing with anger and expressing anger; </a:t>
            </a:r>
          </a:p>
          <a:p>
            <a:pPr marL="171450" lvl="0" indent="-171450">
              <a:buFont typeface="Arial" panose="020B0604020202020204" pitchFamily="34" charset="0"/>
              <a:buChar char="•"/>
            </a:pPr>
            <a:r>
              <a:rPr lang="en-CA" dirty="0"/>
              <a:t>understand that they are not at fault for the violent actions of others; </a:t>
            </a:r>
          </a:p>
          <a:p>
            <a:pPr marL="171450" lvl="0" indent="-171450">
              <a:buFont typeface="Arial" panose="020B0604020202020204" pitchFamily="34" charset="0"/>
              <a:buChar char="•"/>
            </a:pPr>
            <a:r>
              <a:rPr lang="en-CA" dirty="0"/>
              <a:t>teach safety skills, strategies and develop safety plans; </a:t>
            </a:r>
          </a:p>
          <a:p>
            <a:pPr marL="171450" indent="-171450">
              <a:buFont typeface="Arial" panose="020B0604020202020204" pitchFamily="34" charset="0"/>
              <a:buChar char="•"/>
            </a:pPr>
            <a:r>
              <a:rPr lang="en-CA" dirty="0"/>
              <a:t>encourage open communication; </a:t>
            </a:r>
          </a:p>
          <a:p>
            <a:pPr marL="171450" indent="-171450">
              <a:buFont typeface="Arial" panose="020B0604020202020204" pitchFamily="34" charset="0"/>
              <a:buChar char="•"/>
            </a:pPr>
            <a:r>
              <a:rPr lang="en-CA" dirty="0"/>
              <a:t>acknowledge loss and separation issues; </a:t>
            </a:r>
          </a:p>
          <a:p>
            <a:pPr marL="171450" lvl="0" indent="-171450">
              <a:buFont typeface="Arial" panose="020B0604020202020204" pitchFamily="34" charset="0"/>
              <a:buChar char="•"/>
            </a:pPr>
            <a:r>
              <a:rPr lang="en-CA" dirty="0"/>
              <a:t>facilitate understanding of abuse and myths about violence against women; </a:t>
            </a:r>
          </a:p>
          <a:p>
            <a:pPr marL="171450" lvl="0" indent="-171450">
              <a:buFont typeface="Arial" panose="020B0604020202020204" pitchFamily="34" charset="0"/>
              <a:buChar char="•"/>
            </a:pPr>
            <a:r>
              <a:rPr lang="en-CA" dirty="0"/>
              <a:t>explore other violence issues such as violence in the media; and</a:t>
            </a:r>
          </a:p>
          <a:p>
            <a:pPr marL="171450" lvl="0" indent="-171450">
              <a:buFont typeface="Arial" panose="020B0604020202020204" pitchFamily="34" charset="0"/>
              <a:buChar char="•"/>
            </a:pPr>
            <a:r>
              <a:rPr lang="en-CA" dirty="0"/>
              <a:t>encourage self-confidence.</a:t>
            </a:r>
          </a:p>
        </p:txBody>
      </p:sp>
      <p:sp>
        <p:nvSpPr>
          <p:cNvPr id="4" name="Slide Number Placeholder 3"/>
          <p:cNvSpPr>
            <a:spLocks noGrp="1"/>
          </p:cNvSpPr>
          <p:nvPr>
            <p:ph type="sldNum" sz="quarter" idx="10"/>
          </p:nvPr>
        </p:nvSpPr>
        <p:spPr/>
        <p:txBody>
          <a:bodyPr/>
          <a:lstStyle/>
          <a:p>
            <a:fld id="{809D85E3-D383-4168-91CB-A6B17C57EFFA}" type="slidenum">
              <a:rPr lang="en-US" smtClean="0"/>
              <a:t>19</a:t>
            </a:fld>
            <a:endParaRPr lang="en-US"/>
          </a:p>
        </p:txBody>
      </p:sp>
    </p:spTree>
    <p:extLst>
      <p:ext uri="{BB962C8B-B14F-4D97-AF65-F5344CB8AC3E}">
        <p14:creationId xmlns:p14="http://schemas.microsoft.com/office/powerpoint/2010/main" val="531515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1980"/>
            <a:ext cx="5486400" cy="3600450"/>
          </a:xfrm>
        </p:spPr>
        <p:txBody>
          <a:bodyPr/>
          <a:lstStyle/>
          <a:p>
            <a:r>
              <a:rPr lang="en-US" b="1" u="sng" dirty="0"/>
              <a:t>Point of the Slide</a:t>
            </a:r>
            <a:r>
              <a:rPr lang="en-US" dirty="0"/>
              <a:t>: To explain what the PEACE program does.</a:t>
            </a:r>
          </a:p>
          <a:p>
            <a:endParaRPr lang="en-US" dirty="0"/>
          </a:p>
          <a:p>
            <a:r>
              <a:rPr lang="en-US" dirty="0"/>
              <a:t>You might wish to share the PEACE Program PSA to help explain the PEACE Program to the class: https://youtu.be/ZWt_6uUQq90?si=XQDUy_-VSHIbtmkZ </a:t>
            </a:r>
          </a:p>
          <a:p>
            <a:endParaRPr lang="en-US" dirty="0"/>
          </a:p>
          <a:p>
            <a:r>
              <a:rPr lang="en-US" dirty="0"/>
              <a:t>The PEACE Program offers free, confidential support to children and youth aged 3-18 in BC who have experienced violence in their homes. </a:t>
            </a:r>
          </a:p>
          <a:p>
            <a:endParaRPr lang="en-US" dirty="0"/>
          </a:p>
          <a:p>
            <a:r>
              <a:rPr lang="en-US" dirty="0"/>
              <a:t>There are 87 PEACE Programs located across BC.</a:t>
            </a:r>
          </a:p>
          <a:p>
            <a:endParaRPr lang="en-US" dirty="0"/>
          </a:p>
          <a:p>
            <a:r>
              <a:rPr lang="en-US" dirty="0"/>
              <a:t>PEACE programs provide age-appropriate services that </a:t>
            </a:r>
            <a:r>
              <a:rPr lang="en-CA" dirty="0"/>
              <a:t>help Children and Youth to</a:t>
            </a:r>
            <a:r>
              <a:rPr lang="en-US" dirty="0"/>
              <a:t>:</a:t>
            </a:r>
            <a:endParaRPr lang="en-CA" dirty="0"/>
          </a:p>
          <a:p>
            <a:pPr marL="171450" lvl="0" indent="-171450">
              <a:buFont typeface="Arial" panose="020B0604020202020204" pitchFamily="34" charset="0"/>
              <a:buChar char="•"/>
            </a:pPr>
            <a:r>
              <a:rPr lang="en-CA" dirty="0"/>
              <a:t>label and express the feelings they have experienced regarding the violence they have encountered; </a:t>
            </a:r>
          </a:p>
          <a:p>
            <a:pPr marL="171450" lvl="0" indent="-171450">
              <a:buFont typeface="Arial" panose="020B0604020202020204" pitchFamily="34" charset="0"/>
              <a:buChar char="•"/>
            </a:pPr>
            <a:r>
              <a:rPr lang="en-CA" dirty="0"/>
              <a:t>understand healthy ways of dealing with anger and expressing anger; </a:t>
            </a:r>
          </a:p>
          <a:p>
            <a:pPr marL="171450" lvl="0" indent="-171450">
              <a:buFont typeface="Arial" panose="020B0604020202020204" pitchFamily="34" charset="0"/>
              <a:buChar char="•"/>
            </a:pPr>
            <a:r>
              <a:rPr lang="en-CA" dirty="0"/>
              <a:t>understand that they are not at fault for the violent actions of others; </a:t>
            </a:r>
          </a:p>
          <a:p>
            <a:pPr marL="171450" lvl="0" indent="-171450">
              <a:buFont typeface="Arial" panose="020B0604020202020204" pitchFamily="34" charset="0"/>
              <a:buChar char="•"/>
            </a:pPr>
            <a:r>
              <a:rPr lang="en-CA" dirty="0"/>
              <a:t>teach safety skills, strategies and develop safety plans; </a:t>
            </a:r>
          </a:p>
          <a:p>
            <a:pPr marL="171450" indent="-171450">
              <a:buFont typeface="Arial" panose="020B0604020202020204" pitchFamily="34" charset="0"/>
              <a:buChar char="•"/>
            </a:pPr>
            <a:r>
              <a:rPr lang="en-CA" dirty="0"/>
              <a:t>encourage open communication; </a:t>
            </a:r>
          </a:p>
          <a:p>
            <a:pPr marL="171450" indent="-171450">
              <a:buFont typeface="Arial" panose="020B0604020202020204" pitchFamily="34" charset="0"/>
              <a:buChar char="•"/>
            </a:pPr>
            <a:r>
              <a:rPr lang="en-CA" dirty="0"/>
              <a:t>acknowledge loss and separation issues; </a:t>
            </a:r>
          </a:p>
          <a:p>
            <a:pPr marL="171450" lvl="0" indent="-171450">
              <a:buFont typeface="Arial" panose="020B0604020202020204" pitchFamily="34" charset="0"/>
              <a:buChar char="•"/>
            </a:pPr>
            <a:r>
              <a:rPr lang="en-CA" dirty="0"/>
              <a:t>facilitate understanding of abuse and myths about violence against women; </a:t>
            </a:r>
          </a:p>
          <a:p>
            <a:pPr marL="171450" lvl="0" indent="-171450">
              <a:buFont typeface="Arial" panose="020B0604020202020204" pitchFamily="34" charset="0"/>
              <a:buChar char="•"/>
            </a:pPr>
            <a:r>
              <a:rPr lang="en-CA" dirty="0"/>
              <a:t>explore other violence issues such as violence in the media; and</a:t>
            </a:r>
          </a:p>
          <a:p>
            <a:pPr marL="171450" lvl="0" indent="-171450">
              <a:buFont typeface="Arial" panose="020B0604020202020204" pitchFamily="34" charset="0"/>
              <a:buChar char="•"/>
            </a:pPr>
            <a:r>
              <a:rPr lang="en-CA" dirty="0"/>
              <a:t>encourage self-confidence.</a:t>
            </a:r>
          </a:p>
        </p:txBody>
      </p:sp>
      <p:sp>
        <p:nvSpPr>
          <p:cNvPr id="4" name="Slide Number Placeholder 3"/>
          <p:cNvSpPr>
            <a:spLocks noGrp="1"/>
          </p:cNvSpPr>
          <p:nvPr>
            <p:ph type="sldNum" sz="quarter" idx="10"/>
          </p:nvPr>
        </p:nvSpPr>
        <p:spPr/>
        <p:txBody>
          <a:bodyPr/>
          <a:lstStyle/>
          <a:p>
            <a:fld id="{809D85E3-D383-4168-91CB-A6B17C57EFFA}" type="slidenum">
              <a:rPr lang="en-US" smtClean="0"/>
              <a:t>2</a:t>
            </a:fld>
            <a:endParaRPr lang="en-US"/>
          </a:p>
        </p:txBody>
      </p:sp>
    </p:spTree>
    <p:extLst>
      <p:ext uri="{BB962C8B-B14F-4D97-AF65-F5344CB8AC3E}">
        <p14:creationId xmlns:p14="http://schemas.microsoft.com/office/powerpoint/2010/main" val="531515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9DFC2-7AC5-F423-718D-B4DEA4EE8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D5C66-67A7-B603-D38A-B70BF8AE5A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A21B23-A4C4-A794-91F0-2CA89766DE5C}"/>
              </a:ext>
            </a:extLst>
          </p:cNvPr>
          <p:cNvSpPr>
            <a:spLocks noGrp="1"/>
          </p:cNvSpPr>
          <p:nvPr>
            <p:ph type="body" idx="1"/>
          </p:nvPr>
        </p:nvSpPr>
        <p:spPr>
          <a:xfrm>
            <a:off x="685800" y="441198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Point of the Slide</a:t>
            </a:r>
            <a:r>
              <a:rPr lang="en-US" dirty="0"/>
              <a:t>:</a:t>
            </a:r>
            <a:r>
              <a:rPr lang="en-US" b="0" u="none" dirty="0"/>
              <a:t> T</a:t>
            </a:r>
            <a:r>
              <a:rPr lang="en-US" dirty="0"/>
              <a:t>o</a:t>
            </a:r>
            <a:r>
              <a:rPr lang="en-US" baseline="0" dirty="0"/>
              <a:t> introduce the students to the key themes of the VIP curriculum and the </a:t>
            </a:r>
            <a:r>
              <a:rPr lang="en-US" dirty="0"/>
              <a:t>number of presentations you will be doing. You could share</a:t>
            </a:r>
            <a:r>
              <a:rPr lang="en-US" baseline="0" dirty="0"/>
              <a:t> that all Grade 4-6 classes in BC who are participating in VIP are receiving the same presentation. </a:t>
            </a:r>
          </a:p>
          <a:p>
            <a:endParaRPr lang="en-US" dirty="0"/>
          </a:p>
          <a:p>
            <a:r>
              <a:rPr lang="en-US" b="1" u="sng" dirty="0"/>
              <a:t>Speaking Notes: </a:t>
            </a:r>
          </a:p>
          <a:p>
            <a:endParaRPr lang="en-US" b="1"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are here to have a conversation with you about important topics including domestic</a:t>
            </a:r>
            <a:r>
              <a:rPr lang="en-US" baseline="0" dirty="0"/>
              <a:t> violence, </a:t>
            </a:r>
            <a:r>
              <a:rPr lang="en-US" dirty="0"/>
              <a:t>safety planning, healthy relationships, self-care and emotional expression.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dirty="0"/>
              <a:t>Let the children know what to expect. Is this the final presentation or are you returning again?</a:t>
            </a:r>
          </a:p>
          <a:p>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Disclaimers:</a:t>
            </a:r>
            <a:r>
              <a:rPr lang="en-US" baseline="0"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a:t>
            </a:r>
            <a:r>
              <a:rPr lang="en-US" dirty="0"/>
              <a:t>iscussing sensitive topics;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Self-care e.g., option to step outside of the classroom for a few minutes or going to the bathroom or visiting the school counsellor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Review group agreement from last time and keep visible through presentation.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Talk</a:t>
            </a:r>
            <a:r>
              <a:rPr lang="en-US" baseline="0" dirty="0"/>
              <a:t> about confidentiality and disclosures:  Let the students know that if they feel uncomfortable talking about their own experiences that they can say “a friend that I know” or “I heard this happened” or talk to you after or outside of class.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Remind the class that you will be available after every session if anyone needs support or has questions. This includes wanting support because you know someone else is having this experience.</a:t>
            </a:r>
          </a:p>
        </p:txBody>
      </p:sp>
      <p:sp>
        <p:nvSpPr>
          <p:cNvPr id="4" name="Slide Number Placeholder 3">
            <a:extLst>
              <a:ext uri="{FF2B5EF4-FFF2-40B4-BE49-F238E27FC236}">
                <a16:creationId xmlns:a16="http://schemas.microsoft.com/office/drawing/2014/main" id="{BF9DD496-5F72-3324-0F13-85859FAE8BB7}"/>
              </a:ext>
            </a:extLst>
          </p:cNvPr>
          <p:cNvSpPr>
            <a:spLocks noGrp="1"/>
          </p:cNvSpPr>
          <p:nvPr>
            <p:ph type="sldNum" sz="quarter" idx="10"/>
          </p:nvPr>
        </p:nvSpPr>
        <p:spPr/>
        <p:txBody>
          <a:bodyPr/>
          <a:lstStyle/>
          <a:p>
            <a:fld id="{809D85E3-D383-4168-91CB-A6B17C57EFFA}" type="slidenum">
              <a:rPr lang="en-US" smtClean="0"/>
              <a:t>20</a:t>
            </a:fld>
            <a:endParaRPr lang="en-US"/>
          </a:p>
        </p:txBody>
      </p:sp>
    </p:spTree>
    <p:extLst>
      <p:ext uri="{BB962C8B-B14F-4D97-AF65-F5344CB8AC3E}">
        <p14:creationId xmlns:p14="http://schemas.microsoft.com/office/powerpoint/2010/main" val="37523009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9792"/>
            <a:ext cx="5486400" cy="3600450"/>
          </a:xfrm>
        </p:spPr>
        <p:txBody>
          <a:bodyPr/>
          <a:lstStyle/>
          <a:p>
            <a:r>
              <a:rPr lang="en-US" b="1" u="sng" dirty="0"/>
              <a:t>Point of the Slide</a:t>
            </a:r>
            <a:r>
              <a:rPr lang="en-US" dirty="0"/>
              <a:t>: Introduce the VIP curriculum topic of emotional expression and self care.</a:t>
            </a:r>
          </a:p>
          <a:p>
            <a:endParaRPr lang="en-US" dirty="0"/>
          </a:p>
          <a:p>
            <a:r>
              <a:rPr lang="en-US" b="1" u="sng" dirty="0"/>
              <a:t>Speaking Notes:</a:t>
            </a:r>
          </a:p>
          <a:p>
            <a:pPr marL="171450" indent="-171450">
              <a:buFont typeface="Arial" panose="020B0604020202020204" pitchFamily="34" charset="0"/>
              <a:buChar char="•"/>
            </a:pPr>
            <a:r>
              <a:rPr lang="en-US" i="1" dirty="0"/>
              <a:t>Today we are going to talk about F-E-E-L-I-N-G-S. </a:t>
            </a:r>
          </a:p>
          <a:p>
            <a:pPr marL="171450" indent="-171450">
              <a:buFont typeface="Arial" panose="020B0604020202020204" pitchFamily="34" charset="0"/>
              <a:buChar char="•"/>
            </a:pPr>
            <a:r>
              <a:rPr lang="en-US" i="1" dirty="0"/>
              <a:t>What are feelings? </a:t>
            </a:r>
          </a:p>
          <a:p>
            <a:pPr marL="171450" indent="-171450">
              <a:buFont typeface="Arial" panose="020B0604020202020204" pitchFamily="34" charset="0"/>
              <a:buChar char="•"/>
            </a:pPr>
            <a:r>
              <a:rPr lang="en-US" i="1" dirty="0"/>
              <a:t>Can anyone list some feelings?</a:t>
            </a:r>
          </a:p>
          <a:p>
            <a:pPr marL="171450" indent="-171450">
              <a:buFont typeface="Arial" panose="020B0604020202020204" pitchFamily="34" charset="0"/>
              <a:buChar char="•"/>
            </a:pPr>
            <a:endParaRPr lang="en-US" i="1" dirty="0"/>
          </a:p>
          <a:p>
            <a:pPr marL="171450" indent="-171450">
              <a:buFont typeface="Arial" panose="020B0604020202020204" pitchFamily="34" charset="0"/>
              <a:buChar char="•"/>
            </a:pPr>
            <a:r>
              <a:rPr lang="en-US" i="1" dirty="0"/>
              <a:t>Everyone has feelings and all feelings are okay. Feelings are a message from our body to our brain to pay attention to what is happening. It is healthy and sometimes challenging to put our feelings into words. Today we might practice talking about some of our feelings.</a:t>
            </a:r>
          </a:p>
          <a:p>
            <a:pPr marL="171450" indent="-171450">
              <a:buFont typeface="Arial" panose="020B0604020202020204" pitchFamily="34" charset="0"/>
              <a:buChar char="•"/>
            </a:pPr>
            <a:endParaRPr lang="en-US" i="1" dirty="0"/>
          </a:p>
          <a:p>
            <a:pPr marL="171450" indent="-171450">
              <a:buFont typeface="Arial" panose="020B0604020202020204" pitchFamily="34" charset="0"/>
              <a:buChar char="•"/>
            </a:pPr>
            <a:r>
              <a:rPr lang="en-US" i="1" dirty="0"/>
              <a:t>Feelings can create energy in our bodies, like being excited, scared, sad, and they can make us feel different. It is important to allow this feeling energy to move and to get this energy out in a safe way that makes us feel better and isn’t hurtful to anyone. Sometimes big feelings are uncomfortable, and they can result in our bodies having big and even unsafe </a:t>
            </a:r>
            <a:r>
              <a:rPr lang="en-US" i="1" dirty="0" err="1"/>
              <a:t>behaviours</a:t>
            </a:r>
            <a:r>
              <a:rPr lang="en-US" i="1" dirty="0"/>
              <a:t>. Part of learning to be in healthy and safe relationships is learning to be with our feelings in a way that is safe for us and for the people around us. They can bring us support, joy and sometimes sadness. Today we want to explore ways in which you can develop and maintain positive relationships.</a:t>
            </a:r>
          </a:p>
          <a:p>
            <a:pPr marL="0" indent="0">
              <a:buFont typeface="Arial" panose="020B0604020202020204" pitchFamily="34" charset="0"/>
              <a:buNone/>
            </a:pPr>
            <a:endParaRPr lang="en-US" i="1" dirty="0"/>
          </a:p>
          <a:p>
            <a:pPr marL="0" indent="0">
              <a:buFont typeface="Arial" panose="020B0604020202020204" pitchFamily="34" charset="0"/>
              <a:buNone/>
            </a:pPr>
            <a:r>
              <a:rPr lang="en-US" b="1" i="0" u="sng" dirty="0"/>
              <a:t>Activity</a:t>
            </a:r>
          </a:p>
          <a:p>
            <a:pPr marL="171450" indent="-171450">
              <a:buFont typeface="Arial" panose="020B0604020202020204" pitchFamily="34" charset="0"/>
              <a:buChar char="•"/>
            </a:pPr>
            <a:r>
              <a:rPr lang="en-US" i="1" dirty="0"/>
              <a:t>Let’s make a list of all the feelings we have felt in our body before.</a:t>
            </a:r>
          </a:p>
          <a:p>
            <a:pPr marL="171450" indent="-171450">
              <a:buFont typeface="Arial" panose="020B0604020202020204" pitchFamily="34" charset="0"/>
              <a:buChar char="•"/>
            </a:pPr>
            <a:endParaRPr lang="en-US" i="1" dirty="0"/>
          </a:p>
          <a:p>
            <a:pPr marL="171450" indent="-171450">
              <a:buFont typeface="Arial" panose="020B0604020202020204" pitchFamily="34" charset="0"/>
              <a:buChar char="•"/>
            </a:pPr>
            <a:r>
              <a:rPr lang="en-US" dirty="0"/>
              <a:t>Consider sharing with the class that there are no bad feelings, however, certain feelings are more uncomfortable than others and that can feel hard. </a:t>
            </a:r>
          </a:p>
          <a:p>
            <a:pPr marL="171450" indent="-171450">
              <a:buFont typeface="Arial" panose="020B0604020202020204" pitchFamily="34" charset="0"/>
              <a:buChar char="•"/>
            </a:pPr>
            <a:endParaRPr lang="en-US" b="1" i="1" u="sng" dirty="0"/>
          </a:p>
          <a:p>
            <a:pPr marL="171450" indent="-171450">
              <a:buFont typeface="Arial" panose="020B0604020202020204" pitchFamily="34" charset="0"/>
              <a:buChar char="•"/>
            </a:pPr>
            <a:r>
              <a:rPr lang="en-US" i="1" dirty="0"/>
              <a:t>Feelings do not equate to certain </a:t>
            </a:r>
            <a:r>
              <a:rPr lang="en-US" i="1" dirty="0" err="1"/>
              <a:t>behaviours</a:t>
            </a:r>
            <a:r>
              <a:rPr lang="en-US" i="1" dirty="0"/>
              <a:t>. For example, there are many things we can do if we feel happy or sad or frustrated. What are some safe things we can do if we feel frustrated? And what might be some unsafe </a:t>
            </a:r>
            <a:r>
              <a:rPr lang="en-US" i="1" dirty="0" err="1"/>
              <a:t>behaviours</a:t>
            </a:r>
            <a:r>
              <a:rPr lang="en-US" i="1" dirty="0"/>
              <a:t> you have seen, or experienced, when people are frustrated, angry or sad?</a:t>
            </a:r>
          </a:p>
          <a:p>
            <a:pPr marL="171450" indent="-171450">
              <a:buFont typeface="Arial" panose="020B0604020202020204" pitchFamily="34" charset="0"/>
              <a:buChar char="•"/>
            </a:pPr>
            <a:endParaRPr lang="en-US" b="1" i="1" u="sng" dirty="0"/>
          </a:p>
          <a:p>
            <a:pPr marL="0" indent="0">
              <a:buFont typeface="Arial" panose="020B0604020202020204" pitchFamily="34" charset="0"/>
              <a:buNone/>
            </a:pPr>
            <a:r>
              <a:rPr lang="en-US" b="1" i="0" u="sng" dirty="0"/>
              <a:t>Grounding Exercise:</a:t>
            </a:r>
            <a:r>
              <a:rPr lang="en-US" dirty="0"/>
              <a:t> Shifting to a grounding exercise can help keep kids engaged and listening. See Appendix A of the VIP curriculum for sample grounding exercises.</a:t>
            </a:r>
          </a:p>
          <a:p>
            <a:pPr marL="0" indent="0">
              <a:buFont typeface="Arial" panose="020B0604020202020204" pitchFamily="34" charset="0"/>
              <a:buNone/>
            </a:pPr>
            <a:endParaRPr lang="en-US" b="1" i="0" u="sng"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dirty="0"/>
              <a:t>Note:</a:t>
            </a:r>
            <a:r>
              <a:rPr lang="en-US" b="1" u="sng" baseline="0" dirty="0"/>
              <a:t> </a:t>
            </a:r>
            <a:r>
              <a:rPr lang="en-US" b="0" u="none" dirty="0"/>
              <a:t>Three</a:t>
            </a:r>
            <a:r>
              <a:rPr lang="en-US" b="0" u="none" baseline="0" dirty="0"/>
              <a:t> videos are included in this lesson plan and the facilitator can determine which video is appropriate for the class.</a:t>
            </a:r>
            <a:endParaRPr lang="en-US" b="1" i="0" u="sng" dirty="0"/>
          </a:p>
        </p:txBody>
      </p:sp>
      <p:sp>
        <p:nvSpPr>
          <p:cNvPr id="4" name="Slide Number Placeholder 3"/>
          <p:cNvSpPr>
            <a:spLocks noGrp="1"/>
          </p:cNvSpPr>
          <p:nvPr>
            <p:ph type="sldNum" sz="quarter" idx="10"/>
          </p:nvPr>
        </p:nvSpPr>
        <p:spPr/>
        <p:txBody>
          <a:bodyPr/>
          <a:lstStyle/>
          <a:p>
            <a:fld id="{809D85E3-D383-4168-91CB-A6B17C57EFFA}" type="slidenum">
              <a:rPr lang="en-US" smtClean="0"/>
              <a:t>21</a:t>
            </a:fld>
            <a:endParaRPr lang="en-US"/>
          </a:p>
        </p:txBody>
      </p:sp>
    </p:spTree>
    <p:extLst>
      <p:ext uri="{BB962C8B-B14F-4D97-AF65-F5344CB8AC3E}">
        <p14:creationId xmlns:p14="http://schemas.microsoft.com/office/powerpoint/2010/main" val="191351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Option A</a:t>
            </a:r>
          </a:p>
          <a:p>
            <a:endParaRPr lang="en-US" b="1" u="sng" dirty="0"/>
          </a:p>
          <a:p>
            <a:r>
              <a:rPr lang="en-US" b="1" u="sng" dirty="0"/>
              <a:t>Point of Slide: </a:t>
            </a:r>
            <a:r>
              <a:rPr lang="en-US" b="0" u="none" dirty="0"/>
              <a:t>To</a:t>
            </a:r>
            <a:r>
              <a:rPr lang="en-US" b="0" u="none" baseline="0" dirty="0"/>
              <a:t> i</a:t>
            </a:r>
            <a:r>
              <a:rPr lang="en-US" dirty="0"/>
              <a:t>ntroduce the</a:t>
            </a:r>
            <a:r>
              <a:rPr lang="en-US" baseline="0" dirty="0"/>
              <a:t> video that addresses the VIP curriculum topic,  emotional expression.</a:t>
            </a:r>
            <a:endParaRPr lang="en-US" dirty="0"/>
          </a:p>
          <a:p>
            <a:endParaRPr lang="en-US" b="1" u="sng" dirty="0"/>
          </a:p>
          <a:p>
            <a:r>
              <a:rPr lang="en-US" b="1" u="sng" dirty="0"/>
              <a:t>Speaking Notes: </a:t>
            </a:r>
          </a:p>
          <a:p>
            <a:pPr marL="171450" indent="-171450">
              <a:buFont typeface="Arial" panose="020B0604020202020204" pitchFamily="34" charset="0"/>
              <a:buChar char="•"/>
            </a:pPr>
            <a:r>
              <a:rPr lang="en-US" i="1" dirty="0"/>
              <a:t>This clip is from the movie Inside Out. This video clip explores the feelings of the three main characters in “Inside Out”, Riley and her parents. It illustrates how feelings and emotions can affect </a:t>
            </a:r>
            <a:r>
              <a:rPr lang="en-US" i="1" dirty="0" err="1"/>
              <a:t>behaviour</a:t>
            </a:r>
            <a:r>
              <a:rPr lang="en-US" i="1" dirty="0"/>
              <a:t>.</a:t>
            </a:r>
          </a:p>
          <a:p>
            <a:pPr marL="171450" indent="-171450">
              <a:buFont typeface="Arial" panose="020B0604020202020204" pitchFamily="34" charset="0"/>
              <a:buChar char="•"/>
            </a:pPr>
            <a:r>
              <a:rPr lang="en-US" i="1" dirty="0"/>
              <a:t>Who here has watched the movie “Inside Out”? We are going to watch a clip from it today to introduce and explore the topic of feelings.</a:t>
            </a:r>
          </a:p>
          <a:p>
            <a:endParaRPr lang="en-US" b="1" u="sng" dirty="0"/>
          </a:p>
          <a:p>
            <a:r>
              <a:rPr lang="en-US" b="1" u="sng" dirty="0"/>
              <a:t>Watch Video</a:t>
            </a:r>
            <a:r>
              <a:rPr lang="en-US" b="1" dirty="0"/>
              <a:t>:</a:t>
            </a:r>
            <a:r>
              <a:rPr lang="en-US" dirty="0"/>
              <a:t> Inside Out- Riley Argues with her parents: https://youtu.be/flMJHyrUI4M?si=eBUmwXT1GQeu1MPw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3884613" y="8685213"/>
            <a:ext cx="2971800" cy="458787"/>
          </a:xfrm>
        </p:spPr>
        <p:txBody>
          <a:bodyPr/>
          <a:lstStyle/>
          <a:p>
            <a:fld id="{809D85E3-D383-4168-91CB-A6B17C57EFFA}" type="slidenum">
              <a:rPr lang="en-US" smtClean="0"/>
              <a:t>22</a:t>
            </a:fld>
            <a:endParaRPr lang="en-US"/>
          </a:p>
        </p:txBody>
      </p:sp>
    </p:spTree>
    <p:extLst>
      <p:ext uri="{BB962C8B-B14F-4D97-AF65-F5344CB8AC3E}">
        <p14:creationId xmlns:p14="http://schemas.microsoft.com/office/powerpoint/2010/main" val="2906726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Option B</a:t>
            </a:r>
          </a:p>
          <a:p>
            <a:endParaRPr lang="en-US" b="1" u="sng" dirty="0"/>
          </a:p>
          <a:p>
            <a:r>
              <a:rPr lang="en-US" b="1" u="sng" dirty="0"/>
              <a:t>Point of Slide: </a:t>
            </a:r>
            <a:r>
              <a:rPr lang="en-US" b="0" u="none" baseline="0" dirty="0"/>
              <a:t> To provide an </a:t>
            </a:r>
            <a:r>
              <a:rPr lang="en-US" dirty="0"/>
              <a:t>alternative</a:t>
            </a:r>
            <a:r>
              <a:rPr lang="en-US" baseline="0" dirty="0"/>
              <a:t> </a:t>
            </a:r>
            <a:r>
              <a:rPr lang="en-US" dirty="0"/>
              <a:t>video</a:t>
            </a:r>
            <a:r>
              <a:rPr lang="en-US" baseline="0" dirty="0"/>
              <a:t> option</a:t>
            </a:r>
            <a:r>
              <a:rPr lang="en-US" dirty="0"/>
              <a:t> for</a:t>
            </a:r>
            <a:r>
              <a:rPr lang="en-US" baseline="0" dirty="0"/>
              <a:t> the VIP curriculum topic. emotional expression, for the facilitator to determine what is appropriate for the class. </a:t>
            </a:r>
            <a:endParaRPr lang="en-US" dirty="0"/>
          </a:p>
          <a:p>
            <a:endParaRPr lang="en-US" b="1" u="sng" dirty="0"/>
          </a:p>
          <a:p>
            <a:r>
              <a:rPr lang="en-US" b="1" u="sng" dirty="0"/>
              <a:t>Speaking Notes: </a:t>
            </a:r>
          </a:p>
          <a:p>
            <a:pPr marL="171450" indent="-171450">
              <a:buFont typeface="Arial" panose="020B0604020202020204" pitchFamily="34" charset="0"/>
              <a:buChar char="•"/>
            </a:pPr>
            <a:r>
              <a:rPr lang="en-US" i="1" dirty="0"/>
              <a:t>This video explores our emotions and what can happen when a person loses control of their emotions. It also helps to teach us about our brains so that we can understand what happens when big feelings are present. Let’s watch the short video and we will have a discussion afterwards.</a:t>
            </a:r>
          </a:p>
          <a:p>
            <a:pPr marL="171450" indent="-171450">
              <a:buFont typeface="Arial" panose="020B0604020202020204" pitchFamily="34" charset="0"/>
              <a:buChar char="•"/>
            </a:pPr>
            <a:endParaRPr lang="en-US" u="sng" dirty="0"/>
          </a:p>
          <a:p>
            <a:r>
              <a:rPr lang="en-US" b="1" u="sng" dirty="0"/>
              <a:t>Watch</a:t>
            </a:r>
            <a:r>
              <a:rPr lang="en-US" b="1" u="sng" baseline="0" dirty="0"/>
              <a:t> Video: </a:t>
            </a:r>
            <a:r>
              <a:rPr lang="en-US" dirty="0"/>
              <a:t>Why do we lose control of our emotions </a:t>
            </a:r>
            <a:r>
              <a:rPr lang="en-US" sz="1200" u="sng" kern="1200" dirty="0">
                <a:solidFill>
                  <a:schemeClr val="tx1"/>
                </a:solidFill>
                <a:effectLst/>
                <a:latin typeface="+mn-lt"/>
                <a:ea typeface="+mn-ea"/>
                <a:cs typeface="+mn-cs"/>
                <a:hlinkClick r:id="rId3"/>
              </a:rPr>
              <a:t>https://www.youtube.com/watch?v=3bKuoH8CkFc</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23</a:t>
            </a:fld>
            <a:endParaRPr lang="en-US"/>
          </a:p>
        </p:txBody>
      </p:sp>
    </p:spTree>
    <p:extLst>
      <p:ext uri="{BB962C8B-B14F-4D97-AF65-F5344CB8AC3E}">
        <p14:creationId xmlns:p14="http://schemas.microsoft.com/office/powerpoint/2010/main" val="3508645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3156" y="4400549"/>
            <a:ext cx="5619044" cy="4145139"/>
          </a:xfrm>
        </p:spPr>
        <p:txBody>
          <a:bodyPr/>
          <a:lstStyle/>
          <a:p>
            <a:r>
              <a:rPr lang="en-US" b="1" u="sng" dirty="0"/>
              <a:t>Point of Slide:</a:t>
            </a:r>
            <a:r>
              <a:rPr lang="en-US" b="0" u="none" baseline="0" dirty="0"/>
              <a:t> To discuss the emotional expression messages in the videos with the class.</a:t>
            </a:r>
          </a:p>
          <a:p>
            <a:endParaRPr lang="en-US" b="0"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The</a:t>
            </a:r>
            <a:r>
              <a:rPr lang="en-US" b="0" u="none" baseline="0" dirty="0"/>
              <a:t> questions relate to video options A or B.</a:t>
            </a:r>
          </a:p>
          <a:p>
            <a:endParaRPr lang="en-US" b="1" u="sng" dirty="0"/>
          </a:p>
          <a:p>
            <a:r>
              <a:rPr lang="en-US" b="1" u="sng" dirty="0"/>
              <a:t>Activity</a:t>
            </a:r>
            <a:r>
              <a:rPr lang="en-US" b="1" u="sng" baseline="0" dirty="0"/>
              <a:t> - </a:t>
            </a:r>
            <a:r>
              <a:rPr lang="en-US" b="1" u="sng" dirty="0"/>
              <a:t>Small Group Discussion:</a:t>
            </a:r>
            <a:endParaRPr lang="en-US" dirty="0"/>
          </a:p>
          <a:p>
            <a:r>
              <a:rPr lang="en-US" dirty="0"/>
              <a:t>Break up the class into small groups and ask them to discuss and answer the questions on eth slide that are also listed below.</a:t>
            </a:r>
          </a:p>
          <a:p>
            <a:endParaRPr lang="en-US" u="sng" dirty="0"/>
          </a:p>
          <a:p>
            <a:pPr marL="171450" lvl="0" indent="-171450">
              <a:buFont typeface="Arial" panose="020B0604020202020204" pitchFamily="34" charset="0"/>
              <a:buChar char="•"/>
            </a:pPr>
            <a:r>
              <a:rPr lang="en-US" dirty="0"/>
              <a:t>What do you think are the main messages</a:t>
            </a:r>
            <a:r>
              <a:rPr lang="en-US" baseline="0" dirty="0"/>
              <a:t> </a:t>
            </a:r>
            <a:r>
              <a:rPr lang="en-US" dirty="0"/>
              <a:t>in the video?</a:t>
            </a:r>
          </a:p>
          <a:p>
            <a:pPr marL="171450" lvl="0" indent="-171450">
              <a:buFont typeface="Arial" panose="020B0604020202020204" pitchFamily="34" charset="0"/>
              <a:buChar char="•"/>
            </a:pPr>
            <a:r>
              <a:rPr lang="en-US" dirty="0"/>
              <a:t>How do emotions impact</a:t>
            </a:r>
            <a:r>
              <a:rPr lang="en-US" baseline="0" dirty="0"/>
              <a:t> </a:t>
            </a:r>
            <a:r>
              <a:rPr lang="en-US" dirty="0"/>
              <a:t>our behaviours? </a:t>
            </a:r>
          </a:p>
          <a:p>
            <a:pPr marL="171450" lvl="0" indent="-171450">
              <a:buFont typeface="Arial" panose="020B0604020202020204" pitchFamily="34" charset="0"/>
              <a:buChar char="•"/>
            </a:pPr>
            <a:r>
              <a:rPr lang="en-US" dirty="0"/>
              <a:t>What are some examples of this in the video ?</a:t>
            </a:r>
          </a:p>
          <a:p>
            <a:pPr marL="171450" lvl="0" indent="-171450">
              <a:buFont typeface="Arial" panose="020B0604020202020204" pitchFamily="34" charset="0"/>
              <a:buChar char="•"/>
            </a:pPr>
            <a:r>
              <a:rPr lang="en-US" dirty="0"/>
              <a:t>Does age and puberty have anything to do with emotions?</a:t>
            </a:r>
          </a:p>
          <a:p>
            <a:pPr marL="171450" lvl="0" indent="-171450">
              <a:buFont typeface="Arial" panose="020B0604020202020204" pitchFamily="34" charset="0"/>
              <a:buChar char="•"/>
            </a:pPr>
            <a:r>
              <a:rPr lang="en-US" dirty="0"/>
              <a:t>What are some strategies you use to manage your emotions?</a:t>
            </a:r>
          </a:p>
          <a:p>
            <a:pPr marL="0" lvl="0" indent="0">
              <a:buFont typeface="Arial" panose="020B0604020202020204" pitchFamily="34" charset="0"/>
              <a:buNone/>
            </a:pPr>
            <a:endParaRPr lang="en-US" dirty="0"/>
          </a:p>
          <a:p>
            <a:r>
              <a:rPr lang="en-US" b="1" u="sng" dirty="0"/>
              <a:t>Report Back to Class</a:t>
            </a:r>
            <a:endParaRPr lang="en-US" dirty="0"/>
          </a:p>
          <a:p>
            <a:r>
              <a:rPr lang="en-US" dirty="0"/>
              <a:t>Ask the class to come back together and ask each group to answer one of the questions. You can ask popcorn style,</a:t>
            </a:r>
            <a:r>
              <a:rPr lang="en-US" baseline="0" dirty="0"/>
              <a:t> </a:t>
            </a:r>
            <a:r>
              <a:rPr lang="en-US" dirty="0"/>
              <a:t>randomly selecting  students, or ask groups to volunteer by raising their hands</a:t>
            </a:r>
            <a:r>
              <a:rPr lang="en-US" baseline="0" dirty="0"/>
              <a:t> or have the small groups identify a spokesperson to report back. </a:t>
            </a:r>
            <a:endParaRPr lang="en-US" dirty="0"/>
          </a:p>
          <a:p>
            <a:r>
              <a:rPr lang="en-US" b="1" dirty="0"/>
              <a:t> </a:t>
            </a:r>
            <a:endParaRPr lang="en-US" dirty="0"/>
          </a:p>
          <a:p>
            <a:r>
              <a:rPr lang="en-US" b="1" u="sng" dirty="0"/>
              <a:t>Closing:</a:t>
            </a:r>
            <a:endParaRPr lang="en-US" dirty="0"/>
          </a:p>
          <a:p>
            <a:r>
              <a:rPr lang="en-US" dirty="0"/>
              <a:t>Remind the class that all emotions are healthy to feel. It’s what we do with them that counts.</a:t>
            </a:r>
          </a:p>
          <a:p>
            <a:r>
              <a:rPr lang="en-US" dirty="0"/>
              <a:t>Thank the class for being so great and participating in today’s session.</a:t>
            </a:r>
          </a:p>
          <a:p>
            <a:r>
              <a:rPr lang="en-US" dirty="0"/>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24</a:t>
            </a:fld>
            <a:endParaRPr lang="en-US"/>
          </a:p>
        </p:txBody>
      </p:sp>
    </p:spTree>
    <p:extLst>
      <p:ext uri="{BB962C8B-B14F-4D97-AF65-F5344CB8AC3E}">
        <p14:creationId xmlns:p14="http://schemas.microsoft.com/office/powerpoint/2010/main" val="38365000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Option C</a:t>
            </a:r>
          </a:p>
          <a:p>
            <a:endParaRPr lang="en-US" b="1" u="sng" dirty="0"/>
          </a:p>
          <a:p>
            <a:r>
              <a:rPr lang="en-US" b="1" u="sng" dirty="0"/>
              <a:t>Point of Slide: </a:t>
            </a:r>
            <a:r>
              <a:rPr lang="en-US" b="0" u="none" baseline="0" dirty="0"/>
              <a:t> To provide an </a:t>
            </a:r>
            <a:r>
              <a:rPr lang="en-US" dirty="0"/>
              <a:t>alternative</a:t>
            </a:r>
            <a:r>
              <a:rPr lang="en-US" baseline="0" dirty="0"/>
              <a:t> </a:t>
            </a:r>
            <a:r>
              <a:rPr lang="en-US" dirty="0"/>
              <a:t>video</a:t>
            </a:r>
            <a:r>
              <a:rPr lang="en-US" baseline="0" dirty="0"/>
              <a:t> option</a:t>
            </a:r>
            <a:r>
              <a:rPr lang="en-US" dirty="0"/>
              <a:t> for</a:t>
            </a:r>
            <a:r>
              <a:rPr lang="en-US" baseline="0" dirty="0"/>
              <a:t> the VIP curriculum topic. For the facilitator to determine what is appropriate for the class. </a:t>
            </a:r>
            <a:endParaRPr lang="en-US" dirty="0"/>
          </a:p>
          <a:p>
            <a:endParaRPr lang="en-US" b="1" u="sng" dirty="0"/>
          </a:p>
          <a:p>
            <a:r>
              <a:rPr lang="en-US" b="1" u="sng" dirty="0"/>
              <a:t>Speaking Notes: </a:t>
            </a:r>
          </a:p>
          <a:p>
            <a:pPr marL="171450" indent="-171450">
              <a:buFont typeface="Arial" panose="020B0604020202020204" pitchFamily="34" charset="0"/>
              <a:buChar char="•"/>
            </a:pPr>
            <a:r>
              <a:rPr lang="en-US" i="1" dirty="0"/>
              <a:t>This video is about different identities and the assumptions we might make about what it means to be, to behave or to act in a certain way.</a:t>
            </a:r>
          </a:p>
          <a:p>
            <a:pPr marL="171450" indent="-171450">
              <a:buFont typeface="Arial" panose="020B0604020202020204" pitchFamily="34" charset="0"/>
              <a:buChar char="•"/>
            </a:pPr>
            <a:endParaRPr lang="en-US" b="1" i="1" u="sng" dirty="0"/>
          </a:p>
          <a:p>
            <a:pPr marL="0" indent="0">
              <a:buFont typeface="Arial" panose="020B0604020202020204" pitchFamily="34" charset="0"/>
              <a:buNone/>
            </a:pPr>
            <a:endParaRPr lang="en-US" b="1" i="1" u="sng" dirty="0"/>
          </a:p>
          <a:p>
            <a:endParaRPr lang="en-CA" dirty="0"/>
          </a:p>
        </p:txBody>
      </p:sp>
      <p:sp>
        <p:nvSpPr>
          <p:cNvPr id="4" name="Slide Number Placeholder 3"/>
          <p:cNvSpPr>
            <a:spLocks noGrp="1"/>
          </p:cNvSpPr>
          <p:nvPr>
            <p:ph type="sldNum" sz="quarter" idx="5"/>
          </p:nvPr>
        </p:nvSpPr>
        <p:spPr/>
        <p:txBody>
          <a:bodyPr/>
          <a:lstStyle/>
          <a:p>
            <a:fld id="{809D85E3-D383-4168-91CB-A6B17C57EFFA}" type="slidenum">
              <a:rPr lang="en-US" smtClean="0"/>
              <a:t>25</a:t>
            </a:fld>
            <a:endParaRPr lang="en-US"/>
          </a:p>
        </p:txBody>
      </p:sp>
    </p:spTree>
    <p:extLst>
      <p:ext uri="{BB962C8B-B14F-4D97-AF65-F5344CB8AC3E}">
        <p14:creationId xmlns:p14="http://schemas.microsoft.com/office/powerpoint/2010/main" val="3218446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Point of the Slide</a:t>
            </a:r>
            <a:r>
              <a:rPr lang="en-US" dirty="0"/>
              <a:t>: To discuss</a:t>
            </a:r>
            <a:r>
              <a:rPr lang="en-US" baseline="0" dirty="0"/>
              <a:t> and </a:t>
            </a:r>
            <a:r>
              <a:rPr lang="en-US" dirty="0"/>
              <a:t>debrief the I am…I am Not video.</a:t>
            </a:r>
          </a:p>
          <a:p>
            <a:endParaRPr lang="en-US" dirty="0"/>
          </a:p>
          <a:p>
            <a:pPr marL="171450" indent="-171450">
              <a:buFont typeface="Arial" panose="020B0604020202020204" pitchFamily="34" charset="0"/>
              <a:buChar char="•"/>
            </a:pPr>
            <a:r>
              <a:rPr lang="en-US" dirty="0"/>
              <a:t>The questions relate to video option C.</a:t>
            </a:r>
          </a:p>
          <a:p>
            <a:endParaRPr lang="en-US" b="1" u="sng" dirty="0"/>
          </a:p>
          <a:p>
            <a:r>
              <a:rPr lang="en-US" b="1" u="sng" dirty="0"/>
              <a:t>Activity -  Small Group Discussion:</a:t>
            </a:r>
          </a:p>
          <a:p>
            <a:endParaRPr lang="en-US" b="1" u="sng" dirty="0"/>
          </a:p>
          <a:p>
            <a:pPr marL="171450" indent="-171450">
              <a:buFont typeface="Arial" panose="020B0604020202020204" pitchFamily="34" charset="0"/>
              <a:buChar char="•"/>
            </a:pPr>
            <a:r>
              <a:rPr lang="en-US" dirty="0"/>
              <a:t>Break up the class into small groups and ask them to discuss and answer the questions on</a:t>
            </a:r>
            <a:r>
              <a:rPr lang="en-US" baseline="0" dirty="0"/>
              <a:t> the slide that are also listed below.</a:t>
            </a:r>
          </a:p>
          <a:p>
            <a:pPr marL="171450" indent="-171450">
              <a:buFont typeface="Arial" panose="020B0604020202020204" pitchFamily="34" charset="0"/>
              <a:buChar char="•"/>
            </a:pPr>
            <a:endParaRPr lang="en-US" baseline="0" dirty="0"/>
          </a:p>
          <a:p>
            <a:pPr marL="171450" lvl="0" indent="-171450">
              <a:buClr>
                <a:srgbClr val="EF3E24"/>
              </a:buClr>
              <a:buFont typeface="Arial" panose="020B0604020202020204" pitchFamily="34" charset="0"/>
              <a:buChar char="•"/>
            </a:pPr>
            <a:r>
              <a:rPr lang="en-US" dirty="0">
                <a:solidFill>
                  <a:srgbClr val="EF3E24"/>
                </a:solidFill>
              </a:rPr>
              <a:t>What do you think are the main messages in the video?</a:t>
            </a:r>
          </a:p>
          <a:p>
            <a:pPr marL="171450" lvl="0" indent="-171450">
              <a:buClr>
                <a:srgbClr val="EF3E24"/>
              </a:buClr>
              <a:buFont typeface="Arial" panose="020B0604020202020204" pitchFamily="34" charset="0"/>
              <a:buChar char="•"/>
            </a:pPr>
            <a:r>
              <a:rPr lang="en-US" dirty="0">
                <a:solidFill>
                  <a:srgbClr val="EF3E24"/>
                </a:solidFill>
              </a:rPr>
              <a:t>What is self-identity?</a:t>
            </a:r>
          </a:p>
          <a:p>
            <a:pPr marL="171450" lvl="0" indent="-171450">
              <a:buClr>
                <a:srgbClr val="EF3E24"/>
              </a:buClr>
              <a:buFont typeface="Arial" panose="020B0604020202020204" pitchFamily="34" charset="0"/>
              <a:buChar char="•"/>
            </a:pPr>
            <a:r>
              <a:rPr lang="en-US" dirty="0">
                <a:solidFill>
                  <a:srgbClr val="EF3E24"/>
                </a:solidFill>
              </a:rPr>
              <a:t>Did you relate to any of the identities in the video?</a:t>
            </a:r>
          </a:p>
          <a:p>
            <a:pPr marL="171450" indent="-171450">
              <a:buClr>
                <a:srgbClr val="EF3E24"/>
              </a:buClr>
              <a:buFont typeface="Arial" panose="020B0604020202020204" pitchFamily="34" charset="0"/>
              <a:buChar char="•"/>
            </a:pPr>
            <a:r>
              <a:rPr lang="en-US" dirty="0">
                <a:solidFill>
                  <a:srgbClr val="EF3E24"/>
                </a:solidFill>
              </a:rPr>
              <a:t>What factors do you think influence self-identity and how can it change?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Ask them to come up with a list of things that are important to them and factors that have positively influenced their mental well-being and self- identity. If possible, provide the class with a poster board they can use to illustrate their small group message. They can draw, write, or use magazine cut-outs to illustrate their message for the class. Ask each group to share what factors they illustrated that have positively influenced their mental well- being and self-identity.</a:t>
            </a:r>
          </a:p>
          <a:p>
            <a:pPr marL="171450" indent="-171450">
              <a:buFont typeface="Arial" panose="020B0604020202020204" pitchFamily="34" charset="0"/>
              <a:buChar char="•"/>
            </a:pPr>
            <a:endParaRPr lang="en-US" b="1" u="sng" dirty="0"/>
          </a:p>
          <a:p>
            <a:pPr marL="0" indent="0">
              <a:buFont typeface="Arial" panose="020B0604020202020204" pitchFamily="34" charset="0"/>
              <a:buNone/>
            </a:pPr>
            <a:r>
              <a:rPr lang="en-US" b="1" u="sng" dirty="0"/>
              <a:t>Report Back to Class:</a:t>
            </a:r>
            <a:endParaRPr lang="en-US" dirty="0"/>
          </a:p>
          <a:p>
            <a:pPr marL="0" indent="0">
              <a:buFont typeface="Arial" panose="020B0604020202020204" pitchFamily="34" charset="0"/>
              <a:buNone/>
            </a:pPr>
            <a:r>
              <a:rPr lang="en-US" dirty="0"/>
              <a:t>Ask each group to share the</a:t>
            </a:r>
            <a:r>
              <a:rPr lang="en-US" baseline="0" dirty="0"/>
              <a:t> factors they included on their poster boards.</a:t>
            </a:r>
            <a:endParaRPr lang="en-US" dirty="0"/>
          </a:p>
          <a:p>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26</a:t>
            </a:fld>
            <a:endParaRPr lang="en-US"/>
          </a:p>
        </p:txBody>
      </p:sp>
    </p:spTree>
    <p:extLst>
      <p:ext uri="{BB962C8B-B14F-4D97-AF65-F5344CB8AC3E}">
        <p14:creationId xmlns:p14="http://schemas.microsoft.com/office/powerpoint/2010/main" val="30255907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Point of Slide</a:t>
            </a:r>
            <a:r>
              <a:rPr lang="en-US" dirty="0"/>
              <a:t>: Recap the main messages of the VIP curriculum</a:t>
            </a:r>
            <a:r>
              <a:rPr lang="en-US" baseline="0" dirty="0"/>
              <a:t> lesson plan </a:t>
            </a:r>
            <a:r>
              <a:rPr lang="en-US" dirty="0"/>
              <a:t>and</a:t>
            </a:r>
            <a:r>
              <a:rPr lang="en-US" baseline="0" dirty="0"/>
              <a:t> thank the class. </a:t>
            </a:r>
            <a:endParaRPr lang="en-US" dirty="0"/>
          </a:p>
          <a:p>
            <a:endParaRPr lang="en-US" dirty="0"/>
          </a:p>
          <a:p>
            <a:r>
              <a:rPr lang="en-US" b="1" u="sng" dirty="0"/>
              <a:t>Speaking Notes:</a:t>
            </a:r>
          </a:p>
          <a:p>
            <a:endParaRPr lang="en-US" dirty="0"/>
          </a:p>
          <a:p>
            <a:pPr marL="171450" indent="-171450">
              <a:buFont typeface="Arial" panose="020B0604020202020204" pitchFamily="34" charset="0"/>
              <a:buChar char="•"/>
            </a:pPr>
            <a:r>
              <a:rPr lang="en-US" dirty="0"/>
              <a:t>Remind the class that with practice all emotions can be safe to have in our bodies. It’s what we do with feelings when they happen in our bodies that matters.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CA" dirty="0"/>
              <a:t>Thank them for being a wonderful class.</a:t>
            </a:r>
          </a:p>
          <a:p>
            <a:pPr marL="171450" indent="-171450">
              <a:buFont typeface="Arial" panose="020B0604020202020204" pitchFamily="34" charset="0"/>
              <a:buChar char="•"/>
            </a:pP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 them know what information you will be sending home with them, such as VIP post cards, VIP wallet cards, agency brochure, PEACE Program brochure, and any other additional resources.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Ask them to review the three main messages of the VIP Program: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Violence is not your fault.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are not alone.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people who can help.</a:t>
            </a:r>
          </a:p>
          <a:p>
            <a:pPr marL="171450" indent="-171450">
              <a:buFont typeface="Arial" panose="020B0604020202020204" pitchFamily="34" charset="0"/>
              <a:buChar char="•"/>
            </a:pP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Reiterate your contact information and office hours on the slide.</a:t>
            </a:r>
          </a:p>
          <a:p>
            <a:pPr marL="171450" indent="-171450">
              <a:buFont typeface="Arial" panose="020B0604020202020204" pitchFamily="34" charset="0"/>
              <a:buChar char="•"/>
            </a:pPr>
            <a:endParaRPr lang="en-CA" dirty="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27</a:t>
            </a:fld>
            <a:endParaRPr lang="en-US" dirty="0"/>
          </a:p>
        </p:txBody>
      </p:sp>
    </p:spTree>
    <p:extLst>
      <p:ext uri="{BB962C8B-B14F-4D97-AF65-F5344CB8AC3E}">
        <p14:creationId xmlns:p14="http://schemas.microsoft.com/office/powerpoint/2010/main" val="384908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1980"/>
            <a:ext cx="5486400"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Point of the Slide</a:t>
            </a:r>
            <a:r>
              <a:rPr lang="en-US" dirty="0"/>
              <a:t>:</a:t>
            </a:r>
            <a:r>
              <a:rPr lang="en-US" b="0" u="none" dirty="0"/>
              <a:t> T</a:t>
            </a:r>
            <a:r>
              <a:rPr lang="en-US" dirty="0"/>
              <a:t>o</a:t>
            </a:r>
            <a:r>
              <a:rPr lang="en-US" baseline="0" dirty="0"/>
              <a:t> introduce the students to the key themes of the VIP curriculum and the </a:t>
            </a:r>
            <a:r>
              <a:rPr lang="en-US" dirty="0"/>
              <a:t>number of presentations you will be doing. You could share</a:t>
            </a:r>
            <a:r>
              <a:rPr lang="en-US" baseline="0" dirty="0"/>
              <a:t> that all Grade 4-6 classes in BC who are participating in VIP are receiving the same presentation. </a:t>
            </a:r>
          </a:p>
          <a:p>
            <a:endParaRPr lang="en-US" dirty="0"/>
          </a:p>
          <a:p>
            <a:endParaRPr lang="en-US" dirty="0"/>
          </a:p>
          <a:p>
            <a:r>
              <a:rPr lang="en-US" b="1" u="sng" dirty="0"/>
              <a:t>Speaking Notes: </a:t>
            </a:r>
          </a:p>
          <a:p>
            <a:endParaRPr lang="en-US" b="1"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are here to have a conversation with you about important topics including domestic</a:t>
            </a:r>
            <a:r>
              <a:rPr lang="en-US" baseline="0" dirty="0"/>
              <a:t> violence, </a:t>
            </a:r>
            <a:r>
              <a:rPr lang="en-US" dirty="0"/>
              <a:t>safety planning, healthy relationships, self-care and emotional expression.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Let students know what to expect</a:t>
            </a:r>
            <a:r>
              <a:rPr lang="en-US" baseline="0" dirty="0"/>
              <a:t> during the presentation</a:t>
            </a:r>
            <a:r>
              <a:rPr lang="en-US" dirty="0"/>
              <a:t> and advise</a:t>
            </a:r>
            <a:r>
              <a:rPr lang="en-US" baseline="0" dirty="0"/>
              <a:t> </a:t>
            </a:r>
            <a:r>
              <a:rPr lang="en-US" dirty="0"/>
              <a:t>them of the number of presentations you will be delivering (1-3).</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Disclaimers:</a:t>
            </a:r>
            <a:r>
              <a:rPr lang="en-US" baseline="0"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a:t>
            </a:r>
            <a:r>
              <a:rPr lang="en-US" dirty="0"/>
              <a:t>iscussing sensitive topics;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Self-care e.g., stepping outside of the classroom for a few minutes, going to the bathroom or visiting the school counsellor</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the class tell you what their “agreement” or “rules” are. Come up with a list together on the board or a flip chart so it’s visible throughout the presentation.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Talk</a:t>
            </a:r>
            <a:r>
              <a:rPr lang="en-US" baseline="0" dirty="0"/>
              <a:t> about confidentiality and disclosures:  Let the students know that if they feel uncomfortable talking about their own experiences that they can say “a friend that I know” or “I heard this happened” or talk to you after or outside of class.</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Remind the class that you will be available after every session if anyone needs support or has questions. This includes wanting support because you know someone else is having this experience.</a:t>
            </a:r>
          </a:p>
        </p:txBody>
      </p:sp>
      <p:sp>
        <p:nvSpPr>
          <p:cNvPr id="4" name="Slide Number Placeholder 3"/>
          <p:cNvSpPr>
            <a:spLocks noGrp="1"/>
          </p:cNvSpPr>
          <p:nvPr>
            <p:ph type="sldNum" sz="quarter" idx="10"/>
          </p:nvPr>
        </p:nvSpPr>
        <p:spPr/>
        <p:txBody>
          <a:bodyPr/>
          <a:lstStyle/>
          <a:p>
            <a:fld id="{809D85E3-D383-4168-91CB-A6B17C57EFFA}" type="slidenum">
              <a:rPr lang="en-US" smtClean="0"/>
              <a:t>3</a:t>
            </a:fld>
            <a:endParaRPr lang="en-US"/>
          </a:p>
        </p:txBody>
      </p:sp>
    </p:spTree>
    <p:extLst>
      <p:ext uri="{BB962C8B-B14F-4D97-AF65-F5344CB8AC3E}">
        <p14:creationId xmlns:p14="http://schemas.microsoft.com/office/powerpoint/2010/main" val="503598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41866" y="4229100"/>
            <a:ext cx="5630333" cy="4711700"/>
          </a:xfrm>
        </p:spPr>
        <p:txBody>
          <a:bodyPr/>
          <a:lstStyle/>
          <a:p>
            <a:r>
              <a:rPr lang="en-US" b="1" u="sng" dirty="0"/>
              <a:t>Point of slide: </a:t>
            </a:r>
            <a:r>
              <a:rPr lang="en-US" dirty="0"/>
              <a:t>To discuss</a:t>
            </a:r>
            <a:r>
              <a:rPr lang="en-US" baseline="0" dirty="0"/>
              <a:t> with the </a:t>
            </a:r>
            <a:r>
              <a:rPr lang="en-US" dirty="0"/>
              <a:t>students these 3 main messages.</a:t>
            </a:r>
          </a:p>
          <a:p>
            <a:endParaRPr lang="en-US" dirty="0"/>
          </a:p>
          <a:p>
            <a:r>
              <a:rPr lang="en-US" b="1" u="sng" dirty="0"/>
              <a:t>Speaking Notes: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solidFill>
                  <a:srgbClr val="FF0000"/>
                </a:solidFill>
                <a:highlight>
                  <a:srgbClr val="FFFF00"/>
                </a:highlight>
              </a:rPr>
              <a:t>I am visiting classrooms because my program wants every child in our community to know three main messages. If you forget anything I say today, my name, or where I am from, that’s okay, but I do want you to remember these three main messages.</a:t>
            </a:r>
          </a:p>
          <a:p>
            <a:endParaRPr lang="en-US" b="1" dirty="0"/>
          </a:p>
          <a:p>
            <a:r>
              <a:rPr lang="en-US" b="1" i="1" dirty="0"/>
              <a:t>1. Violence is not your fault</a:t>
            </a:r>
            <a:r>
              <a:rPr lang="en-US" i="1" dirty="0"/>
              <a:t>: It is never a child’s fault if they are experiencing domestic violence.</a:t>
            </a:r>
          </a:p>
          <a:p>
            <a:endParaRPr lang="en-US" i="0" dirty="0"/>
          </a:p>
          <a:p>
            <a:r>
              <a:rPr lang="en-US" i="0" dirty="0"/>
              <a:t>Ask the class: </a:t>
            </a:r>
            <a:r>
              <a:rPr lang="en-US" i="1" dirty="0"/>
              <a:t>Who is responsible for the violence?</a:t>
            </a:r>
          </a:p>
          <a:p>
            <a:endParaRPr lang="en-US" dirty="0"/>
          </a:p>
          <a:p>
            <a:r>
              <a:rPr lang="en-US" b="1" i="1" dirty="0"/>
              <a:t>2. You Are Not Alone</a:t>
            </a:r>
          </a:p>
          <a:p>
            <a:endParaRPr lang="en-US" b="1" i="1" dirty="0"/>
          </a:p>
          <a:p>
            <a:r>
              <a:rPr lang="en-US" b="0" i="0" dirty="0"/>
              <a:t>Discuss with the class: </a:t>
            </a:r>
            <a:r>
              <a:rPr lang="en-US" i="1" dirty="0"/>
              <a:t>Children and youth often feel alone when there is fighting at home, and the violence may be scary. Explain that part of the reason the VIP Program is here today is to emphasize that they are not alone and to talk about safety.  </a:t>
            </a:r>
          </a:p>
          <a:p>
            <a:endParaRPr lang="en-US" b="0" dirty="0"/>
          </a:p>
          <a:p>
            <a:r>
              <a:rPr lang="en-US" b="1" i="1" dirty="0"/>
              <a:t>3. There are people who can help.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Discuss with the class: </a:t>
            </a:r>
            <a:r>
              <a:rPr lang="en-US" b="0" i="1" dirty="0"/>
              <a:t>Who are the safe adults in their lives? What is the safe thing to do when</a:t>
            </a:r>
            <a:r>
              <a:rPr lang="en-US" i="1" dirty="0"/>
              <a:t> </a:t>
            </a:r>
            <a:r>
              <a:rPr lang="en-US" i="1" baseline="0" dirty="0"/>
              <a:t>there is domestic violence?</a:t>
            </a:r>
            <a:r>
              <a:rPr lang="en-US" i="1" dirty="0"/>
              <a:t> Brainstorm safe options (contact a safe adult, stay in your room,  go to your neighbor or another safe 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the class repeat the three main messages with you and explain that you are now going to spend a few minutes brainstorming about how to stay safe.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grades 4-6 students, we can explain that sometimes we may be around other children who are not being safe. You can ask what this might look like in the classroom, on the playground or in the </a:t>
            </a:r>
            <a:r>
              <a:rPr lang="en-US" dirty="0" err="1"/>
              <a:t>neighbourhood</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One thing we will create today is a safety plan. Safety plans can help us remember what to do if we find ourselves in a situation at home or at school where we do not feel safe.</a:t>
            </a:r>
          </a:p>
          <a:p>
            <a:endParaRPr lang="en-US" dirty="0"/>
          </a:p>
          <a:p>
            <a:r>
              <a:rPr lang="en-US" b="1" u="sng" dirty="0"/>
              <a:t>Grounding Exercise:</a:t>
            </a:r>
            <a:r>
              <a:rPr lang="en-US" b="1" u="sng" baseline="0" dirty="0"/>
              <a:t> </a:t>
            </a:r>
            <a:r>
              <a:rPr lang="en-US" dirty="0"/>
              <a:t>Assess the energy in the room as you may need to do a grounding exercise to help all children be present/focused during the presentation. See the VIP curriculum Appendix A</a:t>
            </a:r>
            <a:r>
              <a:rPr lang="en-US" baseline="0" dirty="0"/>
              <a:t> for </a:t>
            </a:r>
            <a:r>
              <a:rPr lang="en-US" dirty="0"/>
              <a:t> tip sheets on sample</a:t>
            </a:r>
            <a:r>
              <a:rPr lang="en-US" baseline="0" dirty="0"/>
              <a:t> </a:t>
            </a:r>
            <a:r>
              <a:rPr lang="en-US" dirty="0"/>
              <a:t>grounding exercises and</a:t>
            </a:r>
            <a:r>
              <a:rPr lang="en-US" baseline="0" dirty="0"/>
              <a:t> techniques.</a:t>
            </a:r>
            <a:endParaRPr lang="en-US" dirty="0"/>
          </a:p>
          <a:p>
            <a:endParaRPr lang="en-US" dirty="0"/>
          </a:p>
          <a:p>
            <a:endParaRPr lang="en-US" dirty="0"/>
          </a:p>
          <a:p>
            <a:pPr marL="171450" indent="-171450">
              <a:buFont typeface="Arial" panose="020B0604020202020204" pitchFamily="34" charset="0"/>
              <a:buChar char="•"/>
            </a:pPr>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4</a:t>
            </a:fld>
            <a:endParaRPr lang="en-US"/>
          </a:p>
        </p:txBody>
      </p:sp>
    </p:spTree>
    <p:extLst>
      <p:ext uri="{BB962C8B-B14F-4D97-AF65-F5344CB8AC3E}">
        <p14:creationId xmlns:p14="http://schemas.microsoft.com/office/powerpoint/2010/main" val="720008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56931"/>
            <a:ext cx="5486400" cy="3600450"/>
          </a:xfrm>
        </p:spPr>
        <p:txBody>
          <a:bodyPr/>
          <a:lstStyle/>
          <a:p>
            <a:r>
              <a:rPr lang="en-US" b="1" u="sng" dirty="0"/>
              <a:t>Point of Slide: </a:t>
            </a:r>
            <a:r>
              <a:rPr lang="en-US" b="0" u="none" baseline="0" dirty="0"/>
              <a:t> To introduce the VIP curriculum topic of violence against women and safety planning and to help the students understand and d</a:t>
            </a:r>
            <a:r>
              <a:rPr lang="en-US" dirty="0"/>
              <a:t>efine violence and abuse</a:t>
            </a:r>
          </a:p>
          <a:p>
            <a:endParaRPr lang="en-US" b="1" u="sng" dirty="0"/>
          </a:p>
          <a:p>
            <a:r>
              <a:rPr lang="en-US" b="1" u="sng" dirty="0"/>
              <a:t>Activity- Define Violence</a:t>
            </a:r>
            <a:r>
              <a:rPr lang="en-US" b="1" u="sng" baseline="0" dirty="0"/>
              <a:t> and </a:t>
            </a:r>
            <a:r>
              <a:rPr lang="en-US" b="1" u="sng" dirty="0"/>
              <a:t>Abuse:</a:t>
            </a:r>
          </a:p>
          <a:p>
            <a:endParaRPr lang="en-US" b="1"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can be nice to start this conversation by asking the class what they think violence and abuse are before sharing your definition. You could make a list on the board of the class’s ideas and then share the definition on the slide. </a:t>
            </a:r>
          </a:p>
          <a:p>
            <a:endParaRPr lang="en-US" b="1" u="sng" dirty="0"/>
          </a:p>
          <a:p>
            <a:pPr marL="171450" indent="-171450">
              <a:buFont typeface="Arial" panose="020B0604020202020204" pitchFamily="34" charset="0"/>
              <a:buChar char="•"/>
            </a:pPr>
            <a:r>
              <a:rPr lang="en-US" dirty="0"/>
              <a:t>Definition: Violence or abuse is when we use our body or words to control and hurt someone.</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Discuss</a:t>
            </a:r>
            <a:r>
              <a:rPr lang="en-US" baseline="0" dirty="0"/>
              <a:t> and explain</a:t>
            </a:r>
            <a:r>
              <a:rPr lang="en-US" dirty="0"/>
              <a:t> the definition on the slide.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5</a:t>
            </a:fld>
            <a:endParaRPr lang="en-US"/>
          </a:p>
        </p:txBody>
      </p:sp>
    </p:spTree>
    <p:extLst>
      <p:ext uri="{BB962C8B-B14F-4D97-AF65-F5344CB8AC3E}">
        <p14:creationId xmlns:p14="http://schemas.microsoft.com/office/powerpoint/2010/main" val="2912925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Point of slide: </a:t>
            </a:r>
            <a:r>
              <a:rPr lang="en-US" dirty="0"/>
              <a:t>To engage students to think about what is means to experience domestic</a:t>
            </a:r>
            <a:r>
              <a:rPr lang="en-US" baseline="0" dirty="0"/>
              <a:t> </a:t>
            </a:r>
            <a:r>
              <a:rPr lang="en-US" dirty="0"/>
              <a:t>violence</a:t>
            </a:r>
            <a:r>
              <a:rPr lang="en-US" baseline="0" dirty="0"/>
              <a:t> and  violence against women and to live in a family where this occurs or occurred. </a:t>
            </a:r>
            <a:endParaRPr lang="en-US" dirty="0"/>
          </a:p>
          <a:p>
            <a:endParaRPr lang="en-US" dirty="0"/>
          </a:p>
          <a:p>
            <a:r>
              <a:rPr lang="en-US" b="1" u="sng" dirty="0"/>
              <a:t>Activity:</a:t>
            </a:r>
          </a:p>
          <a:p>
            <a:r>
              <a:rPr lang="en-US" dirty="0"/>
              <a:t>Brainstorm with the class the following questions:</a:t>
            </a:r>
          </a:p>
          <a:p>
            <a:pPr marL="171450" indent="-171450">
              <a:buFont typeface="Arial" panose="020B0604020202020204" pitchFamily="34" charset="0"/>
              <a:buChar char="•"/>
            </a:pPr>
            <a:r>
              <a:rPr lang="en-US" dirty="0"/>
              <a:t>How do you think children who </a:t>
            </a:r>
            <a:r>
              <a:rPr kumimoji="0" lang="en-US" sz="1200" b="0" i="0" u="none" strike="noStrike" kern="1200" cap="none" spc="0" normalizeH="0" baseline="0" noProof="0" dirty="0">
                <a:ln>
                  <a:noFill/>
                </a:ln>
                <a:solidFill>
                  <a:prstClr val="black"/>
                </a:solidFill>
                <a:effectLst/>
                <a:uLnTx/>
                <a:uFillTx/>
                <a:latin typeface="+mn-lt"/>
                <a:ea typeface="+mn-ea"/>
                <a:cs typeface="+mn-cs"/>
              </a:rPr>
              <a:t> experience violence and abuse feel?</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mn-cs"/>
              </a:rPr>
              <a:t>How might they respond?</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mn-cs"/>
              </a:rPr>
              <a:t>What do you think children who experience violence understand?</a:t>
            </a:r>
          </a:p>
          <a:p>
            <a:pPr marL="171450" indent="-171450">
              <a:buFont typeface="Arial" panose="020B0604020202020204" pitchFamily="34" charset="0"/>
              <a:buChar cha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indent="0">
              <a:buFont typeface="Arial" panose="020B0604020202020204" pitchFamily="34" charset="0"/>
              <a:buNone/>
            </a:pPr>
            <a:r>
              <a:rPr lang="en-US" dirty="0"/>
              <a:t>Expand the brainstorm to include </a:t>
            </a:r>
            <a:r>
              <a:rPr lang="en-US" dirty="0" err="1"/>
              <a:t>behaviours</a:t>
            </a:r>
            <a:r>
              <a:rPr lang="en-US" dirty="0"/>
              <a:t> that can be characterized as bullying. </a:t>
            </a:r>
          </a:p>
          <a:p>
            <a:pPr marL="171450" indent="-171450">
              <a:buFont typeface="Arial" panose="020B0604020202020204" pitchFamily="34" charset="0"/>
              <a:buChar char="•"/>
            </a:pPr>
            <a:r>
              <a:rPr lang="en-US" dirty="0"/>
              <a:t>How do you think children and youth who experience bullying feel? </a:t>
            </a:r>
          </a:p>
          <a:p>
            <a:pPr marL="171450" indent="-171450">
              <a:buFont typeface="Arial" panose="020B0604020202020204" pitchFamily="34" charset="0"/>
              <a:buChar char="•"/>
            </a:pPr>
            <a:r>
              <a:rPr lang="en-US" dirty="0"/>
              <a:t>How do they respond? </a:t>
            </a:r>
          </a:p>
          <a:p>
            <a:pPr marL="171450" indent="-171450">
              <a:buFont typeface="Arial" panose="020B0604020202020204" pitchFamily="34" charset="0"/>
              <a:buChar char="•"/>
            </a:pPr>
            <a:r>
              <a:rPr lang="en-US" dirty="0"/>
              <a:t>What do you think children and youth who experience bullying understand?</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Reaffirm that</a:t>
            </a:r>
            <a:r>
              <a:rPr lang="en-US" baseline="0" dirty="0"/>
              <a:t> v</a:t>
            </a:r>
            <a:r>
              <a:rPr lang="en-US" dirty="0"/>
              <a:t>iolence and abuse is never okay</a:t>
            </a:r>
          </a:p>
          <a:p>
            <a:endParaRPr lang="en-US" dirty="0"/>
          </a:p>
          <a:p>
            <a:endParaRPr lang="en-US" dirty="0"/>
          </a:p>
          <a:p>
            <a:endParaRPr lang="en-US" dirty="0"/>
          </a:p>
        </p:txBody>
      </p:sp>
      <p:sp>
        <p:nvSpPr>
          <p:cNvPr id="4" name="Slide Number Placeholder 3"/>
          <p:cNvSpPr>
            <a:spLocks noGrp="1"/>
          </p:cNvSpPr>
          <p:nvPr>
            <p:ph type="sldNum" sz="quarter" idx="10"/>
          </p:nvPr>
        </p:nvSpPr>
        <p:spPr>
          <a:xfrm>
            <a:off x="3896043" y="8696643"/>
            <a:ext cx="2971800" cy="458787"/>
          </a:xfrm>
        </p:spPr>
        <p:txBody>
          <a:bodyPr/>
          <a:lstStyle/>
          <a:p>
            <a:fld id="{809D85E3-D383-4168-91CB-A6B17C57EFFA}" type="slidenum">
              <a:rPr lang="en-US" smtClean="0"/>
              <a:t>6</a:t>
            </a:fld>
            <a:endParaRPr lang="en-US"/>
          </a:p>
        </p:txBody>
      </p:sp>
    </p:spTree>
    <p:extLst>
      <p:ext uri="{BB962C8B-B14F-4D97-AF65-F5344CB8AC3E}">
        <p14:creationId xmlns:p14="http://schemas.microsoft.com/office/powerpoint/2010/main" val="2663068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Point of the Slide</a:t>
            </a:r>
            <a:r>
              <a:rPr lang="en-US" dirty="0"/>
              <a:t>: To explain</a:t>
            </a:r>
            <a:r>
              <a:rPr lang="en-US" baseline="0" dirty="0"/>
              <a:t> to</a:t>
            </a:r>
            <a:r>
              <a:rPr lang="en-US" dirty="0"/>
              <a:t> students what </a:t>
            </a:r>
            <a:r>
              <a:rPr lang="en-US" baseline="0" dirty="0"/>
              <a:t>a safety plan is and its</a:t>
            </a:r>
            <a:r>
              <a:rPr lang="en-US" dirty="0"/>
              <a:t> purpose and how they can think about and plan for safety.</a:t>
            </a:r>
          </a:p>
          <a:p>
            <a:endParaRPr lang="en-US" dirty="0"/>
          </a:p>
          <a:p>
            <a:r>
              <a:rPr lang="en-US" b="1" u="sng" dirty="0"/>
              <a:t>Activity: Safety Planning Group Brainstorm</a:t>
            </a:r>
          </a:p>
          <a:p>
            <a:pPr marL="0" indent="0">
              <a:buFont typeface="Arial" panose="020B0604020202020204" pitchFamily="34" charset="0"/>
              <a:buNone/>
            </a:pPr>
            <a:r>
              <a:rPr lang="en-US" dirty="0"/>
              <a:t>Brainstorm</a:t>
            </a:r>
            <a:r>
              <a:rPr lang="en-US" baseline="0" dirty="0"/>
              <a:t> with the class ways to stay </a:t>
            </a:r>
            <a:r>
              <a:rPr lang="en-US" dirty="0"/>
              <a:t>safe in potentially unsafe, dangerous or violent situations. </a:t>
            </a:r>
          </a:p>
          <a:p>
            <a:pPr marL="171450" indent="-171450">
              <a:buFont typeface="Arial" panose="020B0604020202020204" pitchFamily="34" charset="0"/>
              <a:buChar char="•"/>
            </a:pPr>
            <a:r>
              <a:rPr lang="en-US" dirty="0"/>
              <a:t>What is safety? (physical, emotional, mental, social, sexual)?</a:t>
            </a:r>
          </a:p>
          <a:p>
            <a:pPr marL="171450" indent="-171450">
              <a:buFont typeface="Arial" panose="020B0604020202020204" pitchFamily="34" charset="0"/>
              <a:buChar char="•"/>
            </a:pPr>
            <a:r>
              <a:rPr lang="en-US" dirty="0"/>
              <a:t>What are some ways you know that you are not safe? </a:t>
            </a:r>
          </a:p>
          <a:p>
            <a:pPr marL="171450" indent="-171450">
              <a:buFont typeface="Arial" panose="020B0604020202020204" pitchFamily="34" charset="0"/>
              <a:buChar char="•"/>
            </a:pPr>
            <a:r>
              <a:rPr lang="en-US" dirty="0"/>
              <a:t>What are the cues your body gives you when you don’t feel safe? </a:t>
            </a:r>
          </a:p>
          <a:p>
            <a:pPr marL="171450" indent="-171450">
              <a:buFont typeface="Arial" panose="020B0604020202020204" pitchFamily="34" charset="0"/>
              <a:buChar char="•"/>
            </a:pPr>
            <a:r>
              <a:rPr lang="en-US" dirty="0"/>
              <a:t>What are some things you already do to stay safe?</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You may choose to include online safety as a part of this conversation if that suits the classroom you are presenting in.</a:t>
            </a:r>
          </a:p>
          <a:p>
            <a:pPr marL="171450" indent="-171450">
              <a:buFont typeface="Arial" panose="020B0604020202020204" pitchFamily="34" charset="0"/>
              <a:buChar char="•"/>
            </a:pPr>
            <a:r>
              <a:rPr lang="en-US" dirty="0"/>
              <a:t>How do we stay safe online? </a:t>
            </a:r>
          </a:p>
          <a:p>
            <a:pPr marL="171450" indent="-171450">
              <a:buFont typeface="Arial" panose="020B0604020202020204" pitchFamily="34" charset="0"/>
              <a:buChar char="•"/>
            </a:pPr>
            <a:r>
              <a:rPr lang="en-US" dirty="0"/>
              <a:t>What are some strategies you think are important to keep yourself safe online? </a:t>
            </a:r>
          </a:p>
          <a:p>
            <a:pPr marL="171450" indent="-171450">
              <a:buFont typeface="Arial" panose="020B0604020202020204" pitchFamily="34" charset="0"/>
              <a:buChar char="•"/>
            </a:pPr>
            <a:r>
              <a:rPr lang="en-US" dirty="0"/>
              <a:t>Why is this important? </a:t>
            </a:r>
          </a:p>
          <a:p>
            <a:pPr marL="171450" indent="-171450">
              <a:buFont typeface="Arial" panose="020B0604020202020204" pitchFamily="34" charset="0"/>
              <a:buChar char="•"/>
            </a:pPr>
            <a:r>
              <a:rPr lang="en-US" dirty="0"/>
              <a:t>What are the signs that something that is happening online is not safe?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Make a list on the board or a flip chart of all the suggestions from the class.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It is important to share with children and youth that safety planning is an ongoing thing. We may feel safe most of the time, but it is important to understand the ways we can recognize when we do not feel safe and have a plan to stay safe.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Activity: Safety Planning Worksheets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Hand out the Safety Planning Worksheets from</a:t>
            </a:r>
            <a:r>
              <a:rPr lang="en-US" baseline="0" dirty="0"/>
              <a:t> the VIP curriculum. Tell </a:t>
            </a:r>
            <a:r>
              <a:rPr lang="en-US" dirty="0"/>
              <a:t>them they can write the names, draw places and draw faces of people in their world who they can talk to if they have a problem</a:t>
            </a:r>
            <a:r>
              <a:rPr lang="en-US" baseline="0" dirty="0"/>
              <a:t> or feel unsafe. Ask them how they can get in touch with their safe adult.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also look around the room and identify the classroom teacher, support staff, school counsellors, administrators etc. as possible safe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also introduce the idea of 911 here. If kids identify they have no one they can talk to, you can encourage them to put 911 on their globe.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An age-appropriate description of</a:t>
            </a:r>
            <a:r>
              <a:rPr lang="en-US" baseline="0" dirty="0"/>
              <a:t> the Kid’s Help Phone can also be useful here. See the VIP curriculum for details about this service.</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7</a:t>
            </a:fld>
            <a:endParaRPr lang="en-US"/>
          </a:p>
        </p:txBody>
      </p:sp>
    </p:spTree>
    <p:extLst>
      <p:ext uri="{BB962C8B-B14F-4D97-AF65-F5344CB8AC3E}">
        <p14:creationId xmlns:p14="http://schemas.microsoft.com/office/powerpoint/2010/main" val="1541971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Activity - Who Is in My Circle</a:t>
            </a:r>
          </a:p>
          <a:p>
            <a:endParaRPr lang="en-US" b="1" u="sng" dirty="0"/>
          </a:p>
          <a:p>
            <a:r>
              <a:rPr lang="en-US" dirty="0"/>
              <a:t>Hand out the Who is in My Circle worksheet from the VIP Curriculum and ask the students to think about who is in their circle. </a:t>
            </a:r>
          </a:p>
          <a:p>
            <a:pPr marL="171450" indent="-171450">
              <a:buFont typeface="Arial" panose="020B0604020202020204" pitchFamily="34" charset="0"/>
              <a:buChar char="•"/>
            </a:pPr>
            <a:r>
              <a:rPr lang="en-US" dirty="0"/>
              <a:t>Who do they go to for support?</a:t>
            </a:r>
          </a:p>
          <a:p>
            <a:pPr marL="171450" indent="-171450">
              <a:buFont typeface="Arial" panose="020B0604020202020204" pitchFamily="34" charset="0"/>
              <a:buChar char="•"/>
            </a:pPr>
            <a:r>
              <a:rPr lang="en-US" dirty="0"/>
              <a:t>Who do they ask if they need help? </a:t>
            </a:r>
          </a:p>
          <a:p>
            <a:pPr marL="0" indent="0">
              <a:buFont typeface="Arial" panose="020B0604020202020204" pitchFamily="34" charset="0"/>
              <a:buNone/>
            </a:pPr>
            <a:r>
              <a:rPr lang="en-US" dirty="0"/>
              <a:t>Ask the students to write down or draw the names of these people in their circle.</a:t>
            </a:r>
            <a:endParaRPr lang="en-CA" b="1" u="sng" dirty="0"/>
          </a:p>
        </p:txBody>
      </p:sp>
      <p:sp>
        <p:nvSpPr>
          <p:cNvPr id="4" name="Slide Number Placeholder 3"/>
          <p:cNvSpPr>
            <a:spLocks noGrp="1"/>
          </p:cNvSpPr>
          <p:nvPr>
            <p:ph type="sldNum" sz="quarter" idx="5"/>
          </p:nvPr>
        </p:nvSpPr>
        <p:spPr/>
        <p:txBody>
          <a:bodyPr/>
          <a:lstStyle/>
          <a:p>
            <a:fld id="{809D85E3-D383-4168-91CB-A6B17C57EFFA}" type="slidenum">
              <a:rPr lang="en-US" smtClean="0"/>
              <a:t>8</a:t>
            </a:fld>
            <a:endParaRPr lang="en-US"/>
          </a:p>
        </p:txBody>
      </p:sp>
    </p:spTree>
    <p:extLst>
      <p:ext uri="{BB962C8B-B14F-4D97-AF65-F5344CB8AC3E}">
        <p14:creationId xmlns:p14="http://schemas.microsoft.com/office/powerpoint/2010/main" val="3868837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Point of Slide</a:t>
            </a:r>
            <a:r>
              <a:rPr lang="en-US" dirty="0"/>
              <a:t>: Recap the main messages with the class</a:t>
            </a:r>
            <a:r>
              <a:rPr lang="en-US" baseline="0" dirty="0"/>
              <a:t> and thank them for their time and attention. </a:t>
            </a:r>
            <a:endParaRPr lang="en-US" dirty="0"/>
          </a:p>
          <a:p>
            <a:endParaRPr lang="en-US" dirty="0"/>
          </a:p>
          <a:p>
            <a:r>
              <a:rPr lang="en-US" b="1" u="sng" dirty="0"/>
              <a:t>Speaking Notes:</a:t>
            </a:r>
          </a:p>
          <a:p>
            <a:pPr marL="171450" indent="-171450">
              <a:buFont typeface="Arial" panose="020B0604020202020204" pitchFamily="34" charset="0"/>
              <a:buChar char="•"/>
            </a:pPr>
            <a:r>
              <a:rPr lang="en-US" dirty="0"/>
              <a:t>Consider closing</a:t>
            </a:r>
            <a:r>
              <a:rPr lang="en-US" baseline="0" dirty="0"/>
              <a:t> with </a:t>
            </a:r>
            <a:r>
              <a:rPr lang="en-US" dirty="0"/>
              <a:t>another grounding exercise if necessary. Please refer to VIP  Curriculum Appendix A for sample grounding exercises</a:t>
            </a:r>
            <a:r>
              <a:rPr lang="en-US" baseline="0" dirty="0"/>
              <a:t> and techniques. </a:t>
            </a:r>
            <a:endParaRPr lang="en-US" dirty="0"/>
          </a:p>
          <a:p>
            <a:pPr marL="171450" indent="-171450">
              <a:buFont typeface="Arial" panose="020B0604020202020204" pitchFamily="34" charset="0"/>
              <a:buChar char="•"/>
            </a:pPr>
            <a:r>
              <a:rPr lang="en-US" dirty="0"/>
              <a:t>Recap main messages. Can anyone remember any of our three main messages?</a:t>
            </a:r>
          </a:p>
          <a:p>
            <a:pPr marL="171450" indent="-171450">
              <a:buFont typeface="Arial" panose="020B0604020202020204" pitchFamily="34" charset="0"/>
              <a:buChar char="•"/>
            </a:pPr>
            <a:r>
              <a:rPr lang="en-US" dirty="0"/>
              <a:t>Thank them for being a great class, and having you as a guest. </a:t>
            </a:r>
          </a:p>
          <a:p>
            <a:pPr marL="171450" indent="-171450">
              <a:buFont typeface="Arial" panose="020B0604020202020204" pitchFamily="34" charset="0"/>
              <a:buChar char="•"/>
            </a:pPr>
            <a:r>
              <a:rPr lang="en-US" dirty="0"/>
              <a:t>Let the class know what information you will be sending home with them such as VIP post cards and wallet cards. Agency brochure, PEACE Program brochure and any other additional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Reiterate</a:t>
            </a:r>
            <a:r>
              <a:rPr lang="en-US" baseline="0" dirty="0"/>
              <a:t> your c</a:t>
            </a:r>
            <a:r>
              <a:rPr lang="en-US" dirty="0"/>
              <a:t>ontact information and office hours on the</a:t>
            </a:r>
            <a:r>
              <a:rPr lang="en-US" baseline="0" dirty="0"/>
              <a:t> slide.</a:t>
            </a:r>
            <a:r>
              <a:rPr lang="en-US" dirty="0"/>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09D85E3-D383-4168-91CB-A6B17C57EFFA}" type="slidenum">
              <a:rPr lang="en-US" smtClean="0"/>
              <a:t>9</a:t>
            </a:fld>
            <a:endParaRPr lang="en-US"/>
          </a:p>
        </p:txBody>
      </p:sp>
    </p:spTree>
    <p:extLst>
      <p:ext uri="{BB962C8B-B14F-4D97-AF65-F5344CB8AC3E}">
        <p14:creationId xmlns:p14="http://schemas.microsoft.com/office/powerpoint/2010/main" val="2692226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1/27/2026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email">
            <a:alphaModFix amt="2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9" name="Picture 8"/>
          <p:cNvPicPr>
            <a:picLocks noChangeAspect="1"/>
          </p:cNvPicPr>
          <p:nvPr/>
        </p:nvPicPr>
        <p:blipFill rotWithShape="1">
          <a:blip r:embed="rId22"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1/27/2026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3704898" y="5083494"/>
            <a:ext cx="8431304" cy="1103158"/>
          </a:xfrm>
        </p:spPr>
        <p:txBody>
          <a:bodyPr>
            <a:noAutofit/>
          </a:bodyPr>
          <a:lstStyle/>
          <a:p>
            <a:r>
              <a:rPr lang="en-US" sz="2400" b="1" dirty="0">
                <a:solidFill>
                  <a:schemeClr val="bg1">
                    <a:lumMod val="65000"/>
                    <a:lumOff val="35000"/>
                  </a:schemeClr>
                </a:solidFill>
              </a:rPr>
              <a:t>Day 1: SAFETY PLANNING &amp; the three main messages</a:t>
            </a:r>
          </a:p>
          <a:p>
            <a:r>
              <a:rPr lang="en-US" sz="2400" b="1" dirty="0">
                <a:solidFill>
                  <a:schemeClr val="bg1">
                    <a:lumMod val="65000"/>
                    <a:lumOff val="35000"/>
                  </a:schemeClr>
                </a:solidFill>
              </a:rPr>
              <a:t>Grades 4-6</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461" y="1222927"/>
            <a:ext cx="4266352" cy="44158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9931" y="2361717"/>
            <a:ext cx="5905588" cy="2203087"/>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3045" y="6075310"/>
            <a:ext cx="1786618" cy="496940"/>
          </a:xfrm>
          <a:prstGeom prst="rect">
            <a:avLst/>
          </a:prstGeom>
        </p:spPr>
      </p:pic>
    </p:spTree>
    <p:extLst>
      <p:ext uri="{BB962C8B-B14F-4D97-AF65-F5344CB8AC3E}">
        <p14:creationId xmlns:p14="http://schemas.microsoft.com/office/powerpoint/2010/main" val="96294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4480063" y="5096123"/>
            <a:ext cx="6315456" cy="1297930"/>
          </a:xfrm>
        </p:spPr>
        <p:txBody>
          <a:bodyPr>
            <a:normAutofit/>
          </a:bodyPr>
          <a:lstStyle/>
          <a:p>
            <a:r>
              <a:rPr lang="en-US" sz="2400" b="1" dirty="0">
                <a:solidFill>
                  <a:schemeClr val="bg1">
                    <a:lumMod val="65000"/>
                    <a:lumOff val="35000"/>
                  </a:schemeClr>
                </a:solidFill>
              </a:rPr>
              <a:t>DAY 2: healthy relationships</a:t>
            </a:r>
          </a:p>
          <a:p>
            <a:r>
              <a:rPr lang="en-US" sz="2400" b="1" dirty="0">
                <a:solidFill>
                  <a:schemeClr val="bg1">
                    <a:lumMod val="65000"/>
                    <a:lumOff val="35000"/>
                  </a:schemeClr>
                </a:solidFill>
              </a:rPr>
              <a:t>Grades 4-6</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461" y="1222927"/>
            <a:ext cx="4266352" cy="44158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9931" y="2361717"/>
            <a:ext cx="5905588" cy="2203087"/>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3045" y="6075310"/>
            <a:ext cx="1786618" cy="496940"/>
          </a:xfrm>
          <a:prstGeom prst="rect">
            <a:avLst/>
          </a:prstGeom>
        </p:spPr>
      </p:pic>
    </p:spTree>
    <p:extLst>
      <p:ext uri="{BB962C8B-B14F-4D97-AF65-F5344CB8AC3E}">
        <p14:creationId xmlns:p14="http://schemas.microsoft.com/office/powerpoint/2010/main" val="1826188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0163" y="5365127"/>
            <a:ext cx="2702286" cy="1244586"/>
            <a:chOff x="330163" y="5365127"/>
            <a:chExt cx="2702286" cy="1244586"/>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163" y="5365127"/>
              <a:ext cx="1202445" cy="124458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2608" y="6003401"/>
              <a:ext cx="1499841" cy="559518"/>
            </a:xfrm>
            <a:prstGeom prst="rect">
              <a:avLst/>
            </a:prstGeom>
          </p:spPr>
        </p:pic>
      </p:grpSp>
      <p:sp>
        <p:nvSpPr>
          <p:cNvPr id="2" name="Title 1"/>
          <p:cNvSpPr>
            <a:spLocks noGrp="1"/>
          </p:cNvSpPr>
          <p:nvPr>
            <p:ph type="title"/>
          </p:nvPr>
        </p:nvSpPr>
        <p:spPr>
          <a:xfrm>
            <a:off x="646111" y="452718"/>
            <a:ext cx="10755897" cy="1400530"/>
          </a:xfrm>
        </p:spPr>
        <p:txBody>
          <a:bodyPr/>
          <a:lstStyle/>
          <a:p>
            <a:r>
              <a:rPr lang="en-US" dirty="0">
                <a:solidFill>
                  <a:srgbClr val="EF3E24"/>
                </a:solidFill>
              </a:rPr>
              <a:t>PEACE Program</a:t>
            </a:r>
          </a:p>
        </p:txBody>
      </p:sp>
      <p:sp>
        <p:nvSpPr>
          <p:cNvPr id="3" name="Content Placeholder 2"/>
          <p:cNvSpPr>
            <a:spLocks noGrp="1"/>
          </p:cNvSpPr>
          <p:nvPr>
            <p:ph idx="1"/>
          </p:nvPr>
        </p:nvSpPr>
        <p:spPr>
          <a:xfrm>
            <a:off x="1103312" y="2052919"/>
            <a:ext cx="10298696" cy="3554780"/>
          </a:xfrm>
        </p:spPr>
        <p:txBody>
          <a:bodyPr>
            <a:normAutofit/>
          </a:bodyPr>
          <a:lstStyle/>
          <a:p>
            <a:pPr>
              <a:buClr>
                <a:schemeClr val="accent1"/>
              </a:buClr>
              <a:buFont typeface="Wingdings" panose="05000000000000000000" pitchFamily="2" charset="2"/>
              <a:buChar char="Ø"/>
            </a:pPr>
            <a:r>
              <a:rPr lang="en-CA" dirty="0">
                <a:solidFill>
                  <a:schemeClr val="bg1">
                    <a:lumMod val="50000"/>
                    <a:lumOff val="50000"/>
                  </a:schemeClr>
                </a:solidFill>
              </a:rPr>
              <a:t>Free.</a:t>
            </a:r>
          </a:p>
          <a:p>
            <a:pPr>
              <a:buClr>
                <a:schemeClr val="accent1"/>
              </a:buClr>
              <a:buFont typeface="Wingdings" panose="05000000000000000000" pitchFamily="2" charset="2"/>
              <a:buChar char="Ø"/>
            </a:pPr>
            <a:r>
              <a:rPr lang="en-CA" dirty="0">
                <a:solidFill>
                  <a:schemeClr val="bg1">
                    <a:lumMod val="50000"/>
                    <a:lumOff val="50000"/>
                  </a:schemeClr>
                </a:solidFill>
              </a:rPr>
              <a:t>Confidential program across BC. </a:t>
            </a:r>
          </a:p>
          <a:p>
            <a:pPr>
              <a:buClr>
                <a:schemeClr val="accent1"/>
              </a:buClr>
              <a:buFont typeface="Wingdings" panose="05000000000000000000" pitchFamily="2" charset="2"/>
              <a:buChar char="Ø"/>
            </a:pPr>
            <a:r>
              <a:rPr lang="en-CA" dirty="0">
                <a:solidFill>
                  <a:schemeClr val="bg1">
                    <a:lumMod val="50000"/>
                    <a:lumOff val="50000"/>
                  </a:schemeClr>
                </a:solidFill>
              </a:rPr>
              <a:t>For children and youth aged 3 to 18 who have experienced violence in their home.</a:t>
            </a:r>
          </a:p>
          <a:p>
            <a:pPr>
              <a:buClr>
                <a:schemeClr val="accent1"/>
              </a:buClr>
              <a:buFont typeface="Wingdings" panose="05000000000000000000" pitchFamily="2" charset="2"/>
              <a:buChar char="Ø"/>
            </a:pPr>
            <a:endParaRPr lang="en-CA" dirty="0">
              <a:solidFill>
                <a:schemeClr val="bg1">
                  <a:lumMod val="50000"/>
                  <a:lumOff val="50000"/>
                </a:schemeClr>
              </a:solidFill>
            </a:endParaRPr>
          </a:p>
          <a:p>
            <a:pPr marL="0" indent="0">
              <a:buClr>
                <a:schemeClr val="accent1"/>
              </a:buClr>
              <a:buNone/>
            </a:pPr>
            <a:endParaRPr lang="en-CA" dirty="0">
              <a:solidFill>
                <a:schemeClr val="bg1">
                  <a:lumMod val="50000"/>
                  <a:lumOff val="50000"/>
                </a:schemeClr>
              </a:solidFill>
            </a:endParaRPr>
          </a:p>
          <a:p>
            <a:pPr marL="0" indent="0">
              <a:buClr>
                <a:schemeClr val="accent1"/>
              </a:buClr>
              <a:buNone/>
            </a:pPr>
            <a:endParaRPr lang="en-CA" dirty="0">
              <a:solidFill>
                <a:schemeClr val="bg1">
                  <a:lumMod val="50000"/>
                  <a:lumOff val="50000"/>
                </a:schemeClr>
              </a:solidFill>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1210" y="6065979"/>
            <a:ext cx="1786618" cy="496940"/>
          </a:xfrm>
          <a:prstGeom prst="rect">
            <a:avLst/>
          </a:prstGeom>
        </p:spPr>
      </p:pic>
    </p:spTree>
    <p:extLst>
      <p:ext uri="{BB962C8B-B14F-4D97-AF65-F5344CB8AC3E}">
        <p14:creationId xmlns:p14="http://schemas.microsoft.com/office/powerpoint/2010/main" val="377275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BFB9A1E-9F26-6C5D-DFE7-4B7A05B91692}"/>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3CFB3E84-C0F9-F9BE-9022-7105F43FBF87}"/>
              </a:ext>
            </a:extLst>
          </p:cNvPr>
          <p:cNvGrpSpPr/>
          <p:nvPr/>
        </p:nvGrpSpPr>
        <p:grpSpPr>
          <a:xfrm>
            <a:off x="330163" y="5365127"/>
            <a:ext cx="2702286" cy="1244586"/>
            <a:chOff x="330163" y="5365127"/>
            <a:chExt cx="2702286" cy="1244586"/>
          </a:xfrm>
        </p:grpSpPr>
        <p:pic>
          <p:nvPicPr>
            <p:cNvPr id="5" name="Picture 4">
              <a:extLst>
                <a:ext uri="{FF2B5EF4-FFF2-40B4-BE49-F238E27FC236}">
                  <a16:creationId xmlns:a16="http://schemas.microsoft.com/office/drawing/2014/main" id="{D1F06048-BE32-B52E-A595-C6E4A041C5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163" y="5365127"/>
              <a:ext cx="1202445" cy="1244586"/>
            </a:xfrm>
            <a:prstGeom prst="rect">
              <a:avLst/>
            </a:prstGeom>
          </p:spPr>
        </p:pic>
        <p:pic>
          <p:nvPicPr>
            <p:cNvPr id="6" name="Picture 5">
              <a:extLst>
                <a:ext uri="{FF2B5EF4-FFF2-40B4-BE49-F238E27FC236}">
                  <a16:creationId xmlns:a16="http://schemas.microsoft.com/office/drawing/2014/main" id="{086999A1-EEC1-CB75-7BCF-40606DE9A6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2608" y="6003401"/>
              <a:ext cx="1499841" cy="559518"/>
            </a:xfrm>
            <a:prstGeom prst="rect">
              <a:avLst/>
            </a:prstGeom>
          </p:spPr>
        </p:pic>
      </p:grpSp>
      <p:sp>
        <p:nvSpPr>
          <p:cNvPr id="2" name="Title 1">
            <a:extLst>
              <a:ext uri="{FF2B5EF4-FFF2-40B4-BE49-F238E27FC236}">
                <a16:creationId xmlns:a16="http://schemas.microsoft.com/office/drawing/2014/main" id="{D846026C-BD1A-8699-532C-6B37356905FE}"/>
              </a:ext>
            </a:extLst>
          </p:cNvPr>
          <p:cNvSpPr>
            <a:spLocks noGrp="1"/>
          </p:cNvSpPr>
          <p:nvPr>
            <p:ph type="title"/>
          </p:nvPr>
        </p:nvSpPr>
        <p:spPr>
          <a:xfrm>
            <a:off x="646111" y="452718"/>
            <a:ext cx="10755897" cy="1400530"/>
          </a:xfrm>
        </p:spPr>
        <p:txBody>
          <a:bodyPr/>
          <a:lstStyle/>
          <a:p>
            <a:r>
              <a:rPr lang="en-US" dirty="0">
                <a:solidFill>
                  <a:srgbClr val="EF3E24"/>
                </a:solidFill>
              </a:rPr>
              <a:t>VIP Outline for Grades 4-6</a:t>
            </a:r>
          </a:p>
        </p:txBody>
      </p:sp>
      <p:sp>
        <p:nvSpPr>
          <p:cNvPr id="3" name="Content Placeholder 2">
            <a:extLst>
              <a:ext uri="{FF2B5EF4-FFF2-40B4-BE49-F238E27FC236}">
                <a16:creationId xmlns:a16="http://schemas.microsoft.com/office/drawing/2014/main" id="{CAEB7420-6E08-35EA-38ED-8CBBE080F3AA}"/>
              </a:ext>
            </a:extLst>
          </p:cNvPr>
          <p:cNvSpPr>
            <a:spLocks noGrp="1"/>
          </p:cNvSpPr>
          <p:nvPr>
            <p:ph idx="1"/>
          </p:nvPr>
        </p:nvSpPr>
        <p:spPr>
          <a:xfrm>
            <a:off x="1103312" y="2052919"/>
            <a:ext cx="10298696" cy="3554780"/>
          </a:xfrm>
        </p:spPr>
        <p:txBody>
          <a:bodyPr/>
          <a:lstStyle/>
          <a:p>
            <a:pPr>
              <a:buClr>
                <a:schemeClr val="accent1"/>
              </a:buClr>
            </a:pPr>
            <a:r>
              <a:rPr lang="en-US" dirty="0">
                <a:solidFill>
                  <a:schemeClr val="bg1">
                    <a:lumMod val="50000"/>
                    <a:lumOff val="50000"/>
                  </a:schemeClr>
                </a:solidFill>
              </a:rPr>
              <a:t>Safety Planning and The Three Main Messages.</a:t>
            </a:r>
          </a:p>
          <a:p>
            <a:pPr>
              <a:buClr>
                <a:schemeClr val="accent1"/>
              </a:buClr>
            </a:pPr>
            <a:r>
              <a:rPr lang="en-US" dirty="0">
                <a:solidFill>
                  <a:schemeClr val="bg1">
                    <a:lumMod val="50000"/>
                    <a:lumOff val="50000"/>
                  </a:schemeClr>
                </a:solidFill>
              </a:rPr>
              <a:t>Healthy Relationships.</a:t>
            </a:r>
          </a:p>
          <a:p>
            <a:pPr>
              <a:buClr>
                <a:schemeClr val="accent1"/>
              </a:buClr>
            </a:pPr>
            <a:r>
              <a:rPr lang="en-US" dirty="0">
                <a:solidFill>
                  <a:schemeClr val="bg1">
                    <a:lumMod val="50000"/>
                    <a:lumOff val="50000"/>
                  </a:schemeClr>
                </a:solidFill>
              </a:rPr>
              <a:t>Emotional Expression and Self Care</a:t>
            </a:r>
          </a:p>
        </p:txBody>
      </p:sp>
      <p:pic>
        <p:nvPicPr>
          <p:cNvPr id="8" name="Picture 7">
            <a:extLst>
              <a:ext uri="{FF2B5EF4-FFF2-40B4-BE49-F238E27FC236}">
                <a16:creationId xmlns:a16="http://schemas.microsoft.com/office/drawing/2014/main" id="{AEAA7099-74BC-AB41-2EC0-68913804B1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1210" y="6065979"/>
            <a:ext cx="1786618" cy="496940"/>
          </a:xfrm>
          <a:prstGeom prst="rect">
            <a:avLst/>
          </a:prstGeom>
        </p:spPr>
      </p:pic>
    </p:spTree>
    <p:extLst>
      <p:ext uri="{BB962C8B-B14F-4D97-AF65-F5344CB8AC3E}">
        <p14:creationId xmlns:p14="http://schemas.microsoft.com/office/powerpoint/2010/main" val="226791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46447"/>
            <a:ext cx="9633006" cy="1400530"/>
          </a:xfrm>
        </p:spPr>
        <p:txBody>
          <a:bodyPr/>
          <a:lstStyle/>
          <a:p>
            <a:br>
              <a:rPr lang="en-US" dirty="0">
                <a:solidFill>
                  <a:srgbClr val="EF3E24"/>
                </a:solidFill>
              </a:rPr>
            </a:br>
            <a:r>
              <a:rPr lang="en-US" dirty="0">
                <a:solidFill>
                  <a:srgbClr val="EF3E24"/>
                </a:solidFill>
              </a:rPr>
              <a:t>Healthy</a:t>
            </a:r>
            <a:r>
              <a:rPr lang="en-US" sz="7200" dirty="0">
                <a:solidFill>
                  <a:srgbClr val="EF3E24"/>
                </a:solidFill>
              </a:rPr>
              <a:t> </a:t>
            </a:r>
            <a:r>
              <a:rPr lang="en-US" dirty="0">
                <a:solidFill>
                  <a:srgbClr val="EF3E24"/>
                </a:solidFill>
              </a:rPr>
              <a:t>Relationships</a:t>
            </a:r>
            <a:br>
              <a:rPr lang="en-US" dirty="0">
                <a:solidFill>
                  <a:srgbClr val="EF3E24"/>
                </a:solidFill>
              </a:rPr>
            </a:br>
            <a:br>
              <a:rPr lang="en-US" dirty="0">
                <a:solidFill>
                  <a:srgbClr val="EF3E24"/>
                </a:solidFill>
              </a:rPr>
            </a:br>
            <a:br>
              <a:rPr lang="en-US" dirty="0">
                <a:solidFill>
                  <a:srgbClr val="EF3E24"/>
                </a:solidFill>
              </a:rPr>
            </a:br>
            <a:endParaRPr lang="en-US" dirty="0">
              <a:solidFill>
                <a:srgbClr val="EF3E24"/>
              </a:solidFill>
            </a:endParaRPr>
          </a:p>
        </p:txBody>
      </p:sp>
      <p:pic>
        <p:nvPicPr>
          <p:cNvPr id="6146" name="Picture 2" descr="Image result for friendship cartoon images"/>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998119" y="2515400"/>
            <a:ext cx="4195762" cy="419576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8925550" y="146447"/>
            <a:ext cx="3092278" cy="1290467"/>
            <a:chOff x="8414078" y="146447"/>
            <a:chExt cx="3603750" cy="1503914"/>
          </a:xfrm>
        </p:grpSpPr>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3007539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063" y="1106974"/>
            <a:ext cx="10124945" cy="1400530"/>
          </a:xfrm>
        </p:spPr>
        <p:txBody>
          <a:bodyPr/>
          <a:lstStyle/>
          <a:p>
            <a:r>
              <a:rPr lang="en-US" dirty="0">
                <a:solidFill>
                  <a:srgbClr val="EF3E24"/>
                </a:solidFill>
              </a:rPr>
              <a:t>Healthy Relationships</a:t>
            </a:r>
            <a:br>
              <a:rPr lang="en-US" dirty="0">
                <a:solidFill>
                  <a:srgbClr val="EF3E24"/>
                </a:solidFill>
              </a:rPr>
            </a:br>
            <a:br>
              <a:rPr lang="en-US" dirty="0">
                <a:solidFill>
                  <a:srgbClr val="EF3E24"/>
                </a:solidFill>
              </a:rPr>
            </a:br>
            <a:br>
              <a:rPr lang="en-US" dirty="0">
                <a:solidFill>
                  <a:srgbClr val="EF3E24"/>
                </a:solidFill>
              </a:rPr>
            </a:br>
            <a:endParaRPr lang="en-US" dirty="0">
              <a:solidFill>
                <a:srgbClr val="EF3E24"/>
              </a:solidFill>
            </a:endParaRPr>
          </a:p>
        </p:txBody>
      </p:sp>
      <p:grpSp>
        <p:nvGrpSpPr>
          <p:cNvPr id="13" name="Group 12"/>
          <p:cNvGrpSpPr/>
          <p:nvPr/>
        </p:nvGrpSpPr>
        <p:grpSpPr>
          <a:xfrm>
            <a:off x="8925550" y="146447"/>
            <a:ext cx="3092278" cy="1290467"/>
            <a:chOff x="8414078" y="146447"/>
            <a:chExt cx="3603750" cy="1503914"/>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4" name="Content Placeholder 3">
            <a:extLst>
              <a:ext uri="{FF2B5EF4-FFF2-40B4-BE49-F238E27FC236}">
                <a16:creationId xmlns:a16="http://schemas.microsoft.com/office/drawing/2014/main" id="{3A44A477-06CF-7EEF-2862-5FD082658966}"/>
              </a:ext>
            </a:extLst>
          </p:cNvPr>
          <p:cNvSpPr>
            <a:spLocks noGrp="1"/>
          </p:cNvSpPr>
          <p:nvPr>
            <p:ph idx="1"/>
          </p:nvPr>
        </p:nvSpPr>
        <p:spPr>
          <a:xfrm>
            <a:off x="1119078" y="3109851"/>
            <a:ext cx="8151047" cy="3410955"/>
          </a:xfrm>
        </p:spPr>
        <p:txBody>
          <a:bodyPr/>
          <a:lstStyle/>
          <a:p>
            <a:r>
              <a:rPr lang="en-CA" dirty="0">
                <a:solidFill>
                  <a:srgbClr val="FF0000"/>
                </a:solidFill>
              </a:rPr>
              <a:t>What feels good in a friendship?</a:t>
            </a:r>
          </a:p>
          <a:p>
            <a:r>
              <a:rPr lang="en-CA" dirty="0">
                <a:solidFill>
                  <a:srgbClr val="FF0000"/>
                </a:solidFill>
              </a:rPr>
              <a:t>What do we not want in a friendship?</a:t>
            </a:r>
          </a:p>
        </p:txBody>
      </p:sp>
      <p:pic>
        <p:nvPicPr>
          <p:cNvPr id="7" name="Picture 6">
            <a:extLst>
              <a:ext uri="{FF2B5EF4-FFF2-40B4-BE49-F238E27FC236}">
                <a16:creationId xmlns:a16="http://schemas.microsoft.com/office/drawing/2014/main" id="{CDE998E0-780A-9AD5-6F50-7F26D98DC7BC}"/>
              </a:ext>
            </a:extLst>
          </p:cNvPr>
          <p:cNvPicPr>
            <a:picLocks noChangeAspect="1"/>
          </p:cNvPicPr>
          <p:nvPr/>
        </p:nvPicPr>
        <p:blipFill>
          <a:blip r:embed="rId5"/>
          <a:stretch>
            <a:fillRect/>
          </a:stretch>
        </p:blipFill>
        <p:spPr>
          <a:xfrm>
            <a:off x="7586161" y="1807239"/>
            <a:ext cx="3184895" cy="4084032"/>
          </a:xfrm>
          <a:prstGeom prst="rect">
            <a:avLst/>
          </a:prstGeom>
        </p:spPr>
      </p:pic>
    </p:spTree>
    <p:extLst>
      <p:ext uri="{BB962C8B-B14F-4D97-AF65-F5344CB8AC3E}">
        <p14:creationId xmlns:p14="http://schemas.microsoft.com/office/powerpoint/2010/main" val="3502546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80FA-F14E-9E15-04F2-CB3AEA70DD83}"/>
              </a:ext>
            </a:extLst>
          </p:cNvPr>
          <p:cNvSpPr>
            <a:spLocks noGrp="1"/>
          </p:cNvSpPr>
          <p:nvPr>
            <p:ph type="title"/>
          </p:nvPr>
        </p:nvSpPr>
        <p:spPr/>
        <p:txBody>
          <a:bodyPr/>
          <a:lstStyle/>
          <a:p>
            <a:r>
              <a:rPr lang="en-CA" dirty="0">
                <a:solidFill>
                  <a:srgbClr val="FF0000"/>
                </a:solidFill>
              </a:rPr>
              <a:t>What Makes A Relationship Healthy?</a:t>
            </a:r>
          </a:p>
        </p:txBody>
      </p:sp>
      <p:pic>
        <p:nvPicPr>
          <p:cNvPr id="5" name="Content Placeholder 4">
            <a:extLst>
              <a:ext uri="{FF2B5EF4-FFF2-40B4-BE49-F238E27FC236}">
                <a16:creationId xmlns:a16="http://schemas.microsoft.com/office/drawing/2014/main" id="{1B892816-84D6-F831-4466-BE2CDFACC7C7}"/>
              </a:ext>
            </a:extLst>
          </p:cNvPr>
          <p:cNvPicPr>
            <a:picLocks noGrp="1" noChangeAspect="1"/>
          </p:cNvPicPr>
          <p:nvPr>
            <p:ph idx="1"/>
          </p:nvPr>
        </p:nvPicPr>
        <p:blipFill>
          <a:blip r:embed="rId3"/>
          <a:stretch>
            <a:fillRect/>
          </a:stretch>
        </p:blipFill>
        <p:spPr>
          <a:xfrm>
            <a:off x="1869005" y="2052638"/>
            <a:ext cx="7415766" cy="4195762"/>
          </a:xfrm>
        </p:spPr>
      </p:pic>
      <p:grpSp>
        <p:nvGrpSpPr>
          <p:cNvPr id="6" name="Group 5">
            <a:extLst>
              <a:ext uri="{FF2B5EF4-FFF2-40B4-BE49-F238E27FC236}">
                <a16:creationId xmlns:a16="http://schemas.microsoft.com/office/drawing/2014/main" id="{D7C59889-1489-A7B0-B40D-BB1912D460A0}"/>
              </a:ext>
            </a:extLst>
          </p:cNvPr>
          <p:cNvGrpSpPr/>
          <p:nvPr/>
        </p:nvGrpSpPr>
        <p:grpSpPr>
          <a:xfrm>
            <a:off x="8925550" y="146447"/>
            <a:ext cx="3092278" cy="1290467"/>
            <a:chOff x="8414078" y="146447"/>
            <a:chExt cx="3603750" cy="1503914"/>
          </a:xfrm>
        </p:grpSpPr>
        <p:pic>
          <p:nvPicPr>
            <p:cNvPr id="7" name="Picture 6">
              <a:extLst>
                <a:ext uri="{FF2B5EF4-FFF2-40B4-BE49-F238E27FC236}">
                  <a16:creationId xmlns:a16="http://schemas.microsoft.com/office/drawing/2014/main" id="{377EBEB9-7ADE-16B4-02B5-B3F867AE6C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8" name="Picture 7">
              <a:extLst>
                <a:ext uri="{FF2B5EF4-FFF2-40B4-BE49-F238E27FC236}">
                  <a16:creationId xmlns:a16="http://schemas.microsoft.com/office/drawing/2014/main" id="{38C6B5A1-FB16-6487-072E-F0526F5BBA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587227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54270-F64D-6848-67FE-A91BC6D7C173}"/>
              </a:ext>
            </a:extLst>
          </p:cNvPr>
          <p:cNvSpPr>
            <a:spLocks noGrp="1"/>
          </p:cNvSpPr>
          <p:nvPr>
            <p:ph type="title"/>
          </p:nvPr>
        </p:nvSpPr>
        <p:spPr/>
        <p:txBody>
          <a:bodyPr/>
          <a:lstStyle/>
          <a:p>
            <a:r>
              <a:rPr lang="en-CA" dirty="0">
                <a:solidFill>
                  <a:srgbClr val="FF0000"/>
                </a:solidFill>
              </a:rPr>
              <a:t>Why Do Some Friendships End?</a:t>
            </a:r>
          </a:p>
        </p:txBody>
      </p:sp>
      <p:pic>
        <p:nvPicPr>
          <p:cNvPr id="8" name="Content Placeholder 7">
            <a:extLst>
              <a:ext uri="{FF2B5EF4-FFF2-40B4-BE49-F238E27FC236}">
                <a16:creationId xmlns:a16="http://schemas.microsoft.com/office/drawing/2014/main" id="{B86D9D88-4EAF-0A90-DFE2-204E3604ED19}"/>
              </a:ext>
            </a:extLst>
          </p:cNvPr>
          <p:cNvPicPr>
            <a:picLocks noGrp="1" noChangeAspect="1"/>
          </p:cNvPicPr>
          <p:nvPr>
            <p:ph idx="1"/>
          </p:nvPr>
        </p:nvPicPr>
        <p:blipFill>
          <a:blip r:embed="rId3"/>
          <a:stretch>
            <a:fillRect/>
          </a:stretch>
        </p:blipFill>
        <p:spPr>
          <a:xfrm>
            <a:off x="1848095" y="1717844"/>
            <a:ext cx="8052649" cy="4530556"/>
          </a:xfrm>
        </p:spPr>
      </p:pic>
      <p:grpSp>
        <p:nvGrpSpPr>
          <p:cNvPr id="4" name="Group 3">
            <a:extLst>
              <a:ext uri="{FF2B5EF4-FFF2-40B4-BE49-F238E27FC236}">
                <a16:creationId xmlns:a16="http://schemas.microsoft.com/office/drawing/2014/main" id="{120CA27A-7FAD-9C0A-C766-07640C606BE4}"/>
              </a:ext>
            </a:extLst>
          </p:cNvPr>
          <p:cNvGrpSpPr/>
          <p:nvPr/>
        </p:nvGrpSpPr>
        <p:grpSpPr>
          <a:xfrm>
            <a:off x="8925550" y="146447"/>
            <a:ext cx="3092278" cy="1290467"/>
            <a:chOff x="8414078" y="146447"/>
            <a:chExt cx="3603750" cy="1503914"/>
          </a:xfrm>
        </p:grpSpPr>
        <p:pic>
          <p:nvPicPr>
            <p:cNvPr id="5" name="Picture 4">
              <a:extLst>
                <a:ext uri="{FF2B5EF4-FFF2-40B4-BE49-F238E27FC236}">
                  <a16:creationId xmlns:a16="http://schemas.microsoft.com/office/drawing/2014/main" id="{15055677-D733-54D3-7521-EA8116AC41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1670506B-5D89-EFB7-F000-7A9130E69C9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2613281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031" y="-1213919"/>
            <a:ext cx="8825658" cy="3329581"/>
          </a:xfrm>
        </p:spPr>
        <p:txBody>
          <a:bodyPr/>
          <a:lstStyle/>
          <a:p>
            <a:r>
              <a:rPr lang="en-US" dirty="0">
                <a:solidFill>
                  <a:srgbClr val="EF3E24"/>
                </a:solidFill>
              </a:rPr>
              <a:t>Thank You </a:t>
            </a:r>
          </a:p>
        </p:txBody>
      </p:sp>
      <p:sp>
        <p:nvSpPr>
          <p:cNvPr id="3" name="Subtitle 2"/>
          <p:cNvSpPr>
            <a:spLocks noGrp="1"/>
          </p:cNvSpPr>
          <p:nvPr>
            <p:ph type="subTitle" idx="1"/>
          </p:nvPr>
        </p:nvSpPr>
        <p:spPr>
          <a:xfrm>
            <a:off x="298764" y="2553077"/>
            <a:ext cx="9681849" cy="3085723"/>
          </a:xfrm>
        </p:spPr>
        <p:txBody>
          <a:bodyPr/>
          <a:lstStyle/>
          <a:p>
            <a:r>
              <a:rPr lang="en-US" dirty="0">
                <a:solidFill>
                  <a:srgbClr val="EF3E24"/>
                </a:solidFill>
              </a:rPr>
              <a:t>Name: </a:t>
            </a:r>
          </a:p>
          <a:p>
            <a:r>
              <a:rPr lang="en-US" dirty="0">
                <a:solidFill>
                  <a:srgbClr val="EF3E24"/>
                </a:solidFill>
              </a:rPr>
              <a:t>Peace PROGRAM Counsellor:</a:t>
            </a:r>
          </a:p>
          <a:p>
            <a:r>
              <a:rPr lang="en-US" dirty="0">
                <a:solidFill>
                  <a:srgbClr val="EF3E24"/>
                </a:solidFill>
              </a:rPr>
              <a:t>ORGANIZATION Name:</a:t>
            </a:r>
          </a:p>
          <a:p>
            <a:r>
              <a:rPr lang="en-US" dirty="0">
                <a:solidFill>
                  <a:srgbClr val="EF3E24"/>
                </a:solidFill>
              </a:rPr>
              <a:t>Phone Number:</a:t>
            </a:r>
          </a:p>
          <a:p>
            <a:r>
              <a:rPr lang="en-US" dirty="0">
                <a:solidFill>
                  <a:srgbClr val="EF3E24"/>
                </a:solidFill>
              </a:rPr>
              <a:t>Email:</a:t>
            </a:r>
          </a:p>
          <a:p>
            <a:r>
              <a:rPr lang="en-US" dirty="0">
                <a:solidFill>
                  <a:srgbClr val="EF3E24"/>
                </a:solidFill>
              </a:rPr>
              <a:t>Office hours:</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1350454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4083269" y="4777380"/>
            <a:ext cx="7686270" cy="1024330"/>
          </a:xfrm>
        </p:spPr>
        <p:txBody>
          <a:bodyPr>
            <a:normAutofit/>
          </a:bodyPr>
          <a:lstStyle/>
          <a:p>
            <a:r>
              <a:rPr lang="en-US" sz="2400" b="1" dirty="0">
                <a:solidFill>
                  <a:schemeClr val="bg1">
                    <a:lumMod val="65000"/>
                    <a:lumOff val="35000"/>
                  </a:schemeClr>
                </a:solidFill>
              </a:rPr>
              <a:t>DAY 3: Emotional expression and self care</a:t>
            </a:r>
          </a:p>
          <a:p>
            <a:r>
              <a:rPr lang="en-US" sz="2400" b="1" dirty="0">
                <a:solidFill>
                  <a:schemeClr val="bg1">
                    <a:lumMod val="65000"/>
                    <a:lumOff val="35000"/>
                  </a:schemeClr>
                </a:solidFill>
              </a:rPr>
              <a:t>Grades 4-6</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461" y="1222927"/>
            <a:ext cx="4266352" cy="44158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89931" y="2361717"/>
            <a:ext cx="5905588" cy="2203087"/>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33045" y="6075310"/>
            <a:ext cx="1786618" cy="496940"/>
          </a:xfrm>
          <a:prstGeom prst="rect">
            <a:avLst/>
          </a:prstGeom>
        </p:spPr>
      </p:pic>
    </p:spTree>
    <p:extLst>
      <p:ext uri="{BB962C8B-B14F-4D97-AF65-F5344CB8AC3E}">
        <p14:creationId xmlns:p14="http://schemas.microsoft.com/office/powerpoint/2010/main" val="856536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0163" y="5365127"/>
            <a:ext cx="2702286" cy="1244586"/>
            <a:chOff x="330163" y="5365127"/>
            <a:chExt cx="2702286" cy="1244586"/>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163" y="5365127"/>
              <a:ext cx="1202445" cy="124458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2608" y="6003401"/>
              <a:ext cx="1499841" cy="559518"/>
            </a:xfrm>
            <a:prstGeom prst="rect">
              <a:avLst/>
            </a:prstGeom>
          </p:spPr>
        </p:pic>
      </p:grpSp>
      <p:sp>
        <p:nvSpPr>
          <p:cNvPr id="2" name="Title 1"/>
          <p:cNvSpPr>
            <a:spLocks noGrp="1"/>
          </p:cNvSpPr>
          <p:nvPr>
            <p:ph type="title"/>
          </p:nvPr>
        </p:nvSpPr>
        <p:spPr>
          <a:xfrm>
            <a:off x="646111" y="452718"/>
            <a:ext cx="10755897" cy="1400530"/>
          </a:xfrm>
        </p:spPr>
        <p:txBody>
          <a:bodyPr/>
          <a:lstStyle/>
          <a:p>
            <a:r>
              <a:rPr lang="en-US" dirty="0">
                <a:solidFill>
                  <a:srgbClr val="EF3E24"/>
                </a:solidFill>
              </a:rPr>
              <a:t>PEACE Program</a:t>
            </a:r>
          </a:p>
        </p:txBody>
      </p:sp>
      <p:sp>
        <p:nvSpPr>
          <p:cNvPr id="3" name="Content Placeholder 2"/>
          <p:cNvSpPr>
            <a:spLocks noGrp="1"/>
          </p:cNvSpPr>
          <p:nvPr>
            <p:ph idx="1"/>
          </p:nvPr>
        </p:nvSpPr>
        <p:spPr>
          <a:xfrm>
            <a:off x="1103312" y="2052919"/>
            <a:ext cx="10298696" cy="3554780"/>
          </a:xfrm>
        </p:spPr>
        <p:txBody>
          <a:bodyPr>
            <a:normAutofit/>
          </a:bodyPr>
          <a:lstStyle/>
          <a:p>
            <a:pPr>
              <a:buClr>
                <a:schemeClr val="accent1"/>
              </a:buClr>
              <a:buFont typeface="Wingdings" panose="05000000000000000000" pitchFamily="2" charset="2"/>
              <a:buChar char="Ø"/>
            </a:pPr>
            <a:r>
              <a:rPr lang="en-CA" dirty="0">
                <a:solidFill>
                  <a:schemeClr val="bg1">
                    <a:lumMod val="50000"/>
                    <a:lumOff val="50000"/>
                  </a:schemeClr>
                </a:solidFill>
              </a:rPr>
              <a:t>Free.</a:t>
            </a:r>
          </a:p>
          <a:p>
            <a:pPr>
              <a:buClr>
                <a:schemeClr val="accent1"/>
              </a:buClr>
              <a:buFont typeface="Wingdings" panose="05000000000000000000" pitchFamily="2" charset="2"/>
              <a:buChar char="Ø"/>
            </a:pPr>
            <a:r>
              <a:rPr lang="en-CA" dirty="0">
                <a:solidFill>
                  <a:schemeClr val="bg1">
                    <a:lumMod val="50000"/>
                    <a:lumOff val="50000"/>
                  </a:schemeClr>
                </a:solidFill>
              </a:rPr>
              <a:t>Confidential program across BC. </a:t>
            </a:r>
          </a:p>
          <a:p>
            <a:pPr>
              <a:buClr>
                <a:schemeClr val="accent1"/>
              </a:buClr>
              <a:buFont typeface="Wingdings" panose="05000000000000000000" pitchFamily="2" charset="2"/>
              <a:buChar char="Ø"/>
            </a:pPr>
            <a:r>
              <a:rPr lang="en-CA" dirty="0">
                <a:solidFill>
                  <a:schemeClr val="bg1">
                    <a:lumMod val="50000"/>
                    <a:lumOff val="50000"/>
                  </a:schemeClr>
                </a:solidFill>
              </a:rPr>
              <a:t>For children and youth aged 3 to 18 who have experienced violence in their home.</a:t>
            </a:r>
          </a:p>
          <a:p>
            <a:pPr>
              <a:buClr>
                <a:schemeClr val="accent1"/>
              </a:buClr>
              <a:buFont typeface="Wingdings" panose="05000000000000000000" pitchFamily="2" charset="2"/>
              <a:buChar char="Ø"/>
            </a:pPr>
            <a:endParaRPr lang="en-CA" dirty="0">
              <a:solidFill>
                <a:schemeClr val="bg1">
                  <a:lumMod val="50000"/>
                  <a:lumOff val="50000"/>
                </a:schemeClr>
              </a:solidFill>
            </a:endParaRPr>
          </a:p>
          <a:p>
            <a:pPr marL="0" indent="0">
              <a:buClr>
                <a:schemeClr val="accent1"/>
              </a:buClr>
              <a:buNone/>
            </a:pPr>
            <a:endParaRPr lang="en-CA" dirty="0">
              <a:solidFill>
                <a:schemeClr val="bg1">
                  <a:lumMod val="50000"/>
                  <a:lumOff val="50000"/>
                </a:schemeClr>
              </a:solidFill>
            </a:endParaRPr>
          </a:p>
          <a:p>
            <a:pPr marL="0" indent="0">
              <a:buClr>
                <a:schemeClr val="accent1"/>
              </a:buClr>
              <a:buNone/>
            </a:pPr>
            <a:endParaRPr lang="en-CA" dirty="0">
              <a:solidFill>
                <a:schemeClr val="bg1">
                  <a:lumMod val="50000"/>
                  <a:lumOff val="50000"/>
                </a:schemeClr>
              </a:solidFill>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1210" y="6065979"/>
            <a:ext cx="1786618" cy="496940"/>
          </a:xfrm>
          <a:prstGeom prst="rect">
            <a:avLst/>
          </a:prstGeom>
        </p:spPr>
      </p:pic>
    </p:spTree>
    <p:extLst>
      <p:ext uri="{BB962C8B-B14F-4D97-AF65-F5344CB8AC3E}">
        <p14:creationId xmlns:p14="http://schemas.microsoft.com/office/powerpoint/2010/main" val="4019922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0163" y="5365127"/>
            <a:ext cx="2702286" cy="1244586"/>
            <a:chOff x="330163" y="5365127"/>
            <a:chExt cx="2702286" cy="1244586"/>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163" y="5365127"/>
              <a:ext cx="1202445" cy="124458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2608" y="6003401"/>
              <a:ext cx="1499841" cy="559518"/>
            </a:xfrm>
            <a:prstGeom prst="rect">
              <a:avLst/>
            </a:prstGeom>
          </p:spPr>
        </p:pic>
      </p:grpSp>
      <p:sp>
        <p:nvSpPr>
          <p:cNvPr id="2" name="Title 1"/>
          <p:cNvSpPr>
            <a:spLocks noGrp="1"/>
          </p:cNvSpPr>
          <p:nvPr>
            <p:ph type="title"/>
          </p:nvPr>
        </p:nvSpPr>
        <p:spPr>
          <a:xfrm>
            <a:off x="646111" y="452718"/>
            <a:ext cx="10755897" cy="1400530"/>
          </a:xfrm>
        </p:spPr>
        <p:txBody>
          <a:bodyPr/>
          <a:lstStyle/>
          <a:p>
            <a:r>
              <a:rPr lang="en-US" dirty="0">
                <a:solidFill>
                  <a:srgbClr val="EF3E24"/>
                </a:solidFill>
              </a:rPr>
              <a:t>PEACE Program</a:t>
            </a:r>
          </a:p>
        </p:txBody>
      </p:sp>
      <p:sp>
        <p:nvSpPr>
          <p:cNvPr id="3" name="Content Placeholder 2"/>
          <p:cNvSpPr>
            <a:spLocks noGrp="1"/>
          </p:cNvSpPr>
          <p:nvPr>
            <p:ph idx="1"/>
          </p:nvPr>
        </p:nvSpPr>
        <p:spPr>
          <a:xfrm>
            <a:off x="1103312" y="2052919"/>
            <a:ext cx="10298696" cy="3554780"/>
          </a:xfrm>
        </p:spPr>
        <p:txBody>
          <a:bodyPr>
            <a:normAutofit/>
          </a:bodyPr>
          <a:lstStyle/>
          <a:p>
            <a:pPr>
              <a:buClr>
                <a:schemeClr val="accent1"/>
              </a:buClr>
              <a:buFont typeface="Wingdings" panose="05000000000000000000" pitchFamily="2" charset="2"/>
              <a:buChar char="Ø"/>
            </a:pPr>
            <a:r>
              <a:rPr lang="en-CA" dirty="0">
                <a:solidFill>
                  <a:schemeClr val="bg1">
                    <a:lumMod val="50000"/>
                    <a:lumOff val="50000"/>
                  </a:schemeClr>
                </a:solidFill>
              </a:rPr>
              <a:t>Free.</a:t>
            </a:r>
          </a:p>
          <a:p>
            <a:pPr>
              <a:buClr>
                <a:schemeClr val="accent1"/>
              </a:buClr>
              <a:buFont typeface="Wingdings" panose="05000000000000000000" pitchFamily="2" charset="2"/>
              <a:buChar char="Ø"/>
            </a:pPr>
            <a:r>
              <a:rPr lang="en-CA" dirty="0">
                <a:solidFill>
                  <a:schemeClr val="bg1">
                    <a:lumMod val="50000"/>
                    <a:lumOff val="50000"/>
                  </a:schemeClr>
                </a:solidFill>
              </a:rPr>
              <a:t>Confidential program across BC. </a:t>
            </a:r>
          </a:p>
          <a:p>
            <a:pPr>
              <a:buClr>
                <a:schemeClr val="accent1"/>
              </a:buClr>
              <a:buFont typeface="Wingdings" panose="05000000000000000000" pitchFamily="2" charset="2"/>
              <a:buChar char="Ø"/>
            </a:pPr>
            <a:r>
              <a:rPr lang="en-CA" dirty="0">
                <a:solidFill>
                  <a:schemeClr val="bg1">
                    <a:lumMod val="50000"/>
                    <a:lumOff val="50000"/>
                  </a:schemeClr>
                </a:solidFill>
              </a:rPr>
              <a:t>For children and youth aged 3 to 18 who have experienced violence in their home.</a:t>
            </a:r>
          </a:p>
          <a:p>
            <a:pPr>
              <a:buClr>
                <a:schemeClr val="accent1"/>
              </a:buClr>
              <a:buFont typeface="Wingdings" panose="05000000000000000000" pitchFamily="2" charset="2"/>
              <a:buChar char="Ø"/>
            </a:pPr>
            <a:endParaRPr lang="en-CA" dirty="0">
              <a:solidFill>
                <a:schemeClr val="bg1">
                  <a:lumMod val="50000"/>
                  <a:lumOff val="50000"/>
                </a:schemeClr>
              </a:solidFill>
            </a:endParaRPr>
          </a:p>
          <a:p>
            <a:pPr marL="0" indent="0">
              <a:buClr>
                <a:schemeClr val="accent1"/>
              </a:buClr>
              <a:buNone/>
            </a:pPr>
            <a:endParaRPr lang="en-CA" dirty="0">
              <a:solidFill>
                <a:schemeClr val="bg1">
                  <a:lumMod val="50000"/>
                  <a:lumOff val="50000"/>
                </a:schemeClr>
              </a:solidFill>
            </a:endParaRPr>
          </a:p>
          <a:p>
            <a:pPr marL="0" indent="0">
              <a:buClr>
                <a:schemeClr val="accent1"/>
              </a:buClr>
              <a:buNone/>
            </a:pPr>
            <a:endParaRPr lang="en-CA" dirty="0">
              <a:solidFill>
                <a:schemeClr val="bg1">
                  <a:lumMod val="50000"/>
                  <a:lumOff val="50000"/>
                </a:schemeClr>
              </a:solidFill>
            </a:endParaRP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1210" y="6065979"/>
            <a:ext cx="1786618" cy="496940"/>
          </a:xfrm>
          <a:prstGeom prst="rect">
            <a:avLst/>
          </a:prstGeom>
        </p:spPr>
      </p:pic>
    </p:spTree>
    <p:extLst>
      <p:ext uri="{BB962C8B-B14F-4D97-AF65-F5344CB8AC3E}">
        <p14:creationId xmlns:p14="http://schemas.microsoft.com/office/powerpoint/2010/main" val="1981780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1EA8338-94D9-F26A-EE19-135DBB564245}"/>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DBF42A9B-C9A8-92B5-B665-E3323F0B84D7}"/>
              </a:ext>
            </a:extLst>
          </p:cNvPr>
          <p:cNvGrpSpPr/>
          <p:nvPr/>
        </p:nvGrpSpPr>
        <p:grpSpPr>
          <a:xfrm>
            <a:off x="330163" y="5365127"/>
            <a:ext cx="2702286" cy="1244586"/>
            <a:chOff x="330163" y="5365127"/>
            <a:chExt cx="2702286" cy="1244586"/>
          </a:xfrm>
        </p:grpSpPr>
        <p:pic>
          <p:nvPicPr>
            <p:cNvPr id="5" name="Picture 4">
              <a:extLst>
                <a:ext uri="{FF2B5EF4-FFF2-40B4-BE49-F238E27FC236}">
                  <a16:creationId xmlns:a16="http://schemas.microsoft.com/office/drawing/2014/main" id="{1551D88F-6DCB-123E-FC79-9F015AFC0C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163" y="5365127"/>
              <a:ext cx="1202445" cy="1244586"/>
            </a:xfrm>
            <a:prstGeom prst="rect">
              <a:avLst/>
            </a:prstGeom>
          </p:spPr>
        </p:pic>
        <p:pic>
          <p:nvPicPr>
            <p:cNvPr id="6" name="Picture 5">
              <a:extLst>
                <a:ext uri="{FF2B5EF4-FFF2-40B4-BE49-F238E27FC236}">
                  <a16:creationId xmlns:a16="http://schemas.microsoft.com/office/drawing/2014/main" id="{5D7DCCB6-8752-2BB7-C053-7C22C82F9A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2608" y="6003401"/>
              <a:ext cx="1499841" cy="559518"/>
            </a:xfrm>
            <a:prstGeom prst="rect">
              <a:avLst/>
            </a:prstGeom>
          </p:spPr>
        </p:pic>
      </p:grpSp>
      <p:sp>
        <p:nvSpPr>
          <p:cNvPr id="2" name="Title 1">
            <a:extLst>
              <a:ext uri="{FF2B5EF4-FFF2-40B4-BE49-F238E27FC236}">
                <a16:creationId xmlns:a16="http://schemas.microsoft.com/office/drawing/2014/main" id="{558B7659-3E0B-94DA-7D90-7E088E90AC5D}"/>
              </a:ext>
            </a:extLst>
          </p:cNvPr>
          <p:cNvSpPr>
            <a:spLocks noGrp="1"/>
          </p:cNvSpPr>
          <p:nvPr>
            <p:ph type="title"/>
          </p:nvPr>
        </p:nvSpPr>
        <p:spPr>
          <a:xfrm>
            <a:off x="646111" y="452718"/>
            <a:ext cx="10755897" cy="1400530"/>
          </a:xfrm>
        </p:spPr>
        <p:txBody>
          <a:bodyPr/>
          <a:lstStyle/>
          <a:p>
            <a:r>
              <a:rPr lang="en-US" dirty="0">
                <a:solidFill>
                  <a:srgbClr val="EF3E24"/>
                </a:solidFill>
              </a:rPr>
              <a:t>VIP Outline for Grades 4-6</a:t>
            </a:r>
          </a:p>
        </p:txBody>
      </p:sp>
      <p:sp>
        <p:nvSpPr>
          <p:cNvPr id="3" name="Content Placeholder 2">
            <a:extLst>
              <a:ext uri="{FF2B5EF4-FFF2-40B4-BE49-F238E27FC236}">
                <a16:creationId xmlns:a16="http://schemas.microsoft.com/office/drawing/2014/main" id="{954A7771-0814-BAA9-8B34-CA7BE56734B6}"/>
              </a:ext>
            </a:extLst>
          </p:cNvPr>
          <p:cNvSpPr>
            <a:spLocks noGrp="1"/>
          </p:cNvSpPr>
          <p:nvPr>
            <p:ph idx="1"/>
          </p:nvPr>
        </p:nvSpPr>
        <p:spPr>
          <a:xfrm>
            <a:off x="1103312" y="2052919"/>
            <a:ext cx="10298696" cy="3554780"/>
          </a:xfrm>
        </p:spPr>
        <p:txBody>
          <a:bodyPr/>
          <a:lstStyle/>
          <a:p>
            <a:pPr>
              <a:buClr>
                <a:schemeClr val="accent1"/>
              </a:buClr>
            </a:pPr>
            <a:r>
              <a:rPr lang="en-US" dirty="0">
                <a:solidFill>
                  <a:schemeClr val="bg1">
                    <a:lumMod val="50000"/>
                    <a:lumOff val="50000"/>
                  </a:schemeClr>
                </a:solidFill>
              </a:rPr>
              <a:t>Safety Planning and The Three Main Messages.</a:t>
            </a:r>
          </a:p>
          <a:p>
            <a:pPr>
              <a:buClr>
                <a:schemeClr val="accent1"/>
              </a:buClr>
            </a:pPr>
            <a:r>
              <a:rPr lang="en-US" dirty="0">
                <a:solidFill>
                  <a:schemeClr val="bg1">
                    <a:lumMod val="50000"/>
                    <a:lumOff val="50000"/>
                  </a:schemeClr>
                </a:solidFill>
              </a:rPr>
              <a:t>Healthy Relationships.</a:t>
            </a:r>
          </a:p>
          <a:p>
            <a:pPr>
              <a:buClr>
                <a:schemeClr val="accent1"/>
              </a:buClr>
            </a:pPr>
            <a:r>
              <a:rPr lang="en-US" dirty="0">
                <a:solidFill>
                  <a:schemeClr val="bg1">
                    <a:lumMod val="50000"/>
                    <a:lumOff val="50000"/>
                  </a:schemeClr>
                </a:solidFill>
              </a:rPr>
              <a:t>Emotional Expression and Self Care</a:t>
            </a:r>
          </a:p>
        </p:txBody>
      </p:sp>
      <p:pic>
        <p:nvPicPr>
          <p:cNvPr id="8" name="Picture 7">
            <a:extLst>
              <a:ext uri="{FF2B5EF4-FFF2-40B4-BE49-F238E27FC236}">
                <a16:creationId xmlns:a16="http://schemas.microsoft.com/office/drawing/2014/main" id="{FE366641-CEB6-A85D-C16F-DE0E2C9986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1210" y="6065979"/>
            <a:ext cx="1786618" cy="496940"/>
          </a:xfrm>
          <a:prstGeom prst="rect">
            <a:avLst/>
          </a:prstGeom>
        </p:spPr>
      </p:pic>
    </p:spTree>
    <p:extLst>
      <p:ext uri="{BB962C8B-B14F-4D97-AF65-F5344CB8AC3E}">
        <p14:creationId xmlns:p14="http://schemas.microsoft.com/office/powerpoint/2010/main" val="608641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80" y="1216409"/>
            <a:ext cx="9404723" cy="1400530"/>
          </a:xfrm>
        </p:spPr>
        <p:txBody>
          <a:bodyPr/>
          <a:lstStyle/>
          <a:p>
            <a:r>
              <a:rPr lang="en-US" dirty="0">
                <a:solidFill>
                  <a:srgbClr val="EF3E24"/>
                </a:solidFill>
              </a:rPr>
              <a:t>Emotional Expression and Self Care</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8" name="Picture 2" descr="Image result for inside out characters">
            <a:extLst>
              <a:ext uri="{FF2B5EF4-FFF2-40B4-BE49-F238E27FC236}">
                <a16:creationId xmlns:a16="http://schemas.microsoft.com/office/drawing/2014/main" id="{5492C519-1064-EDAA-A547-F93CCAC34E55}"/>
              </a:ext>
            </a:extLst>
          </p:cNvPr>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3729037" y="2462048"/>
            <a:ext cx="473392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520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38" y="1025662"/>
            <a:ext cx="9312530" cy="1249333"/>
          </a:xfrm>
        </p:spPr>
        <p:txBody>
          <a:bodyPr/>
          <a:lstStyle/>
          <a:p>
            <a:r>
              <a:rPr lang="en-US" dirty="0">
                <a:solidFill>
                  <a:srgbClr val="EF3E24"/>
                </a:solidFill>
              </a:rPr>
              <a:t>Emotional Expression and Self Care</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8" name="Content Placeholder 7"/>
          <p:cNvPicPr>
            <a:picLocks noGrp="1" noChangeAspect="1"/>
          </p:cNvPicPr>
          <p:nvPr>
            <p:ph idx="1"/>
          </p:nvPr>
        </p:nvPicPr>
        <p:blipFill>
          <a:blip r:embed="rId5"/>
          <a:stretch>
            <a:fillRect/>
          </a:stretch>
        </p:blipFill>
        <p:spPr>
          <a:xfrm>
            <a:off x="1817927" y="2036989"/>
            <a:ext cx="8177411" cy="4821011"/>
          </a:xfrm>
          <a:prstGeom prst="rect">
            <a:avLst/>
          </a:prstGeom>
        </p:spPr>
      </p:pic>
    </p:spTree>
    <p:extLst>
      <p:ext uri="{BB962C8B-B14F-4D97-AF65-F5344CB8AC3E}">
        <p14:creationId xmlns:p14="http://schemas.microsoft.com/office/powerpoint/2010/main" val="1530211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703" y="1216409"/>
            <a:ext cx="9317033" cy="1249333"/>
          </a:xfrm>
        </p:spPr>
        <p:txBody>
          <a:bodyPr/>
          <a:lstStyle/>
          <a:p>
            <a:r>
              <a:rPr lang="en-US" dirty="0">
                <a:solidFill>
                  <a:srgbClr val="EF3E24"/>
                </a:solidFill>
              </a:rPr>
              <a:t>Emotional Expression and Self Care</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8" name="Content Placeholder 7"/>
          <p:cNvPicPr>
            <a:picLocks noGrp="1" noChangeAspect="1"/>
          </p:cNvPicPr>
          <p:nvPr>
            <p:ph idx="1"/>
          </p:nvPr>
        </p:nvPicPr>
        <p:blipFill>
          <a:blip r:embed="rId5"/>
          <a:stretch>
            <a:fillRect/>
          </a:stretch>
        </p:blipFill>
        <p:spPr>
          <a:xfrm>
            <a:off x="2007068" y="2073568"/>
            <a:ext cx="8177863" cy="4784432"/>
          </a:xfrm>
          <a:prstGeom prst="rect">
            <a:avLst/>
          </a:prstGeom>
        </p:spPr>
      </p:pic>
    </p:spTree>
    <p:extLst>
      <p:ext uri="{BB962C8B-B14F-4D97-AF65-F5344CB8AC3E}">
        <p14:creationId xmlns:p14="http://schemas.microsoft.com/office/powerpoint/2010/main" val="2519121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8117643" cy="1249333"/>
          </a:xfrm>
        </p:spPr>
        <p:txBody>
          <a:bodyPr/>
          <a:lstStyle/>
          <a:p>
            <a:r>
              <a:rPr lang="en-US" dirty="0">
                <a:solidFill>
                  <a:srgbClr val="EF3E24"/>
                </a:solidFill>
              </a:rPr>
              <a:t>Discussion</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7" name="Content Placeholder 6"/>
          <p:cNvSpPr>
            <a:spLocks noGrp="1"/>
          </p:cNvSpPr>
          <p:nvPr>
            <p:ph idx="1"/>
          </p:nvPr>
        </p:nvSpPr>
        <p:spPr/>
        <p:txBody>
          <a:bodyPr/>
          <a:lstStyle/>
          <a:p>
            <a:pPr marL="0" indent="0">
              <a:buNone/>
            </a:pPr>
            <a:endParaRPr lang="en-US" u="sng" dirty="0">
              <a:solidFill>
                <a:srgbClr val="EF3E24"/>
              </a:solidFill>
            </a:endParaRPr>
          </a:p>
          <a:p>
            <a:pPr marL="0" indent="0">
              <a:buNone/>
            </a:pPr>
            <a:r>
              <a:rPr lang="en-US" b="1" dirty="0">
                <a:solidFill>
                  <a:srgbClr val="EF3E24"/>
                </a:solidFill>
              </a:rPr>
              <a:t>Small Group Discussion:</a:t>
            </a:r>
            <a:endParaRPr lang="en-US" dirty="0">
              <a:solidFill>
                <a:srgbClr val="EF3E24"/>
              </a:solidFill>
            </a:endParaRPr>
          </a:p>
          <a:p>
            <a:pPr lvl="0">
              <a:buClr>
                <a:srgbClr val="EF3E24"/>
              </a:buClr>
            </a:pPr>
            <a:r>
              <a:rPr lang="en-US" dirty="0">
                <a:solidFill>
                  <a:srgbClr val="EF3E24"/>
                </a:solidFill>
              </a:rPr>
              <a:t>What do you think are the main messages in the video?</a:t>
            </a:r>
          </a:p>
          <a:p>
            <a:pPr lvl="0">
              <a:buClr>
                <a:srgbClr val="EF3E24"/>
              </a:buClr>
            </a:pPr>
            <a:r>
              <a:rPr lang="en-US" dirty="0">
                <a:solidFill>
                  <a:srgbClr val="EF3E24"/>
                </a:solidFill>
              </a:rPr>
              <a:t>How do emotions impact our behaviours? </a:t>
            </a:r>
          </a:p>
          <a:p>
            <a:pPr lvl="0">
              <a:buClr>
                <a:srgbClr val="EF3E24"/>
              </a:buClr>
            </a:pPr>
            <a:r>
              <a:rPr lang="en-US" dirty="0">
                <a:solidFill>
                  <a:srgbClr val="EF3E24"/>
                </a:solidFill>
              </a:rPr>
              <a:t>What are some examples of this in the video ?</a:t>
            </a:r>
          </a:p>
          <a:p>
            <a:pPr>
              <a:buClr>
                <a:srgbClr val="EF3E24"/>
              </a:buClr>
            </a:pPr>
            <a:r>
              <a:rPr lang="en-US" dirty="0">
                <a:solidFill>
                  <a:srgbClr val="EF3E24"/>
                </a:solidFill>
              </a:rPr>
              <a:t>Does age and puberty have anything to do with emotions?</a:t>
            </a:r>
          </a:p>
          <a:p>
            <a:pPr>
              <a:buClr>
                <a:srgbClr val="EF3E24"/>
              </a:buClr>
            </a:pPr>
            <a:r>
              <a:rPr lang="en-US" dirty="0">
                <a:solidFill>
                  <a:srgbClr val="EF3E24"/>
                </a:solidFill>
              </a:rPr>
              <a:t>What are some strategies you use to manage your emotions ?</a:t>
            </a:r>
          </a:p>
        </p:txBody>
      </p:sp>
    </p:spTree>
    <p:extLst>
      <p:ext uri="{BB962C8B-B14F-4D97-AF65-F5344CB8AC3E}">
        <p14:creationId xmlns:p14="http://schemas.microsoft.com/office/powerpoint/2010/main" val="962552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9F866-5DA3-1431-6A6F-95301B32BDC9}"/>
              </a:ext>
            </a:extLst>
          </p:cNvPr>
          <p:cNvSpPr>
            <a:spLocks noGrp="1"/>
          </p:cNvSpPr>
          <p:nvPr>
            <p:ph type="title"/>
          </p:nvPr>
        </p:nvSpPr>
        <p:spPr>
          <a:xfrm>
            <a:off x="668557" y="1025662"/>
            <a:ext cx="9727599" cy="1400530"/>
          </a:xfrm>
        </p:spPr>
        <p:txBody>
          <a:bodyPr/>
          <a:lstStyle/>
          <a:p>
            <a:r>
              <a:rPr lang="en-CA" dirty="0">
                <a:solidFill>
                  <a:srgbClr val="FF0000"/>
                </a:solidFill>
              </a:rPr>
              <a:t>Emotional Expression and Self Care</a:t>
            </a:r>
          </a:p>
        </p:txBody>
      </p:sp>
      <p:grpSp>
        <p:nvGrpSpPr>
          <p:cNvPr id="4" name="Group 3">
            <a:extLst>
              <a:ext uri="{FF2B5EF4-FFF2-40B4-BE49-F238E27FC236}">
                <a16:creationId xmlns:a16="http://schemas.microsoft.com/office/drawing/2014/main" id="{5907181F-E9D4-CE05-60AC-AB067D0FE861}"/>
              </a:ext>
            </a:extLst>
          </p:cNvPr>
          <p:cNvGrpSpPr/>
          <p:nvPr/>
        </p:nvGrpSpPr>
        <p:grpSpPr>
          <a:xfrm>
            <a:off x="8925550" y="146447"/>
            <a:ext cx="3092278" cy="1290467"/>
            <a:chOff x="8414078" y="146447"/>
            <a:chExt cx="3603750" cy="1503914"/>
          </a:xfrm>
        </p:grpSpPr>
        <p:pic>
          <p:nvPicPr>
            <p:cNvPr id="5" name="Picture 4">
              <a:extLst>
                <a:ext uri="{FF2B5EF4-FFF2-40B4-BE49-F238E27FC236}">
                  <a16:creationId xmlns:a16="http://schemas.microsoft.com/office/drawing/2014/main" id="{1B876C4D-602E-53B1-403D-A55B405E46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a:extLst>
                <a:ext uri="{FF2B5EF4-FFF2-40B4-BE49-F238E27FC236}">
                  <a16:creationId xmlns:a16="http://schemas.microsoft.com/office/drawing/2014/main" id="{A118B399-3B9A-24A7-AA31-15E645CE5A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7" name="Content Placeholder 7">
            <a:extLst>
              <a:ext uri="{FF2B5EF4-FFF2-40B4-BE49-F238E27FC236}">
                <a16:creationId xmlns:a16="http://schemas.microsoft.com/office/drawing/2014/main" id="{7693520B-2860-68C4-B723-29B5721080F9}"/>
              </a:ext>
            </a:extLst>
          </p:cNvPr>
          <p:cNvPicPr>
            <a:picLocks noGrp="1" noChangeAspect="1"/>
          </p:cNvPicPr>
          <p:nvPr>
            <p:ph idx="1"/>
          </p:nvPr>
        </p:nvPicPr>
        <p:blipFill>
          <a:blip r:embed="rId5"/>
          <a:stretch>
            <a:fillRect/>
          </a:stretch>
        </p:blipFill>
        <p:spPr>
          <a:xfrm>
            <a:off x="1807067" y="1968772"/>
            <a:ext cx="8424754" cy="4875744"/>
          </a:xfrm>
          <a:prstGeom prst="rect">
            <a:avLst/>
          </a:prstGeom>
        </p:spPr>
      </p:pic>
    </p:spTree>
    <p:extLst>
      <p:ext uri="{BB962C8B-B14F-4D97-AF65-F5344CB8AC3E}">
        <p14:creationId xmlns:p14="http://schemas.microsoft.com/office/powerpoint/2010/main" val="649477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F3E24"/>
                </a:solidFill>
              </a:rPr>
              <a:t>Discussion</a:t>
            </a:r>
          </a:p>
        </p:txBody>
      </p:sp>
      <p:sp>
        <p:nvSpPr>
          <p:cNvPr id="3" name="Content Placeholder 2"/>
          <p:cNvSpPr>
            <a:spLocks noGrp="1"/>
          </p:cNvSpPr>
          <p:nvPr>
            <p:ph idx="1"/>
          </p:nvPr>
        </p:nvSpPr>
        <p:spPr/>
        <p:txBody>
          <a:bodyPr/>
          <a:lstStyle/>
          <a:p>
            <a:pPr marL="0" indent="0">
              <a:buNone/>
            </a:pPr>
            <a:r>
              <a:rPr lang="en-US" b="1" dirty="0">
                <a:solidFill>
                  <a:srgbClr val="EF3E24"/>
                </a:solidFill>
              </a:rPr>
              <a:t>Small Group Discussion</a:t>
            </a:r>
            <a:endParaRPr lang="en-US" dirty="0">
              <a:solidFill>
                <a:srgbClr val="EF3E24"/>
              </a:solidFill>
            </a:endParaRPr>
          </a:p>
          <a:p>
            <a:pPr lvl="0">
              <a:buClr>
                <a:srgbClr val="EF3E24"/>
              </a:buClr>
            </a:pPr>
            <a:r>
              <a:rPr lang="en-US" dirty="0">
                <a:solidFill>
                  <a:srgbClr val="EF3E24"/>
                </a:solidFill>
              </a:rPr>
              <a:t>What do you think are the main messages in the video?</a:t>
            </a:r>
          </a:p>
          <a:p>
            <a:pPr lvl="0">
              <a:buClr>
                <a:srgbClr val="EF3E24"/>
              </a:buClr>
            </a:pPr>
            <a:r>
              <a:rPr lang="en-US" dirty="0">
                <a:solidFill>
                  <a:srgbClr val="EF3E24"/>
                </a:solidFill>
              </a:rPr>
              <a:t>What is self-identity?</a:t>
            </a:r>
          </a:p>
          <a:p>
            <a:pPr lvl="0">
              <a:buClr>
                <a:srgbClr val="EF3E24"/>
              </a:buClr>
            </a:pPr>
            <a:r>
              <a:rPr lang="en-US" dirty="0">
                <a:solidFill>
                  <a:srgbClr val="EF3E24"/>
                </a:solidFill>
              </a:rPr>
              <a:t>Did you relate to any of the identities in the video?</a:t>
            </a:r>
          </a:p>
          <a:p>
            <a:pPr>
              <a:buClr>
                <a:srgbClr val="EF3E24"/>
              </a:buClr>
            </a:pPr>
            <a:r>
              <a:rPr lang="en-US" dirty="0">
                <a:solidFill>
                  <a:srgbClr val="EF3E24"/>
                </a:solidFill>
              </a:rPr>
              <a:t>What factors do you think influence self-identity and how can it change?</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329831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031" y="-1213919"/>
            <a:ext cx="8825658" cy="3329581"/>
          </a:xfrm>
        </p:spPr>
        <p:txBody>
          <a:bodyPr/>
          <a:lstStyle/>
          <a:p>
            <a:r>
              <a:rPr lang="en-US" dirty="0">
                <a:solidFill>
                  <a:srgbClr val="EF3E24"/>
                </a:solidFill>
              </a:rPr>
              <a:t>Thank You </a:t>
            </a:r>
          </a:p>
        </p:txBody>
      </p:sp>
      <p:sp>
        <p:nvSpPr>
          <p:cNvPr id="3" name="Subtitle 2"/>
          <p:cNvSpPr>
            <a:spLocks noGrp="1"/>
          </p:cNvSpPr>
          <p:nvPr>
            <p:ph type="subTitle" idx="1"/>
          </p:nvPr>
        </p:nvSpPr>
        <p:spPr>
          <a:xfrm>
            <a:off x="298764" y="2553077"/>
            <a:ext cx="9681849" cy="3085723"/>
          </a:xfrm>
        </p:spPr>
        <p:txBody>
          <a:bodyPr/>
          <a:lstStyle/>
          <a:p>
            <a:r>
              <a:rPr lang="en-US" dirty="0">
                <a:solidFill>
                  <a:srgbClr val="EF3E24"/>
                </a:solidFill>
              </a:rPr>
              <a:t>Name: </a:t>
            </a:r>
          </a:p>
          <a:p>
            <a:r>
              <a:rPr lang="en-US" dirty="0">
                <a:solidFill>
                  <a:srgbClr val="EF3E24"/>
                </a:solidFill>
              </a:rPr>
              <a:t>Peace PROGRAM Counsellor: </a:t>
            </a:r>
          </a:p>
          <a:p>
            <a:r>
              <a:rPr lang="en-US" dirty="0">
                <a:solidFill>
                  <a:srgbClr val="EF3E24"/>
                </a:solidFill>
              </a:rPr>
              <a:t>ORGANIZATION Name:</a:t>
            </a:r>
          </a:p>
          <a:p>
            <a:r>
              <a:rPr lang="en-US" dirty="0">
                <a:solidFill>
                  <a:srgbClr val="EF3E24"/>
                </a:solidFill>
              </a:rPr>
              <a:t>Phone Number:</a:t>
            </a:r>
          </a:p>
          <a:p>
            <a:r>
              <a:rPr lang="en-US" dirty="0">
                <a:solidFill>
                  <a:srgbClr val="EF3E24"/>
                </a:solidFill>
              </a:rPr>
              <a:t>Email:</a:t>
            </a:r>
          </a:p>
          <a:p>
            <a:r>
              <a:rPr lang="en-US" dirty="0">
                <a:solidFill>
                  <a:srgbClr val="EF3E24"/>
                </a:solidFill>
              </a:rPr>
              <a:t>Office hours:</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298407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330163" y="5365127"/>
            <a:ext cx="2702286" cy="1244586"/>
            <a:chOff x="330163" y="5365127"/>
            <a:chExt cx="2702286" cy="1244586"/>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0163" y="5365127"/>
              <a:ext cx="1202445" cy="124458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32608" y="6003401"/>
              <a:ext cx="1499841" cy="559518"/>
            </a:xfrm>
            <a:prstGeom prst="rect">
              <a:avLst/>
            </a:prstGeom>
          </p:spPr>
        </p:pic>
      </p:grpSp>
      <p:sp>
        <p:nvSpPr>
          <p:cNvPr id="2" name="Title 1"/>
          <p:cNvSpPr>
            <a:spLocks noGrp="1"/>
          </p:cNvSpPr>
          <p:nvPr>
            <p:ph type="title"/>
          </p:nvPr>
        </p:nvSpPr>
        <p:spPr>
          <a:xfrm>
            <a:off x="646111" y="452718"/>
            <a:ext cx="10755897" cy="1400530"/>
          </a:xfrm>
        </p:spPr>
        <p:txBody>
          <a:bodyPr/>
          <a:lstStyle/>
          <a:p>
            <a:r>
              <a:rPr lang="en-US" dirty="0">
                <a:solidFill>
                  <a:srgbClr val="EF3E24"/>
                </a:solidFill>
              </a:rPr>
              <a:t>VIP Outline for Grades 4-6</a:t>
            </a:r>
          </a:p>
        </p:txBody>
      </p:sp>
      <p:sp>
        <p:nvSpPr>
          <p:cNvPr id="3" name="Content Placeholder 2"/>
          <p:cNvSpPr>
            <a:spLocks noGrp="1"/>
          </p:cNvSpPr>
          <p:nvPr>
            <p:ph idx="1"/>
          </p:nvPr>
        </p:nvSpPr>
        <p:spPr>
          <a:xfrm>
            <a:off x="1103312" y="2052919"/>
            <a:ext cx="10298696" cy="3554780"/>
          </a:xfrm>
        </p:spPr>
        <p:txBody>
          <a:bodyPr/>
          <a:lstStyle/>
          <a:p>
            <a:pPr>
              <a:buClr>
                <a:schemeClr val="accent1"/>
              </a:buClr>
            </a:pPr>
            <a:r>
              <a:rPr lang="en-US" dirty="0">
                <a:solidFill>
                  <a:schemeClr val="bg1">
                    <a:lumMod val="50000"/>
                    <a:lumOff val="50000"/>
                  </a:schemeClr>
                </a:solidFill>
              </a:rPr>
              <a:t>Safety Planning and The Three Main Messages.</a:t>
            </a:r>
          </a:p>
          <a:p>
            <a:pPr>
              <a:buClr>
                <a:schemeClr val="accent1"/>
              </a:buClr>
            </a:pPr>
            <a:r>
              <a:rPr lang="en-US" dirty="0">
                <a:solidFill>
                  <a:schemeClr val="bg1">
                    <a:lumMod val="50000"/>
                    <a:lumOff val="50000"/>
                  </a:schemeClr>
                </a:solidFill>
              </a:rPr>
              <a:t>Healthy Relationships.</a:t>
            </a:r>
          </a:p>
          <a:p>
            <a:pPr>
              <a:buClr>
                <a:schemeClr val="accent1"/>
              </a:buClr>
            </a:pPr>
            <a:r>
              <a:rPr lang="en-US" dirty="0">
                <a:solidFill>
                  <a:schemeClr val="bg1">
                    <a:lumMod val="50000"/>
                    <a:lumOff val="50000"/>
                  </a:schemeClr>
                </a:solidFill>
              </a:rPr>
              <a:t>Emotional Expression and Self Care</a:t>
            </a:r>
          </a:p>
        </p:txBody>
      </p:sp>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31210" y="6065979"/>
            <a:ext cx="1786618" cy="496940"/>
          </a:xfrm>
          <a:prstGeom prst="rect">
            <a:avLst/>
          </a:prstGeom>
        </p:spPr>
      </p:pic>
    </p:spTree>
    <p:extLst>
      <p:ext uri="{BB962C8B-B14F-4D97-AF65-F5344CB8AC3E}">
        <p14:creationId xmlns:p14="http://schemas.microsoft.com/office/powerpoint/2010/main" val="128963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4172" y="587881"/>
            <a:ext cx="6858000" cy="6040925"/>
          </a:xfrm>
        </p:spPr>
        <p:txBody>
          <a:bodyPr>
            <a:normAutofit fontScale="90000"/>
          </a:bodyPr>
          <a:lstStyle/>
          <a:p>
            <a:pPr algn="ctr"/>
            <a:br>
              <a:rPr lang="en-US" dirty="0">
                <a:solidFill>
                  <a:srgbClr val="EF3E24"/>
                </a:solidFill>
              </a:rPr>
            </a:br>
            <a:br>
              <a:rPr lang="en-US" dirty="0">
                <a:solidFill>
                  <a:srgbClr val="EF3E24"/>
                </a:solidFill>
              </a:rPr>
            </a:br>
            <a:br>
              <a:rPr lang="en-US" dirty="0">
                <a:solidFill>
                  <a:srgbClr val="EF3E24"/>
                </a:solidFill>
              </a:rPr>
            </a:br>
            <a:br>
              <a:rPr lang="en-US" dirty="0">
                <a:solidFill>
                  <a:srgbClr val="EF3E24"/>
                </a:solidFill>
              </a:rPr>
            </a:br>
            <a:br>
              <a:rPr lang="en-US" dirty="0">
                <a:solidFill>
                  <a:srgbClr val="EF3E24"/>
                </a:solidFill>
              </a:rPr>
            </a:br>
            <a:br>
              <a:rPr lang="en-US" dirty="0">
                <a:solidFill>
                  <a:srgbClr val="EF3E24"/>
                </a:solidFill>
              </a:rPr>
            </a:br>
            <a:br>
              <a:rPr lang="en-US" dirty="0">
                <a:solidFill>
                  <a:srgbClr val="EF3E24"/>
                </a:solidFill>
              </a:rPr>
            </a:br>
            <a:br>
              <a:rPr lang="en-US" dirty="0">
                <a:solidFill>
                  <a:srgbClr val="EF3E24"/>
                </a:solidFill>
              </a:rPr>
            </a:br>
            <a:br>
              <a:rPr lang="en-US" dirty="0">
                <a:solidFill>
                  <a:srgbClr val="EF3E24"/>
                </a:solidFill>
              </a:rPr>
            </a:br>
            <a:br>
              <a:rPr lang="en-US" dirty="0">
                <a:solidFill>
                  <a:srgbClr val="EF3E24"/>
                </a:solidFill>
              </a:rPr>
            </a:br>
            <a:r>
              <a:rPr lang="en-US" sz="4700" dirty="0">
                <a:solidFill>
                  <a:srgbClr val="EF3E24"/>
                </a:solidFill>
              </a:rPr>
              <a:t>3 Things You Need to Know:</a:t>
            </a:r>
            <a:br>
              <a:rPr lang="en-US" dirty="0">
                <a:solidFill>
                  <a:srgbClr val="EF3E24"/>
                </a:solidFill>
              </a:rPr>
            </a:br>
            <a:br>
              <a:rPr lang="en-US" b="1" dirty="0">
                <a:solidFill>
                  <a:srgbClr val="EF3E24"/>
                </a:solidFill>
              </a:rPr>
            </a:br>
            <a:br>
              <a:rPr lang="en-US" dirty="0">
                <a:solidFill>
                  <a:srgbClr val="EF3E24"/>
                </a:solidFill>
              </a:rPr>
            </a:br>
            <a:r>
              <a:rPr lang="en-US" dirty="0">
                <a:solidFill>
                  <a:srgbClr val="EF3E24"/>
                </a:solidFill>
              </a:rPr>
              <a:t>1. Violence is NOT your fault.</a:t>
            </a:r>
            <a:br>
              <a:rPr lang="en-US" dirty="0">
                <a:solidFill>
                  <a:srgbClr val="EF3E24"/>
                </a:solidFill>
              </a:rPr>
            </a:br>
            <a:br>
              <a:rPr lang="en-US" dirty="0">
                <a:solidFill>
                  <a:srgbClr val="EF3E24"/>
                </a:solidFill>
              </a:rPr>
            </a:br>
            <a:r>
              <a:rPr lang="en-US" dirty="0">
                <a:solidFill>
                  <a:srgbClr val="EF3E24"/>
                </a:solidFill>
              </a:rPr>
              <a:t>2. You are NOT alone.</a:t>
            </a:r>
            <a:br>
              <a:rPr lang="en-US" dirty="0">
                <a:solidFill>
                  <a:srgbClr val="EF3E24"/>
                </a:solidFill>
              </a:rPr>
            </a:br>
            <a:br>
              <a:rPr lang="en-US" dirty="0">
                <a:solidFill>
                  <a:srgbClr val="EF3E24"/>
                </a:solidFill>
              </a:rPr>
            </a:br>
            <a:r>
              <a:rPr lang="en-US" dirty="0">
                <a:solidFill>
                  <a:srgbClr val="EF3E24"/>
                </a:solidFill>
              </a:rPr>
              <a:t>3. There are people who can help.</a:t>
            </a:r>
            <a:br>
              <a:rPr lang="en-US" dirty="0">
                <a:solidFill>
                  <a:srgbClr val="EF3E24"/>
                </a:solidFill>
              </a:rPr>
            </a:br>
            <a:endParaRPr lang="en-US" dirty="0">
              <a:solidFill>
                <a:srgbClr val="EF3E24"/>
              </a:solidFill>
            </a:endParaRPr>
          </a:p>
        </p:txBody>
      </p:sp>
      <p:grpSp>
        <p:nvGrpSpPr>
          <p:cNvPr id="8" name="Group 7"/>
          <p:cNvGrpSpPr/>
          <p:nvPr/>
        </p:nvGrpSpPr>
        <p:grpSpPr>
          <a:xfrm>
            <a:off x="8925550" y="146447"/>
            <a:ext cx="3092278" cy="1290467"/>
            <a:chOff x="8414078" y="146447"/>
            <a:chExt cx="3603750" cy="1503914"/>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80468" y="1832594"/>
            <a:ext cx="5284497" cy="3890289"/>
          </a:xfrm>
          <a:prstGeom prst="rect">
            <a:avLst/>
          </a:prstGeom>
        </p:spPr>
      </p:pic>
    </p:spTree>
    <p:extLst>
      <p:ext uri="{BB962C8B-B14F-4D97-AF65-F5344CB8AC3E}">
        <p14:creationId xmlns:p14="http://schemas.microsoft.com/office/powerpoint/2010/main" val="80251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 name="Group 6"/>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
        <p:nvSpPr>
          <p:cNvPr id="2" name="Title 1"/>
          <p:cNvSpPr>
            <a:spLocks noGrp="1"/>
          </p:cNvSpPr>
          <p:nvPr>
            <p:ph type="title"/>
          </p:nvPr>
        </p:nvSpPr>
        <p:spPr>
          <a:xfrm>
            <a:off x="646111" y="452718"/>
            <a:ext cx="10755897" cy="1400530"/>
          </a:xfrm>
        </p:spPr>
        <p:txBody>
          <a:bodyPr/>
          <a:lstStyle/>
          <a:p>
            <a:r>
              <a:rPr lang="en-US" dirty="0">
                <a:solidFill>
                  <a:srgbClr val="EF3E24"/>
                </a:solidFill>
              </a:rPr>
              <a:t>What is Violence and Abuse?</a:t>
            </a:r>
          </a:p>
        </p:txBody>
      </p:sp>
      <p:sp>
        <p:nvSpPr>
          <p:cNvPr id="3" name="Content Placeholder 2"/>
          <p:cNvSpPr>
            <a:spLocks noGrp="1"/>
          </p:cNvSpPr>
          <p:nvPr>
            <p:ph idx="1"/>
          </p:nvPr>
        </p:nvSpPr>
        <p:spPr>
          <a:xfrm>
            <a:off x="1119076" y="2471638"/>
            <a:ext cx="4255969" cy="3554780"/>
          </a:xfrm>
        </p:spPr>
        <p:txBody>
          <a:bodyPr/>
          <a:lstStyle/>
          <a:p>
            <a:pPr marL="0" indent="0" algn="ctr">
              <a:buClr>
                <a:schemeClr val="accent1"/>
              </a:buClr>
              <a:buNone/>
            </a:pPr>
            <a:r>
              <a:rPr lang="en-US" sz="2800" b="1" dirty="0">
                <a:solidFill>
                  <a:schemeClr val="bg1">
                    <a:lumMod val="50000"/>
                    <a:lumOff val="50000"/>
                  </a:schemeClr>
                </a:solidFill>
              </a:rPr>
              <a:t>Violence and Abuse</a:t>
            </a:r>
            <a:r>
              <a:rPr lang="en-US" sz="2800" dirty="0">
                <a:solidFill>
                  <a:schemeClr val="bg1">
                    <a:lumMod val="50000"/>
                    <a:lumOff val="50000"/>
                  </a:schemeClr>
                </a:solidFill>
              </a:rPr>
              <a:t> </a:t>
            </a:r>
            <a:r>
              <a:rPr lang="en-US" sz="2800" b="1" dirty="0">
                <a:solidFill>
                  <a:schemeClr val="bg1">
                    <a:lumMod val="50000"/>
                    <a:lumOff val="50000"/>
                  </a:schemeClr>
                </a:solidFill>
              </a:rPr>
              <a:t>is when people use their body or words to control and hurt someone else.</a:t>
            </a:r>
          </a:p>
          <a:p>
            <a:pPr marL="0" indent="0">
              <a:buClr>
                <a:schemeClr val="accent1"/>
              </a:buClr>
              <a:buNone/>
            </a:pPr>
            <a:endParaRPr lang="en-US" dirty="0">
              <a:solidFill>
                <a:schemeClr val="bg1">
                  <a:lumMod val="50000"/>
                  <a:lumOff val="50000"/>
                </a:schemeClr>
              </a:solidFill>
            </a:endParaRPr>
          </a:p>
          <a:p>
            <a:pPr marL="0" indent="0">
              <a:buClr>
                <a:schemeClr val="accent1"/>
              </a:buClr>
              <a:buNone/>
            </a:pPr>
            <a:endParaRPr lang="en-US" dirty="0">
              <a:solidFill>
                <a:schemeClr val="bg1">
                  <a:lumMod val="50000"/>
                  <a:lumOff val="50000"/>
                </a:schemeClr>
              </a:solidFill>
            </a:endParaRPr>
          </a:p>
        </p:txBody>
      </p:sp>
      <p:pic>
        <p:nvPicPr>
          <p:cNvPr id="9" name="Picture 8">
            <a:extLst>
              <a:ext uri="{FF2B5EF4-FFF2-40B4-BE49-F238E27FC236}">
                <a16:creationId xmlns:a16="http://schemas.microsoft.com/office/drawing/2014/main" id="{CE146D73-1D70-5556-8D36-48AFB7989238}"/>
              </a:ext>
            </a:extLst>
          </p:cNvPr>
          <p:cNvPicPr>
            <a:picLocks noChangeAspect="1"/>
          </p:cNvPicPr>
          <p:nvPr/>
        </p:nvPicPr>
        <p:blipFill>
          <a:blip r:embed="rId5"/>
          <a:stretch>
            <a:fillRect/>
          </a:stretch>
        </p:blipFill>
        <p:spPr>
          <a:xfrm>
            <a:off x="6859255" y="1552438"/>
            <a:ext cx="3911801" cy="5016758"/>
          </a:xfrm>
          <a:prstGeom prst="rect">
            <a:avLst/>
          </a:prstGeom>
        </p:spPr>
      </p:pic>
    </p:spTree>
    <p:extLst>
      <p:ext uri="{BB962C8B-B14F-4D97-AF65-F5344CB8AC3E}">
        <p14:creationId xmlns:p14="http://schemas.microsoft.com/office/powerpoint/2010/main" val="354057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67963" y="2497952"/>
            <a:ext cx="5228037" cy="3091806"/>
          </a:xfrm>
        </p:spPr>
        <p:txBody>
          <a:bodyPr>
            <a:normAutofit fontScale="90000"/>
          </a:bodyPr>
          <a:lstStyle/>
          <a:p>
            <a:br>
              <a:rPr lang="en-US" dirty="0">
                <a:solidFill>
                  <a:srgbClr val="EF3E24"/>
                </a:solidFill>
              </a:rPr>
            </a:br>
            <a:br>
              <a:rPr lang="en-US" dirty="0">
                <a:solidFill>
                  <a:srgbClr val="EF3E24"/>
                </a:solidFill>
              </a:rPr>
            </a:br>
            <a:br>
              <a:rPr lang="en-US" dirty="0">
                <a:solidFill>
                  <a:srgbClr val="EF3E24"/>
                </a:solidFill>
              </a:rPr>
            </a:br>
            <a:br>
              <a:rPr lang="en-US" dirty="0">
                <a:solidFill>
                  <a:srgbClr val="EF3E24"/>
                </a:solidFill>
              </a:rPr>
            </a:br>
            <a:br>
              <a:rPr lang="en-US" dirty="0">
                <a:solidFill>
                  <a:srgbClr val="EF3E24"/>
                </a:solidFill>
              </a:rPr>
            </a:br>
            <a:r>
              <a:rPr lang="en-US" sz="4700" dirty="0">
                <a:solidFill>
                  <a:srgbClr val="EF3E24"/>
                </a:solidFill>
              </a:rPr>
              <a:t>How do you think children who experience domestic violence feel?</a:t>
            </a:r>
            <a:br>
              <a:rPr lang="en-US" dirty="0">
                <a:solidFill>
                  <a:srgbClr val="EF3E24"/>
                </a:solidFill>
              </a:rPr>
            </a:br>
            <a:endParaRPr lang="en-US" dirty="0">
              <a:solidFill>
                <a:srgbClr val="EF3E24"/>
              </a:solidFill>
            </a:endParaRPr>
          </a:p>
        </p:txBody>
      </p:sp>
      <p:grpSp>
        <p:nvGrpSpPr>
          <p:cNvPr id="8" name="Group 7"/>
          <p:cNvGrpSpPr/>
          <p:nvPr/>
        </p:nvGrpSpPr>
        <p:grpSpPr>
          <a:xfrm>
            <a:off x="8925550" y="146447"/>
            <a:ext cx="3092278" cy="1290467"/>
            <a:chOff x="8414078" y="146447"/>
            <a:chExt cx="3603750" cy="1503914"/>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pic>
        <p:nvPicPr>
          <p:cNvPr id="1026" name="Picture 2" descr="Image result for sad cartoon kid"/>
          <p:cNvPicPr>
            <a:picLocks noGrp="1" noChangeAspect="1" noChangeArrowheads="1"/>
          </p:cNvPicPr>
          <p:nvPr>
            <p:ph type="pic" idx="1"/>
          </p:nvPr>
        </p:nvPicPr>
        <p:blipFill>
          <a:blip r:embed="rId5" cstate="email">
            <a:extLst>
              <a:ext uri="{28A0092B-C50C-407E-A947-70E740481C1C}">
                <a14:useLocalDpi xmlns:a14="http://schemas.microsoft.com/office/drawing/2010/main"/>
              </a:ext>
            </a:extLst>
          </a:blip>
          <a:srcRect/>
          <a:stretch>
            <a:fillRect/>
          </a:stretch>
        </p:blipFill>
        <p:spPr bwMode="auto">
          <a:xfrm>
            <a:off x="7108356" y="1757855"/>
            <a:ext cx="32004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801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2645" y="-1664791"/>
            <a:ext cx="8825658" cy="3329581"/>
          </a:xfrm>
        </p:spPr>
        <p:txBody>
          <a:bodyPr/>
          <a:lstStyle/>
          <a:p>
            <a:r>
              <a:rPr lang="en-US" sz="4200" dirty="0">
                <a:solidFill>
                  <a:srgbClr val="EF3E24"/>
                </a:solidFill>
              </a:rPr>
              <a:t>Safety Planning</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0885" y="2638927"/>
            <a:ext cx="7324188" cy="3709736"/>
          </a:xfrm>
          <a:prstGeom prst="rect">
            <a:avLst/>
          </a:prstGeom>
        </p:spPr>
      </p:pic>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3985436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AF81-E72A-BBDC-497B-AA2A3CDE2942}"/>
              </a:ext>
            </a:extLst>
          </p:cNvPr>
          <p:cNvSpPr>
            <a:spLocks noGrp="1"/>
          </p:cNvSpPr>
          <p:nvPr>
            <p:ph type="title"/>
          </p:nvPr>
        </p:nvSpPr>
        <p:spPr/>
        <p:txBody>
          <a:bodyPr/>
          <a:lstStyle/>
          <a:p>
            <a:r>
              <a:rPr lang="en-CA" dirty="0">
                <a:solidFill>
                  <a:srgbClr val="FF0000"/>
                </a:solidFill>
              </a:rPr>
              <a:t>Who is in my Circle?</a:t>
            </a:r>
          </a:p>
        </p:txBody>
      </p:sp>
      <p:pic>
        <p:nvPicPr>
          <p:cNvPr id="4" name="Picture 2" descr="Image result for support networks">
            <a:extLst>
              <a:ext uri="{FF2B5EF4-FFF2-40B4-BE49-F238E27FC236}">
                <a16:creationId xmlns:a16="http://schemas.microsoft.com/office/drawing/2014/main" id="{8ADFD58F-95A0-6B9B-FDFB-1F8DEEAD609E}"/>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100440" y="1853248"/>
            <a:ext cx="6340262"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522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9031" y="-1213919"/>
            <a:ext cx="8825658" cy="3329581"/>
          </a:xfrm>
        </p:spPr>
        <p:txBody>
          <a:bodyPr/>
          <a:lstStyle/>
          <a:p>
            <a:r>
              <a:rPr lang="en-US" dirty="0">
                <a:solidFill>
                  <a:srgbClr val="EF3E24"/>
                </a:solidFill>
              </a:rPr>
              <a:t>Thank You </a:t>
            </a:r>
          </a:p>
        </p:txBody>
      </p:sp>
      <p:sp>
        <p:nvSpPr>
          <p:cNvPr id="3" name="Subtitle 2"/>
          <p:cNvSpPr>
            <a:spLocks noGrp="1"/>
          </p:cNvSpPr>
          <p:nvPr>
            <p:ph type="subTitle" idx="1"/>
          </p:nvPr>
        </p:nvSpPr>
        <p:spPr>
          <a:xfrm>
            <a:off x="298764" y="2553077"/>
            <a:ext cx="9681849" cy="3085723"/>
          </a:xfrm>
        </p:spPr>
        <p:txBody>
          <a:bodyPr/>
          <a:lstStyle/>
          <a:p>
            <a:r>
              <a:rPr lang="en-US" dirty="0">
                <a:solidFill>
                  <a:srgbClr val="EF3E24"/>
                </a:solidFill>
              </a:rPr>
              <a:t>Name: </a:t>
            </a:r>
          </a:p>
          <a:p>
            <a:r>
              <a:rPr lang="en-US" dirty="0">
                <a:solidFill>
                  <a:srgbClr val="EF3E24"/>
                </a:solidFill>
              </a:rPr>
              <a:t>Peace PROGRAM Counsellor: </a:t>
            </a:r>
          </a:p>
          <a:p>
            <a:r>
              <a:rPr lang="en-US" dirty="0">
                <a:solidFill>
                  <a:srgbClr val="EF3E24"/>
                </a:solidFill>
              </a:rPr>
              <a:t>ORGANIZATION Name:</a:t>
            </a:r>
          </a:p>
          <a:p>
            <a:r>
              <a:rPr lang="en-US" dirty="0">
                <a:solidFill>
                  <a:srgbClr val="EF3E24"/>
                </a:solidFill>
              </a:rPr>
              <a:t>Phone Number:</a:t>
            </a:r>
          </a:p>
          <a:p>
            <a:r>
              <a:rPr lang="en-US" dirty="0">
                <a:solidFill>
                  <a:srgbClr val="EF3E24"/>
                </a:solidFill>
              </a:rPr>
              <a:t>Email:</a:t>
            </a:r>
          </a:p>
          <a:p>
            <a:r>
              <a:rPr lang="en-US" dirty="0">
                <a:solidFill>
                  <a:srgbClr val="EF3E24"/>
                </a:solidFill>
              </a:rPr>
              <a:t>Office hours:</a:t>
            </a:r>
          </a:p>
        </p:txBody>
      </p:sp>
      <p:grpSp>
        <p:nvGrpSpPr>
          <p:cNvPr id="4" name="Group 3"/>
          <p:cNvGrpSpPr/>
          <p:nvPr/>
        </p:nvGrpSpPr>
        <p:grpSpPr>
          <a:xfrm>
            <a:off x="8925550" y="146447"/>
            <a:ext cx="3092278" cy="1290467"/>
            <a:chOff x="8414078" y="146447"/>
            <a:chExt cx="3603750" cy="1503914"/>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4836" y="146447"/>
              <a:ext cx="1452992" cy="150391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4078" y="368744"/>
              <a:ext cx="2150758" cy="802343"/>
            </a:xfrm>
            <a:prstGeom prst="rect">
              <a:avLst/>
            </a:prstGeom>
          </p:spPr>
        </p:pic>
      </p:grpSp>
    </p:spTree>
    <p:extLst>
      <p:ext uri="{BB962C8B-B14F-4D97-AF65-F5344CB8AC3E}">
        <p14:creationId xmlns:p14="http://schemas.microsoft.com/office/powerpoint/2010/main" val="1881337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2">
      <a:dk1>
        <a:sysClr val="windowText" lastClr="000000"/>
      </a:dk1>
      <a:lt1>
        <a:srgbClr val="FFFFFF"/>
      </a:lt1>
      <a:dk2>
        <a:srgbClr val="1E5155"/>
      </a:dk2>
      <a:lt2>
        <a:srgbClr val="FFFFFF"/>
      </a:lt2>
      <a:accent1>
        <a:srgbClr val="003366"/>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2133</TotalTime>
  <Words>5835</Words>
  <Application>Microsoft Office PowerPoint</Application>
  <PresentationFormat>Widescreen</PresentationFormat>
  <Paragraphs>535</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Century Gothic</vt:lpstr>
      <vt:lpstr>Wingdings</vt:lpstr>
      <vt:lpstr>Wingdings 3</vt:lpstr>
      <vt:lpstr>Ion</vt:lpstr>
      <vt:lpstr>PowerPoint Presentation</vt:lpstr>
      <vt:lpstr>PEACE Program</vt:lpstr>
      <vt:lpstr>VIP Outline for Grades 4-6</vt:lpstr>
      <vt:lpstr>          3 Things You Need to Know:   1. Violence is NOT your fault.  2. You are NOT alone.  3. There are people who can help. </vt:lpstr>
      <vt:lpstr>What is Violence and Abuse?</vt:lpstr>
      <vt:lpstr>     How do you think children who experience domestic violence feel? </vt:lpstr>
      <vt:lpstr>Safety Planning</vt:lpstr>
      <vt:lpstr>Who is in my Circle?</vt:lpstr>
      <vt:lpstr>Thank You </vt:lpstr>
      <vt:lpstr>PowerPoint Presentation</vt:lpstr>
      <vt:lpstr>PEACE Program</vt:lpstr>
      <vt:lpstr>VIP Outline for Grades 4-6</vt:lpstr>
      <vt:lpstr> Healthy Relationships   </vt:lpstr>
      <vt:lpstr>Healthy Relationships   </vt:lpstr>
      <vt:lpstr>What Makes A Relationship Healthy?</vt:lpstr>
      <vt:lpstr>Why Do Some Friendships End?</vt:lpstr>
      <vt:lpstr>Thank You </vt:lpstr>
      <vt:lpstr>PowerPoint Presentation</vt:lpstr>
      <vt:lpstr>PEACE Program</vt:lpstr>
      <vt:lpstr>VIP Outline for Grades 4-6</vt:lpstr>
      <vt:lpstr>Emotional Expression and Self Care</vt:lpstr>
      <vt:lpstr>Emotional Expression and Self Care</vt:lpstr>
      <vt:lpstr>Emotional Expression and Self Care</vt:lpstr>
      <vt:lpstr>Discussion</vt:lpstr>
      <vt:lpstr>Emotional Expression and Self Care</vt:lpstr>
      <vt:lpstr>Discussion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BELIEVE PROJECT</dc:title>
  <dc:creator>Hannah Lee</dc:creator>
  <cp:lastModifiedBy>Allison Westbridge</cp:lastModifiedBy>
  <cp:revision>214</cp:revision>
  <dcterms:created xsi:type="dcterms:W3CDTF">2017-07-14T20:36:16Z</dcterms:created>
  <dcterms:modified xsi:type="dcterms:W3CDTF">2026-01-27T22:42:06Z</dcterms:modified>
</cp:coreProperties>
</file>