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309" r:id="rId2"/>
    <p:sldId id="344" r:id="rId3"/>
    <p:sldId id="274" r:id="rId4"/>
    <p:sldId id="275" r:id="rId5"/>
    <p:sldId id="348" r:id="rId6"/>
    <p:sldId id="276" r:id="rId7"/>
    <p:sldId id="350" r:id="rId8"/>
    <p:sldId id="277" r:id="rId9"/>
    <p:sldId id="342" r:id="rId10"/>
    <p:sldId id="349" r:id="rId11"/>
    <p:sldId id="323" r:id="rId12"/>
    <p:sldId id="312" r:id="rId13"/>
    <p:sldId id="370" r:id="rId14"/>
    <p:sldId id="351" r:id="rId15"/>
    <p:sldId id="352" r:id="rId16"/>
    <p:sldId id="287" r:id="rId17"/>
    <p:sldId id="356" r:id="rId18"/>
    <p:sldId id="288" r:id="rId19"/>
    <p:sldId id="357" r:id="rId20"/>
    <p:sldId id="333" r:id="rId21"/>
    <p:sldId id="358" r:id="rId22"/>
    <p:sldId id="359" r:id="rId23"/>
    <p:sldId id="326" r:id="rId24"/>
    <p:sldId id="310" r:id="rId25"/>
    <p:sldId id="371" r:id="rId26"/>
    <p:sldId id="360" r:id="rId27"/>
    <p:sldId id="279" r:id="rId28"/>
    <p:sldId id="361" r:id="rId29"/>
    <p:sldId id="362" r:id="rId30"/>
    <p:sldId id="367" r:id="rId31"/>
    <p:sldId id="364" r:id="rId32"/>
    <p:sldId id="363" r:id="rId33"/>
    <p:sldId id="365" r:id="rId34"/>
    <p:sldId id="368" r:id="rId35"/>
    <p:sldId id="369" r:id="rId36"/>
    <p:sldId id="32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2B516FB-845D-4C6E-AAB7-66C7206A6A83}">
          <p14:sldIdLst>
            <p14:sldId id="309"/>
            <p14:sldId id="344"/>
            <p14:sldId id="274"/>
            <p14:sldId id="275"/>
            <p14:sldId id="348"/>
            <p14:sldId id="276"/>
            <p14:sldId id="350"/>
            <p14:sldId id="277"/>
            <p14:sldId id="342"/>
            <p14:sldId id="349"/>
            <p14:sldId id="323"/>
            <p14:sldId id="312"/>
            <p14:sldId id="370"/>
            <p14:sldId id="351"/>
            <p14:sldId id="352"/>
            <p14:sldId id="287"/>
            <p14:sldId id="356"/>
            <p14:sldId id="288"/>
            <p14:sldId id="357"/>
            <p14:sldId id="333"/>
            <p14:sldId id="358"/>
            <p14:sldId id="359"/>
            <p14:sldId id="326"/>
            <p14:sldId id="310"/>
            <p14:sldId id="371"/>
            <p14:sldId id="360"/>
            <p14:sldId id="279"/>
            <p14:sldId id="361"/>
            <p14:sldId id="362"/>
            <p14:sldId id="367"/>
            <p14:sldId id="364"/>
            <p14:sldId id="363"/>
            <p14:sldId id="365"/>
            <p14:sldId id="368"/>
            <p14:sldId id="369"/>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55783" autoAdjust="0"/>
  </p:normalViewPr>
  <p:slideViewPr>
    <p:cSldViewPr snapToGrid="0">
      <p:cViewPr varScale="1">
        <p:scale>
          <a:sx n="51" d="100"/>
          <a:sy n="51" d="100"/>
        </p:scale>
        <p:origin x="1858" y="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438"/>
    </p:cViewPr>
  </p:sorterViewPr>
  <p:notesViewPr>
    <p:cSldViewPr snapToGrid="0">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5DF14-4B73-4658-B2F3-77B1C1971270}"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D85E3-D383-4168-91CB-A6B17C57EFFA}" type="slidenum">
              <a:rPr lang="en-US" smtClean="0"/>
              <a:t>‹#›</a:t>
            </a:fld>
            <a:endParaRPr lang="en-US"/>
          </a:p>
        </p:txBody>
      </p:sp>
    </p:spTree>
    <p:extLst>
      <p:ext uri="{BB962C8B-B14F-4D97-AF65-F5344CB8AC3E}">
        <p14:creationId xmlns:p14="http://schemas.microsoft.com/office/powerpoint/2010/main" val="116668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L6HB97lbr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r>
              <a:rPr lang="en-US" b="1" u="sng" dirty="0"/>
              <a:t>Point of Slide: </a:t>
            </a:r>
            <a:r>
              <a:rPr lang="en-US" dirty="0"/>
              <a:t>This slide introduces</a:t>
            </a:r>
            <a:r>
              <a:rPr lang="en-US" baseline="0" dirty="0"/>
              <a:t> the Violence Is Preventable (VIP)</a:t>
            </a:r>
            <a:r>
              <a:rPr lang="en-US" dirty="0"/>
              <a:t> Program</a:t>
            </a:r>
            <a:r>
              <a:rPr lang="en-US" baseline="0" dirty="0"/>
              <a:t>, and why</a:t>
            </a:r>
            <a:r>
              <a:rPr lang="en-US" dirty="0"/>
              <a:t>  PEACE Program</a:t>
            </a:r>
            <a:r>
              <a:rPr lang="en-US" baseline="0" dirty="0"/>
              <a:t> counsellors</a:t>
            </a:r>
            <a:r>
              <a:rPr lang="en-US" dirty="0"/>
              <a:t> </a:t>
            </a:r>
            <a:r>
              <a:rPr lang="en-US" baseline="0" dirty="0"/>
              <a:t>are in the classroom and informs the students of</a:t>
            </a:r>
            <a:r>
              <a:rPr lang="en-US" dirty="0"/>
              <a:t> the </a:t>
            </a:r>
            <a:r>
              <a:rPr lang="en-US" baseline="0" dirty="0"/>
              <a:t>purpose of the presentation.</a:t>
            </a:r>
            <a:endParaRPr lang="en-US" dirty="0"/>
          </a:p>
          <a:p>
            <a:endParaRPr lang="en-US" b="1" u="sng" baseline="0" dirty="0"/>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p:txBody>
      </p:sp>
      <p:sp>
        <p:nvSpPr>
          <p:cNvPr id="4" name="Slide Number Placeholder 3"/>
          <p:cNvSpPr>
            <a:spLocks noGrp="1"/>
          </p:cNvSpPr>
          <p:nvPr>
            <p:ph type="sldNum" sz="quarter" idx="10"/>
          </p:nvPr>
        </p:nvSpPr>
        <p:spPr/>
        <p:txBody>
          <a:bodyPr/>
          <a:lstStyle/>
          <a:p>
            <a:fld id="{809D85E3-D383-4168-91CB-A6B17C57EFFA}" type="slidenum">
              <a:rPr lang="en-US" smtClean="0"/>
              <a:t>1</a:t>
            </a:fld>
            <a:endParaRPr lang="en-US"/>
          </a:p>
        </p:txBody>
      </p:sp>
    </p:spTree>
    <p:extLst>
      <p:ext uri="{BB962C8B-B14F-4D97-AF65-F5344CB8AC3E}">
        <p14:creationId xmlns:p14="http://schemas.microsoft.com/office/powerpoint/2010/main" val="2684214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To allow students an opportunity to ask anonymous questions or comments. This can be a powerful tool for seeing what is relevant for the classroom you are presenting to.</a:t>
            </a:r>
          </a:p>
          <a:p>
            <a:endParaRPr lang="en-US" dirty="0"/>
          </a:p>
          <a:p>
            <a:r>
              <a:rPr lang="en-US" b="1" u="sng" dirty="0"/>
              <a:t>Activity – Anonymous Question or Comment</a:t>
            </a:r>
          </a:p>
          <a:p>
            <a:pPr marL="171450" indent="-171450">
              <a:buFont typeface="Arial" panose="020B0604020202020204" pitchFamily="34" charset="0"/>
              <a:buChar char="•"/>
            </a:pPr>
            <a:r>
              <a:rPr lang="en-US" dirty="0"/>
              <a:t>Provide all students with a blank piece of paper and a pen. </a:t>
            </a:r>
          </a:p>
          <a:p>
            <a:pPr marL="171450" indent="-171450">
              <a:buFont typeface="Arial" panose="020B0604020202020204" pitchFamily="34" charset="0"/>
              <a:buChar char="•"/>
            </a:pPr>
            <a:r>
              <a:rPr lang="en-US" dirty="0"/>
              <a:t>Request that each student take the time to write something on the paper related to the presentation. They can write a comment about something that was interesting or a question about something they might be wondering about. </a:t>
            </a:r>
          </a:p>
          <a:p>
            <a:pPr marL="171450" indent="-171450">
              <a:buFont typeface="Arial" panose="020B0604020202020204" pitchFamily="34" charset="0"/>
              <a:buChar char="•"/>
            </a:pPr>
            <a:r>
              <a:rPr lang="en-US" dirty="0"/>
              <a:t>Be clear that these comments and questions are totally anonymous and request that no real names are used. If they have a question about a scenario, they can use pseudonyms. </a:t>
            </a:r>
          </a:p>
          <a:p>
            <a:pPr marL="171450" indent="-171450">
              <a:buFont typeface="Arial" panose="020B0604020202020204" pitchFamily="34" charset="0"/>
              <a:buChar char="•"/>
            </a:pPr>
            <a:r>
              <a:rPr lang="en-US" dirty="0"/>
              <a:t>Let students know that you will begin your next session by addressing themes and questions that emerge through their anonymous comments and questions.</a:t>
            </a:r>
            <a:endParaRPr lang="en-CA" b="1" u="sng" dirty="0"/>
          </a:p>
        </p:txBody>
      </p:sp>
      <p:sp>
        <p:nvSpPr>
          <p:cNvPr id="4" name="Slide Number Placeholder 3"/>
          <p:cNvSpPr>
            <a:spLocks noGrp="1"/>
          </p:cNvSpPr>
          <p:nvPr>
            <p:ph type="sldNum" sz="quarter" idx="5"/>
          </p:nvPr>
        </p:nvSpPr>
        <p:spPr/>
        <p:txBody>
          <a:bodyPr/>
          <a:lstStyle/>
          <a:p>
            <a:fld id="{809D85E3-D383-4168-91CB-A6B17C57EFFA}" type="slidenum">
              <a:rPr lang="en-US" smtClean="0"/>
              <a:t>10</a:t>
            </a:fld>
            <a:endParaRPr lang="en-US"/>
          </a:p>
        </p:txBody>
      </p:sp>
    </p:spTree>
    <p:extLst>
      <p:ext uri="{BB962C8B-B14F-4D97-AF65-F5344CB8AC3E}">
        <p14:creationId xmlns:p14="http://schemas.microsoft.com/office/powerpoint/2010/main" val="308993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of the lesson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the main messages from this lesson.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Thank them for being a wonderful class.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Let them know </a:t>
            </a:r>
            <a:r>
              <a:rPr lang="en-US" dirty="0"/>
              <a:t>what information you will be sending home with them, such as VIP post cards, VIP wallet cards, agency brochure, PEACE Program brochure, and any other additional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returning for another presentation, let the class know when you will be back and remind them to stay and ask any questions or share any concerns that may have arisen during the presentation.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 and </a:t>
            </a:r>
            <a:r>
              <a:rPr lang="en-US" dirty="0"/>
              <a:t>and encourage students to reach out if they have any questions or concerns about the presentation.</a:t>
            </a: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11</a:t>
            </a:fld>
            <a:endParaRPr lang="en-US"/>
          </a:p>
        </p:txBody>
      </p:sp>
    </p:spTree>
    <p:extLst>
      <p:ext uri="{BB962C8B-B14F-4D97-AF65-F5344CB8AC3E}">
        <p14:creationId xmlns:p14="http://schemas.microsoft.com/office/powerpoint/2010/main" val="207126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CA" sz="1200" b="0" i="0" u="none" strike="noStrike" kern="1200" cap="none" spc="0" normalizeH="0" baseline="0" noProof="0" dirty="0">
                <a:ln>
                  <a:noFill/>
                </a:ln>
                <a:solidFill>
                  <a:prstClr val="black"/>
                </a:solidFill>
                <a:effectLst/>
                <a:uLnTx/>
                <a:uFillTx/>
                <a:latin typeface="+mn-lt"/>
                <a:ea typeface="+mn-ea"/>
                <a:cs typeface="+mn-cs"/>
              </a:rPr>
              <a:t> This slide introduces the Violence Is Preventable (VIP) Program, and why PEACE Program counsellors are in the classroom and informs the students of the purpose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sng" strike="noStrike" kern="1200" cap="none" spc="0" normalizeH="0" baseline="0" noProof="0" dirty="0">
              <a:ln>
                <a:noFill/>
              </a:ln>
              <a:solidFill>
                <a:prstClr val="black"/>
              </a:solidFill>
              <a:effectLst/>
              <a:uLnTx/>
              <a:uFillTx/>
              <a:latin typeface="+mn-lt"/>
              <a:ea typeface="+mn-ea"/>
              <a:cs typeface="+mn-cs"/>
            </a:endParaRPr>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p:txBody>
      </p:sp>
      <p:sp>
        <p:nvSpPr>
          <p:cNvPr id="4" name="Slide Number Placeholder 3"/>
          <p:cNvSpPr>
            <a:spLocks noGrp="1"/>
          </p:cNvSpPr>
          <p:nvPr>
            <p:ph type="sldNum" sz="quarter" idx="10"/>
          </p:nvPr>
        </p:nvSpPr>
        <p:spPr/>
        <p:txBody>
          <a:bodyPr/>
          <a:lstStyle/>
          <a:p>
            <a:fld id="{809D85E3-D383-4168-91CB-A6B17C57EFFA}" type="slidenum">
              <a:rPr lang="en-US" smtClean="0"/>
              <a:t>12</a:t>
            </a:fld>
            <a:endParaRPr lang="en-US"/>
          </a:p>
        </p:txBody>
      </p:sp>
    </p:spTree>
    <p:extLst>
      <p:ext uri="{BB962C8B-B14F-4D97-AF65-F5344CB8AC3E}">
        <p14:creationId xmlns:p14="http://schemas.microsoft.com/office/powerpoint/2010/main" val="195460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p:cNvSpPr>
            <a:spLocks noGrp="1"/>
          </p:cNvSpPr>
          <p:nvPr>
            <p:ph type="sldNum" sz="quarter" idx="10"/>
          </p:nvPr>
        </p:nvSpPr>
        <p:spPr/>
        <p:txBody>
          <a:bodyPr/>
          <a:lstStyle/>
          <a:p>
            <a:fld id="{809D85E3-D383-4168-91CB-A6B17C57EFFA}" type="slidenum">
              <a:rPr lang="en-US" smtClean="0"/>
              <a:t>13</a:t>
            </a:fld>
            <a:endParaRPr lang="en-US"/>
          </a:p>
        </p:txBody>
      </p:sp>
    </p:spTree>
    <p:extLst>
      <p:ext uri="{BB962C8B-B14F-4D97-AF65-F5344CB8AC3E}">
        <p14:creationId xmlns:p14="http://schemas.microsoft.com/office/powerpoint/2010/main" val="53151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3057A-5060-EF93-CFDD-1DBBF8C18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C9E53-DA62-2E32-8385-F257D0B95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7B1E7-040C-4979-E9FE-3A82CCF243FE}"/>
              </a:ext>
            </a:extLst>
          </p:cNvPr>
          <p:cNvSpPr>
            <a:spLocks noGrp="1"/>
          </p:cNvSpPr>
          <p:nvPr>
            <p:ph type="body" idx="1"/>
          </p:nvPr>
        </p:nvSpPr>
        <p:spPr>
          <a:xfrm>
            <a:off x="541867" y="4400549"/>
            <a:ext cx="5630333"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the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introduce the students to the key themes of the VIP curriculum.  You could advise them that all Grades 7-9 classes in BC who are participating in VIP are receiving the same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online safety and the bystander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students know what to expect</a:t>
            </a:r>
            <a:r>
              <a:rPr lang="en-US" baseline="0" dirty="0"/>
              <a:t> during the presentation</a:t>
            </a:r>
            <a:r>
              <a:rPr lang="en-US" dirty="0"/>
              <a:t> and advise</a:t>
            </a:r>
            <a:r>
              <a:rPr lang="en-US" baseline="0" dirty="0"/>
              <a:t> </a:t>
            </a:r>
            <a:r>
              <a:rPr lang="en-US" dirty="0"/>
              <a:t>them of the number of presentations you will be delivering (1-3).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Invite the class to remember their “community agreement” or “rules” from Day 1. Review the previous list together on the board or a flip chart so it’s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Address any housekeeping, such as one person speaking at a time, raising hands for questions and comments, self-care and cellphone use.</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p:txBody>
      </p:sp>
      <p:sp>
        <p:nvSpPr>
          <p:cNvPr id="4" name="Slide Number Placeholder 3">
            <a:extLst>
              <a:ext uri="{FF2B5EF4-FFF2-40B4-BE49-F238E27FC236}">
                <a16:creationId xmlns:a16="http://schemas.microsoft.com/office/drawing/2014/main" id="{9D721D55-3961-2D51-26BE-AC4FA8102286}"/>
              </a:ext>
            </a:extLst>
          </p:cNvPr>
          <p:cNvSpPr>
            <a:spLocks noGrp="1"/>
          </p:cNvSpPr>
          <p:nvPr>
            <p:ph type="sldNum" sz="quarter" idx="10"/>
          </p:nvPr>
        </p:nvSpPr>
        <p:spPr/>
        <p:txBody>
          <a:bodyPr/>
          <a:lstStyle/>
          <a:p>
            <a:fld id="{809D85E3-D383-4168-91CB-A6B17C57EFFA}" type="slidenum">
              <a:rPr lang="en-US" smtClean="0"/>
              <a:t>14</a:t>
            </a:fld>
            <a:endParaRPr lang="en-US" dirty="0"/>
          </a:p>
        </p:txBody>
      </p:sp>
    </p:spTree>
    <p:extLst>
      <p:ext uri="{BB962C8B-B14F-4D97-AF65-F5344CB8AC3E}">
        <p14:creationId xmlns:p14="http://schemas.microsoft.com/office/powerpoint/2010/main" val="3577970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58798-878D-7288-68F6-0DAC526B9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93CB1-FBE3-51B0-0750-E6599FA47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A0969-2CCA-D86D-2149-337F867169DF}"/>
              </a:ext>
            </a:extLst>
          </p:cNvPr>
          <p:cNvSpPr>
            <a:spLocks noGrp="1"/>
          </p:cNvSpPr>
          <p:nvPr>
            <p:ph type="body" idx="1"/>
          </p:nvPr>
        </p:nvSpPr>
        <p:spPr/>
        <p:txBody>
          <a:bodyPr/>
          <a:lstStyle/>
          <a:p>
            <a:r>
              <a:rPr lang="en-US" b="1" u="sng" dirty="0"/>
              <a:t>Point of the Slide</a:t>
            </a:r>
            <a:r>
              <a:rPr lang="en-US" dirty="0"/>
              <a:t>: To address the themes from the anonymous questions or comments shared at the end of the previous presentation.</a:t>
            </a:r>
          </a:p>
          <a:p>
            <a:endParaRPr lang="en-US" dirty="0"/>
          </a:p>
          <a:p>
            <a:r>
              <a:rPr lang="en-US" b="1" u="sng" dirty="0"/>
              <a:t>Speaking notes:</a:t>
            </a:r>
          </a:p>
          <a:p>
            <a:r>
              <a:rPr lang="en-US" i="1" dirty="0"/>
              <a:t>Today we are going to begin by reviewing the anonymous questions from the last presentation. Following that, we will talk about healthy relationships. </a:t>
            </a:r>
          </a:p>
          <a:p>
            <a:endParaRPr lang="en-US" dirty="0"/>
          </a:p>
          <a:p>
            <a:r>
              <a:rPr lang="en-US" b="1" u="sng" dirty="0"/>
              <a:t>Activity – Answer Anonymous Questions from Previous Presentation</a:t>
            </a:r>
          </a:p>
          <a:p>
            <a:pPr marL="171450" indent="-171450">
              <a:buFont typeface="Arial" panose="020B0604020202020204" pitchFamily="34" charset="0"/>
              <a:buChar char="•"/>
            </a:pPr>
            <a:r>
              <a:rPr lang="en-US" dirty="0"/>
              <a:t>Acknowledge with the class that you are not an expert, but rather you are facilitating a conversation about topics that are sometimes hard to talk about.</a:t>
            </a:r>
            <a:endParaRPr lang="en-US" b="1" u="sng" dirty="0"/>
          </a:p>
          <a:p>
            <a:pPr marL="171450" indent="-171450">
              <a:buFont typeface="Arial" panose="020B0604020202020204" pitchFamily="34" charset="0"/>
              <a:buChar char="•"/>
            </a:pPr>
            <a:r>
              <a:rPr lang="en-US" dirty="0"/>
              <a:t>Before beginning, thank the class for their contributions to the anonymous questions and comments that were shared at the end of the previous presentation. </a:t>
            </a:r>
          </a:p>
          <a:p>
            <a:pPr marL="171450" indent="-171450">
              <a:buFont typeface="Arial" panose="020B0604020202020204" pitchFamily="34" charset="0"/>
              <a:buChar char="•"/>
            </a:pPr>
            <a:r>
              <a:rPr lang="en-US" dirty="0"/>
              <a:t>Ensure that they know you are addressing themes shared and that you are grateful for the time they took to ask such real and relevant questions.</a:t>
            </a:r>
          </a:p>
          <a:p>
            <a:pPr marL="171450" indent="-171450">
              <a:buFont typeface="Arial" panose="020B0604020202020204" pitchFamily="34" charset="0"/>
              <a:buChar char="•"/>
            </a:pPr>
            <a:endParaRPr lang="en-US" b="1" u="sng" dirty="0"/>
          </a:p>
          <a:p>
            <a:pPr marL="171450" indent="-171450">
              <a:buFont typeface="Arial" panose="020B0604020202020204" pitchFamily="34" charset="0"/>
              <a:buChar char="•"/>
            </a:pPr>
            <a:r>
              <a:rPr lang="en-US" dirty="0"/>
              <a:t>This activity may take 10-15 minutes if students bring up meaningful questions and engage in dialogue. </a:t>
            </a:r>
          </a:p>
          <a:p>
            <a:pPr marL="171450" indent="-171450">
              <a:buFont typeface="Arial" panose="020B0604020202020204" pitchFamily="34" charset="0"/>
              <a:buChar char="•"/>
            </a:pPr>
            <a:r>
              <a:rPr lang="en-US" dirty="0"/>
              <a:t>You can finish this activity by letting students know you are available after class if any questions do not feel resolved or if they want more specific support on a particular topic.</a:t>
            </a:r>
            <a:endParaRPr lang="en-US" b="1" u="sng" dirty="0"/>
          </a:p>
        </p:txBody>
      </p:sp>
      <p:sp>
        <p:nvSpPr>
          <p:cNvPr id="4" name="Slide Number Placeholder 3">
            <a:extLst>
              <a:ext uri="{FF2B5EF4-FFF2-40B4-BE49-F238E27FC236}">
                <a16:creationId xmlns:a16="http://schemas.microsoft.com/office/drawing/2014/main" id="{33FF8937-28F6-5699-4BFA-7E5CB37E2CAB}"/>
              </a:ext>
            </a:extLst>
          </p:cNvPr>
          <p:cNvSpPr>
            <a:spLocks noGrp="1"/>
          </p:cNvSpPr>
          <p:nvPr>
            <p:ph type="sldNum" sz="quarter" idx="5"/>
          </p:nvPr>
        </p:nvSpPr>
        <p:spPr/>
        <p:txBody>
          <a:bodyPr/>
          <a:lstStyle/>
          <a:p>
            <a:fld id="{809D85E3-D383-4168-91CB-A6B17C57EFFA}" type="slidenum">
              <a:rPr lang="en-US" smtClean="0"/>
              <a:t>15</a:t>
            </a:fld>
            <a:endParaRPr lang="en-US"/>
          </a:p>
        </p:txBody>
      </p:sp>
    </p:spTree>
    <p:extLst>
      <p:ext uri="{BB962C8B-B14F-4D97-AF65-F5344CB8AC3E}">
        <p14:creationId xmlns:p14="http://schemas.microsoft.com/office/powerpoint/2010/main" val="211127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of slide: </a:t>
            </a:r>
            <a:r>
              <a:rPr lang="en-US" dirty="0"/>
              <a:t>Introduce the VIP</a:t>
            </a:r>
            <a:r>
              <a:rPr lang="en-US" baseline="0" dirty="0"/>
              <a:t> curriculum topic of healthy relationships.</a:t>
            </a:r>
            <a:endParaRPr lang="en-US" dirty="0"/>
          </a:p>
          <a:p>
            <a:endParaRPr lang="en-US" dirty="0"/>
          </a:p>
          <a:p>
            <a:r>
              <a:rPr lang="en-US" b="1" u="sng" dirty="0"/>
              <a:t>Speaking Notes:</a:t>
            </a:r>
          </a:p>
          <a:p>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Healthy relationships may be different for everyone, however, they have some common elements. Today we are going to discuss qualities and elements that make up healthy relationships, and why they are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Activity – Brainstorm Healthy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the students to think about a close relationship in their life that is NOT romantic, such as parents, siblings and friends. Ask the class to think about attributes or qualities that are important to these relationships.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do you treat your parents, your siblings and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do you want to be treated by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is a quality of this relationship that you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is one thing that you do or say in this relationship that feels healthy?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Conduct a group brainstorm with the class and write their ideas down on the board or a flipchart and remind students that there is no wrong answer.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Consider requesting to hear from everyone with the option for students to pass if they wish not to contribute. This can help engage and make space to hear from everyone in the class and gather more diverse ideas.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Emphasize that the qualities they listed are all important in all relationships.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Some ideas that may emerge: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Mutual respect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Open and honest communication (you may ask youth, what does good communication mean?)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Boundaries</a:t>
            </a:r>
            <a:endParaRPr lang="en-US" b="1" i="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16</a:t>
            </a:fld>
            <a:endParaRPr lang="en-US"/>
          </a:p>
        </p:txBody>
      </p:sp>
    </p:spTree>
    <p:extLst>
      <p:ext uri="{BB962C8B-B14F-4D97-AF65-F5344CB8AC3E}">
        <p14:creationId xmlns:p14="http://schemas.microsoft.com/office/powerpoint/2010/main" val="418219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9333" y="4400550"/>
            <a:ext cx="6002867" cy="4743450"/>
          </a:xfrm>
        </p:spPr>
        <p:txBody>
          <a:bodyPr/>
          <a:lstStyle/>
          <a:p>
            <a:r>
              <a:rPr lang="en-US" b="1" u="sng" dirty="0"/>
              <a:t>Point of the Slide</a:t>
            </a:r>
            <a:r>
              <a:rPr lang="en-US" dirty="0"/>
              <a:t>: Students</a:t>
            </a:r>
            <a:r>
              <a:rPr lang="en-US" baseline="0" dirty="0"/>
              <a:t> can</a:t>
            </a:r>
            <a:r>
              <a:rPr lang="en-US" dirty="0"/>
              <a:t> practice</a:t>
            </a:r>
            <a:r>
              <a:rPr lang="en-US" baseline="0" dirty="0"/>
              <a:t> and reflect on their communication styles</a:t>
            </a:r>
            <a:endParaRPr lang="en-US" dirty="0"/>
          </a:p>
          <a:p>
            <a:endParaRPr lang="en-US" dirty="0"/>
          </a:p>
          <a:p>
            <a:r>
              <a:rPr lang="en-US" b="1" u="sng" dirty="0"/>
              <a:t>Activity – Listening Exercise in Partners</a:t>
            </a:r>
          </a:p>
          <a:p>
            <a:endParaRPr lang="en-US" b="1" u="sng" dirty="0"/>
          </a:p>
          <a:p>
            <a:pPr marL="171450" indent="-171450">
              <a:buFont typeface="Arial" panose="020B0604020202020204" pitchFamily="34" charset="0"/>
              <a:buChar char="•"/>
            </a:pPr>
            <a:r>
              <a:rPr lang="en-US" dirty="0"/>
              <a:t>Introduce the exercise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Ask students to find a partner. Each partner gets one minute to talk and one minute to listen. Pick a simple topic that is easy to share about such as: ‘what are you going to do after school?’ or ‘what type of food do you like to eat?’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Be clear that the job of the listener is to simply listen.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After everyone has had an opportunity to be in both roles, ask students to reflect on the exercise. Things that they might notice: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Some of us are better at talking than listening</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Some of us have a hard time finding words</a:t>
            </a:r>
          </a:p>
          <a:p>
            <a:pPr marL="628650" lvl="1" indent="-171450">
              <a:buFont typeface="Arial" panose="020B0604020202020204" pitchFamily="34" charset="0"/>
              <a:buChar char="•"/>
            </a:pPr>
            <a:r>
              <a:rPr lang="en-CA" sz="1200" kern="1200" baseline="0" dirty="0">
                <a:solidFill>
                  <a:schemeClr val="tx1"/>
                </a:solidFill>
                <a:effectLst/>
                <a:latin typeface="+mn-lt"/>
                <a:ea typeface="+mn-ea"/>
                <a:cs typeface="+mn-cs"/>
              </a:rPr>
              <a:t>C</a:t>
            </a:r>
            <a:r>
              <a:rPr lang="en-US" sz="1200" kern="1200" dirty="0" err="1">
                <a:solidFill>
                  <a:schemeClr val="tx1"/>
                </a:solidFill>
                <a:effectLst/>
                <a:latin typeface="+mn-lt"/>
                <a:ea typeface="+mn-ea"/>
                <a:cs typeface="+mn-cs"/>
              </a:rPr>
              <a:t>ommunication</a:t>
            </a:r>
            <a:r>
              <a:rPr lang="en-US" sz="1200" kern="1200" dirty="0">
                <a:solidFill>
                  <a:schemeClr val="tx1"/>
                </a:solidFill>
                <a:effectLst/>
                <a:latin typeface="+mn-lt"/>
                <a:ea typeface="+mn-ea"/>
                <a:cs typeface="+mn-cs"/>
              </a:rPr>
              <a:t> is hard and sometimes awkward. Like any skill, it requires practice.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helps to feel patience, support and a smile from the person we are communicating with. Body language, pacing and tone of voice influence how we communicate.</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17</a:t>
            </a:fld>
            <a:endParaRPr lang="en-US" dirty="0"/>
          </a:p>
        </p:txBody>
      </p:sp>
    </p:spTree>
    <p:extLst>
      <p:ext uri="{BB962C8B-B14F-4D97-AF65-F5344CB8AC3E}">
        <p14:creationId xmlns:p14="http://schemas.microsoft.com/office/powerpoint/2010/main" val="351772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a:t>
            </a:r>
            <a:r>
              <a:rPr kumimoji="0" lang="en-US" sz="1200" b="1" i="0" u="none" strike="noStrike" kern="1200" cap="none" spc="0" normalizeH="0" baseline="0" noProof="0" dirty="0">
                <a:ln>
                  <a:noFill/>
                </a:ln>
                <a:solidFill>
                  <a:prstClr val="black"/>
                </a:solidFill>
                <a:effectLst/>
                <a:uLnTx/>
                <a:uFillTx/>
                <a:latin typeface="+mn-lt"/>
                <a:ea typeface="+mn-ea"/>
                <a:cs typeface="+mn-cs"/>
              </a:rPr>
              <a:t>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healthy relationships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videos</a:t>
            </a:r>
            <a:r>
              <a:rPr kumimoji="0" lang="en-US" sz="1200" b="0" i="1" u="none" strike="noStrike" kern="1200" cap="none" spc="0" normalizeH="0" baseline="0" noProof="0" dirty="0">
                <a:ln>
                  <a:noFill/>
                </a:ln>
                <a:solidFill>
                  <a:prstClr val="black"/>
                </a:solidFill>
                <a:effectLst/>
                <a:uLnTx/>
                <a:uFillTx/>
                <a:latin typeface="+mn-lt"/>
                <a:ea typeface="+mn-ea"/>
                <a:cs typeface="+mn-cs"/>
              </a:rPr>
              <a:t>: Today we are going to be watching a couple of short videos about healthy relationships and then we will have some small group discussions about them. While watching these videos, think about the list of qualities that are important in all healthy relationships from the brainstorming activity we did earlier.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1" i="0" u="sng" strike="noStrike" kern="1200" cap="none" spc="0" normalizeH="0" baseline="0" noProof="0" dirty="0">
                <a:ln>
                  <a:noFill/>
                </a:ln>
                <a:solidFill>
                  <a:prstClr val="black"/>
                </a:solidFill>
                <a:effectLst/>
                <a:uLnTx/>
                <a:uFillTx/>
                <a:latin typeface="+mn-lt"/>
                <a:ea typeface="+mn-ea"/>
                <a:cs typeface="+mn-cs"/>
              </a:rPr>
              <a:t>Watch Video A:</a:t>
            </a:r>
            <a:r>
              <a:rPr kumimoji="0" lang="en-US" sz="1200" b="0" i="0" u="none" strike="noStrike" kern="1200" cap="none" spc="0" normalizeH="0" baseline="0" noProof="0" dirty="0">
                <a:ln>
                  <a:noFill/>
                </a:ln>
                <a:solidFill>
                  <a:prstClr val="black"/>
                </a:solidFill>
                <a:effectLst/>
                <a:uLnTx/>
                <a:uFillTx/>
                <a:latin typeface="+mn-lt"/>
                <a:ea typeface="+mn-ea"/>
                <a:cs typeface="+mn-cs"/>
              </a:rPr>
              <a:t> What Teens Think About Relationships: https://youtu.be/DPb_B0pTBoQ?si=F9LhjZVwLfs1_qVN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18</a:t>
            </a:fld>
            <a:endParaRPr lang="en-US"/>
          </a:p>
        </p:txBody>
      </p:sp>
    </p:spTree>
    <p:extLst>
      <p:ext uri="{BB962C8B-B14F-4D97-AF65-F5344CB8AC3E}">
        <p14:creationId xmlns:p14="http://schemas.microsoft.com/office/powerpoint/2010/main" val="360327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C7B88-F0F8-CB37-7C20-2BAFD4253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FA344-D4E9-D167-4CD6-431B9BF51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89A06-F58A-156C-D72B-04CEBDBE8A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a:t>
            </a:r>
            <a:r>
              <a:rPr kumimoji="0" lang="en-US" sz="1200" b="1" i="0" u="none" strike="noStrike" kern="1200" cap="none" spc="0" normalizeH="0" baseline="0" noProof="0" dirty="0">
                <a:ln>
                  <a:noFill/>
                </a:ln>
                <a:solidFill>
                  <a:prstClr val="black"/>
                </a:solidFill>
                <a:effectLst/>
                <a:uLnTx/>
                <a:uFillTx/>
                <a:latin typeface="+mn-lt"/>
                <a:ea typeface="+mn-ea"/>
                <a:cs typeface="+mn-cs"/>
              </a:rPr>
              <a:t>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healthy relationships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1" i="0" u="sng" strike="noStrike" kern="1200" cap="none" spc="0" normalizeH="0" baseline="0" noProof="0" dirty="0">
                <a:ln>
                  <a:noFill/>
                </a:ln>
                <a:solidFill>
                  <a:prstClr val="black"/>
                </a:solidFill>
                <a:effectLst/>
                <a:uLnTx/>
                <a:uFillTx/>
                <a:latin typeface="+mn-lt"/>
                <a:ea typeface="+mn-ea"/>
                <a:cs typeface="+mn-cs"/>
              </a:rPr>
              <a:t>Watch Video B:</a:t>
            </a:r>
            <a:r>
              <a:rPr kumimoji="0" lang="en-US" sz="1200" b="0" i="0" u="none" strike="noStrike" kern="1200" cap="none" spc="0" normalizeH="0" baseline="0" noProof="0" dirty="0">
                <a:ln>
                  <a:noFill/>
                </a:ln>
                <a:solidFill>
                  <a:prstClr val="black"/>
                </a:solidFill>
                <a:effectLst/>
                <a:uLnTx/>
                <a:uFillTx/>
                <a:latin typeface="+mn-lt"/>
                <a:ea typeface="+mn-ea"/>
                <a:cs typeface="+mn-cs"/>
              </a:rPr>
              <a:t> 12 Early Signs That A relationship Won’t Last https://youtu.be/jCZdN_PL0f4?si=O_y3tcJUmOT529Wg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a:extLst>
              <a:ext uri="{FF2B5EF4-FFF2-40B4-BE49-F238E27FC236}">
                <a16:creationId xmlns:a16="http://schemas.microsoft.com/office/drawing/2014/main" id="{24A76208-4EB0-86B9-C234-52A61BD3C00A}"/>
              </a:ext>
            </a:extLst>
          </p:cNvPr>
          <p:cNvSpPr>
            <a:spLocks noGrp="1"/>
          </p:cNvSpPr>
          <p:nvPr>
            <p:ph type="sldNum" sz="quarter" idx="10"/>
          </p:nvPr>
        </p:nvSpPr>
        <p:spPr/>
        <p:txBody>
          <a:bodyPr/>
          <a:lstStyle/>
          <a:p>
            <a:fld id="{809D85E3-D383-4168-91CB-A6B17C57EFFA}" type="slidenum">
              <a:rPr lang="en-US" smtClean="0"/>
              <a:t>19</a:t>
            </a:fld>
            <a:endParaRPr lang="en-US"/>
          </a:p>
        </p:txBody>
      </p:sp>
    </p:spTree>
    <p:extLst>
      <p:ext uri="{BB962C8B-B14F-4D97-AF65-F5344CB8AC3E}">
        <p14:creationId xmlns:p14="http://schemas.microsoft.com/office/powerpoint/2010/main" val="176459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p:cNvSpPr>
            <a:spLocks noGrp="1"/>
          </p:cNvSpPr>
          <p:nvPr>
            <p:ph type="sldNum" sz="quarter" idx="10"/>
          </p:nvPr>
        </p:nvSpPr>
        <p:spPr/>
        <p:txBody>
          <a:bodyPr/>
          <a:lstStyle/>
          <a:p>
            <a:fld id="{809D85E3-D383-4168-91CB-A6B17C57EFFA}" type="slidenum">
              <a:rPr lang="en-US" smtClean="0"/>
              <a:t>2</a:t>
            </a:fld>
            <a:endParaRPr lang="en-US"/>
          </a:p>
        </p:txBody>
      </p:sp>
    </p:spTree>
    <p:extLst>
      <p:ext uri="{BB962C8B-B14F-4D97-AF65-F5344CB8AC3E}">
        <p14:creationId xmlns:p14="http://schemas.microsoft.com/office/powerpoint/2010/main" val="53151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32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an opportunity to discuss the video as it relates to the VIP curriculum topic of healthy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Break the class into small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each group to discuss the videos using the questions on the slide:</a:t>
            </a:r>
          </a:p>
          <a:p>
            <a:pPr marL="628650" lvl="1" indent="-171450">
              <a:buClr>
                <a:srgbClr val="EF3E24"/>
              </a:buClr>
              <a:buFont typeface="Arial" panose="020B0604020202020204" pitchFamily="34" charset="0"/>
              <a:buChar char="•"/>
            </a:pPr>
            <a:r>
              <a:rPr lang="en-US" i="1" dirty="0">
                <a:solidFill>
                  <a:srgbClr val="EF3E24"/>
                </a:solidFill>
              </a:rPr>
              <a:t>Are there any themes from the videos that we can add to our list of qualities of a healthy relationship?</a:t>
            </a:r>
          </a:p>
          <a:p>
            <a:pPr marL="628650" lvl="1" indent="-171450">
              <a:buClr>
                <a:srgbClr val="EF3E24"/>
              </a:buClr>
              <a:buFont typeface="Arial" panose="020B0604020202020204" pitchFamily="34" charset="0"/>
              <a:buChar char="•"/>
            </a:pPr>
            <a:r>
              <a:rPr lang="en-US" i="1" dirty="0">
                <a:solidFill>
                  <a:srgbClr val="EF3E24"/>
                </a:solidFill>
              </a:rPr>
              <a:t>What is the difference between a healthy and unhealthy relationship?</a:t>
            </a:r>
          </a:p>
          <a:p>
            <a:pPr marL="628650" lvl="1" indent="-171450">
              <a:buClr>
                <a:srgbClr val="EF3E24"/>
              </a:buClr>
              <a:buFont typeface="Arial" panose="020B0604020202020204" pitchFamily="34" charset="0"/>
              <a:buChar char="•"/>
            </a:pPr>
            <a:r>
              <a:rPr lang="en-US" i="1" dirty="0">
                <a:solidFill>
                  <a:srgbClr val="EF3E24"/>
                </a:solidFill>
              </a:rPr>
              <a:t>What does it mean to have open and honest communication?</a:t>
            </a:r>
            <a:endParaRPr lang="en-US" i="1" dirty="0">
              <a:solidFill>
                <a:srgbClr val="FF0000"/>
              </a:solidFill>
            </a:endParaRP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Ask the class to come back together. </a:t>
            </a:r>
          </a:p>
          <a:p>
            <a:pPr marL="171450" indent="-171450">
              <a:buFont typeface="Arial" panose="020B0604020202020204" pitchFamily="34" charset="0"/>
              <a:buChar char="•"/>
            </a:pPr>
            <a:r>
              <a:rPr lang="en-US" dirty="0"/>
              <a:t>Have each group relay their answer to one of the questions to the class. You may have them answer by randomly selecting students, popcorn style, asking them to raise their hands or by identifying a group spokesperson. </a:t>
            </a:r>
          </a:p>
          <a:p>
            <a:pPr marL="171450" indent="-171450">
              <a:buFont typeface="Arial" panose="020B0604020202020204" pitchFamily="34" charset="0"/>
              <a:buChar char="•"/>
            </a:pPr>
            <a:r>
              <a:rPr lang="en-US" dirty="0"/>
              <a:t>Emphasize the importance of asking what we do and do not want in a relationship because it is important to know what you value in a relationship, and what the other person values. </a:t>
            </a:r>
          </a:p>
          <a:p>
            <a:pPr marL="171450" indent="-171450">
              <a:buFont typeface="Arial" panose="020B0604020202020204" pitchFamily="34" charset="0"/>
              <a:buChar char="•"/>
            </a:pPr>
            <a:r>
              <a:rPr lang="en-US" dirty="0"/>
              <a:t>Remind the class that personal boundaries are helpful as they help to define the elements of a healthy relationship. </a:t>
            </a:r>
          </a:p>
          <a:p>
            <a:pPr marL="171450" indent="-171450">
              <a:buFont typeface="Arial" panose="020B0604020202020204" pitchFamily="34" charset="0"/>
              <a:buChar char="•"/>
            </a:pPr>
            <a:r>
              <a:rPr lang="en-US" dirty="0"/>
              <a:t>Emphasize that it is important to know, trust and love yourself in order to allow yourself to be in a healthy relationship. </a:t>
            </a:r>
          </a:p>
          <a:p>
            <a:pPr marL="171450" indent="-171450">
              <a:buFont typeface="Arial" panose="020B0604020202020204" pitchFamily="34" charset="0"/>
              <a:buChar char="•"/>
            </a:pPr>
            <a:r>
              <a:rPr lang="en-US" dirty="0"/>
              <a:t>You may choose to ask students about the things they do to be in a good relationship with themselves. For example, you can ask them: </a:t>
            </a:r>
            <a:r>
              <a:rPr lang="en-US" i="1" dirty="0"/>
              <a:t>What are some activities that help you take care of you?</a:t>
            </a:r>
          </a:p>
          <a:p>
            <a:pPr marL="171450" indent="-171450">
              <a:buFont typeface="Arial" panose="020B0604020202020204" pitchFamily="34" charset="0"/>
              <a:buChar char="•"/>
            </a:pPr>
            <a:r>
              <a:rPr lang="en-US" dirty="0"/>
              <a:t>Once the class has shared their list of things they want and do not want in a healthy relationship, you may choose to add a few of your own ideas. Additionally, you may want to expand on some of the ideas the class brought up through questions and conversations.</a:t>
            </a:r>
          </a:p>
        </p:txBody>
      </p:sp>
      <p:sp>
        <p:nvSpPr>
          <p:cNvPr id="4" name="Slide Number Placeholder 3"/>
          <p:cNvSpPr>
            <a:spLocks noGrp="1"/>
          </p:cNvSpPr>
          <p:nvPr>
            <p:ph type="sldNum" sz="quarter" idx="10"/>
          </p:nvPr>
        </p:nvSpPr>
        <p:spPr/>
        <p:txBody>
          <a:bodyPr/>
          <a:lstStyle/>
          <a:p>
            <a:fld id="{809D85E3-D383-4168-91CB-A6B17C57EFFA}" type="slidenum">
              <a:rPr lang="en-US" smtClean="0"/>
              <a:t>20</a:t>
            </a:fld>
            <a:endParaRPr lang="en-US" dirty="0"/>
          </a:p>
        </p:txBody>
      </p:sp>
    </p:spTree>
    <p:extLst>
      <p:ext uri="{BB962C8B-B14F-4D97-AF65-F5344CB8AC3E}">
        <p14:creationId xmlns:p14="http://schemas.microsoft.com/office/powerpoint/2010/main" val="1835419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healthy relationships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how long the previous parts of the presentation take, these videos may have to be left out or used in a later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Speaker Notes: </a:t>
            </a:r>
            <a:r>
              <a:rPr lang="en-US" i="1" dirty="0"/>
              <a:t>This video shows that the ways we think about relationships is very individual and that relationships will mean different things to different people.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Watch Video</a:t>
            </a:r>
            <a:r>
              <a:rPr kumimoji="0" lang="en-US" sz="1200" b="0" i="0" u="none" strike="noStrike" kern="1200" cap="none" spc="0" normalizeH="0" baseline="0" noProof="0" dirty="0">
                <a:ln>
                  <a:noFill/>
                </a:ln>
                <a:solidFill>
                  <a:prstClr val="black"/>
                </a:solidFill>
                <a:effectLst/>
                <a:uLnTx/>
                <a:uFillTx/>
                <a:latin typeface="+mn-lt"/>
                <a:ea typeface="+mn-ea"/>
                <a:cs typeface="+mn-cs"/>
              </a:rPr>
              <a:t>: Kids Explain Relationships https://youtu.be/72VJBgOglmU?si=QOKw0fXIU4OL1HwF</a:t>
            </a:r>
          </a:p>
          <a:p>
            <a:endParaRPr lang="en-CA" dirty="0"/>
          </a:p>
        </p:txBody>
      </p:sp>
      <p:sp>
        <p:nvSpPr>
          <p:cNvPr id="4" name="Slide Number Placeholder 3"/>
          <p:cNvSpPr>
            <a:spLocks noGrp="1"/>
          </p:cNvSpPr>
          <p:nvPr>
            <p:ph type="sldNum" sz="quarter" idx="5"/>
          </p:nvPr>
        </p:nvSpPr>
        <p:spPr/>
        <p:txBody>
          <a:bodyPr/>
          <a:lstStyle/>
          <a:p>
            <a:fld id="{809D85E3-D383-4168-91CB-A6B17C57EFFA}" type="slidenum">
              <a:rPr lang="en-US" smtClean="0"/>
              <a:t>21</a:t>
            </a:fld>
            <a:endParaRPr lang="en-US"/>
          </a:p>
        </p:txBody>
      </p:sp>
    </p:spTree>
    <p:extLst>
      <p:ext uri="{BB962C8B-B14F-4D97-AF65-F5344CB8AC3E}">
        <p14:creationId xmlns:p14="http://schemas.microsoft.com/office/powerpoint/2010/main" val="2248990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96EE-D9C7-96E3-BDD7-0AFF19617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C7EC4-65A2-5FD8-6D66-049700FDC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1EDA6-0F9A-D19C-9AC8-1723DF7AA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healthy relationships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how long the previous parts of the presentation take, these videos may have to be left out or used in a later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Speaker Notes: </a:t>
            </a:r>
            <a:r>
              <a:rPr lang="en-US" i="1" dirty="0"/>
              <a:t>This video shares tools to communicate if you want to end a relationship in a respectful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Watch Video</a:t>
            </a:r>
            <a:r>
              <a:rPr kumimoji="0" lang="en-US" sz="1200" b="0" i="0" u="none" strike="noStrike" kern="1200" cap="none" spc="0" normalizeH="0" baseline="0" noProof="0" dirty="0">
                <a:ln>
                  <a:noFill/>
                </a:ln>
                <a:solidFill>
                  <a:prstClr val="black"/>
                </a:solidFill>
                <a:effectLst/>
                <a:uLnTx/>
                <a:uFillTx/>
                <a:latin typeface="+mn-lt"/>
                <a:ea typeface="+mn-ea"/>
                <a:cs typeface="+mn-cs"/>
              </a:rPr>
              <a:t>: How To Break Up https://youtu.be/XpXpHjT2ACo?si=cM5g9ssdnlMBFy_H</a:t>
            </a:r>
          </a:p>
          <a:p>
            <a:endParaRPr lang="en-CA" dirty="0"/>
          </a:p>
        </p:txBody>
      </p:sp>
      <p:sp>
        <p:nvSpPr>
          <p:cNvPr id="4" name="Slide Number Placeholder 3">
            <a:extLst>
              <a:ext uri="{FF2B5EF4-FFF2-40B4-BE49-F238E27FC236}">
                <a16:creationId xmlns:a16="http://schemas.microsoft.com/office/drawing/2014/main" id="{1956D663-7E30-BF9E-29BF-DA4FBB39F53A}"/>
              </a:ext>
            </a:extLst>
          </p:cNvPr>
          <p:cNvSpPr>
            <a:spLocks noGrp="1"/>
          </p:cNvSpPr>
          <p:nvPr>
            <p:ph type="sldNum" sz="quarter" idx="5"/>
          </p:nvPr>
        </p:nvSpPr>
        <p:spPr/>
        <p:txBody>
          <a:bodyPr/>
          <a:lstStyle/>
          <a:p>
            <a:fld id="{809D85E3-D383-4168-91CB-A6B17C57EFFA}" type="slidenum">
              <a:rPr lang="en-US" smtClean="0"/>
              <a:t>22</a:t>
            </a:fld>
            <a:endParaRPr lang="en-US"/>
          </a:p>
        </p:txBody>
      </p:sp>
    </p:spTree>
    <p:extLst>
      <p:ext uri="{BB962C8B-B14F-4D97-AF65-F5344CB8AC3E}">
        <p14:creationId xmlns:p14="http://schemas.microsoft.com/office/powerpoint/2010/main" val="4230034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of the VIP curriculum lesson plan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main messages. </a:t>
            </a:r>
            <a:r>
              <a:rPr lang="en-US" dirty="0"/>
              <a:t>Let the class know that even though a topic like healthy relationships may seem straight forward, violent relationships are common and it is important to take the time to reflect on what is needed to be safe in a relationship.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them for being a wonderful class and let the students know your contact information and what information you will be sending home with them, such as VIP post cards, VIP wallet cards, agency brochure, PEACE Program brochure, and any other additional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returning for another presentation, let the class know when you will be back and remind them to stay and ask any questions or share any concerns that may have arisen during the presentation.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 and </a:t>
            </a:r>
            <a:r>
              <a:rPr lang="en-US" dirty="0"/>
              <a:t>and encourage students to reach out if they have any questions or concerns about the presentation.</a:t>
            </a: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23</a:t>
            </a:fld>
            <a:endParaRPr lang="en-US"/>
          </a:p>
        </p:txBody>
      </p:sp>
    </p:spTree>
    <p:extLst>
      <p:ext uri="{BB962C8B-B14F-4D97-AF65-F5344CB8AC3E}">
        <p14:creationId xmlns:p14="http://schemas.microsoft.com/office/powerpoint/2010/main" val="234625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CA" sz="1200" b="0" i="0" u="none" strike="noStrike" kern="1200" cap="none" spc="0" normalizeH="0" baseline="0" noProof="0" dirty="0">
                <a:ln>
                  <a:noFill/>
                </a:ln>
                <a:solidFill>
                  <a:prstClr val="black"/>
                </a:solidFill>
                <a:effectLst/>
                <a:uLnTx/>
                <a:uFillTx/>
                <a:latin typeface="+mn-lt"/>
                <a:ea typeface="+mn-ea"/>
                <a:cs typeface="+mn-cs"/>
              </a:rPr>
              <a:t> This slide introduces the Violence Is Preventable (VIP) Program, and why PEACE Program counsellors are in the classroom and informs the students of the purpose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sng" strike="noStrike" kern="1200" cap="none" spc="0" normalizeH="0" baseline="0" noProof="0" dirty="0">
              <a:ln>
                <a:noFill/>
              </a:ln>
              <a:solidFill>
                <a:prstClr val="black"/>
              </a:solidFill>
              <a:effectLst/>
              <a:uLnTx/>
              <a:uFillTx/>
              <a:latin typeface="+mn-lt"/>
              <a:ea typeface="+mn-ea"/>
              <a:cs typeface="+mn-cs"/>
            </a:endParaRPr>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24</a:t>
            </a:fld>
            <a:endParaRPr lang="en-US"/>
          </a:p>
        </p:txBody>
      </p:sp>
    </p:spTree>
    <p:extLst>
      <p:ext uri="{BB962C8B-B14F-4D97-AF65-F5344CB8AC3E}">
        <p14:creationId xmlns:p14="http://schemas.microsoft.com/office/powerpoint/2010/main" val="2316886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p:cNvSpPr>
            <a:spLocks noGrp="1"/>
          </p:cNvSpPr>
          <p:nvPr>
            <p:ph type="sldNum" sz="quarter" idx="10"/>
          </p:nvPr>
        </p:nvSpPr>
        <p:spPr/>
        <p:txBody>
          <a:bodyPr/>
          <a:lstStyle/>
          <a:p>
            <a:fld id="{809D85E3-D383-4168-91CB-A6B17C57EFFA}" type="slidenum">
              <a:rPr lang="en-US" smtClean="0"/>
              <a:t>25</a:t>
            </a:fld>
            <a:endParaRPr lang="en-US"/>
          </a:p>
        </p:txBody>
      </p:sp>
    </p:spTree>
    <p:extLst>
      <p:ext uri="{BB962C8B-B14F-4D97-AF65-F5344CB8AC3E}">
        <p14:creationId xmlns:p14="http://schemas.microsoft.com/office/powerpoint/2010/main" val="53151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93C21-6722-9396-9D80-0FF240D6A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7F312-B789-FAB2-A55C-1AA42FB46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1DE27-6024-2AE6-FED8-94517CD8866C}"/>
              </a:ext>
            </a:extLst>
          </p:cNvPr>
          <p:cNvSpPr>
            <a:spLocks noGrp="1"/>
          </p:cNvSpPr>
          <p:nvPr>
            <p:ph type="body" idx="1"/>
          </p:nvPr>
        </p:nvSpPr>
        <p:spPr>
          <a:xfrm>
            <a:off x="541867" y="4400549"/>
            <a:ext cx="5630333"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the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introduce the students to the key themes of the VIP curriculum.  You could advise them that all Grades 7-9 classes in BC who are participating in VIP are receiving the same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online safety and the bystander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students know what to expect</a:t>
            </a:r>
            <a:r>
              <a:rPr lang="en-US" baseline="0" dirty="0"/>
              <a:t> during the presentation</a:t>
            </a:r>
            <a:r>
              <a:rPr lang="en-US" dirty="0"/>
              <a:t> and advise</a:t>
            </a:r>
            <a:r>
              <a:rPr lang="en-US" baseline="0" dirty="0"/>
              <a:t> </a:t>
            </a:r>
            <a:r>
              <a:rPr lang="en-US" dirty="0"/>
              <a:t>them of the number of presentations you will be delivering (1-3).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Invite the class to remember their “community agreement” or “rules” from Day 1. Review the previous list together on the board or a flip chart so it’s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Address any housekeeping, such as one person speaking at a time, raising hands for questions and comments, self-care and cellphone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briefly the topics discussed during the previous sessions.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p:txBody>
      </p:sp>
      <p:sp>
        <p:nvSpPr>
          <p:cNvPr id="4" name="Slide Number Placeholder 3">
            <a:extLst>
              <a:ext uri="{FF2B5EF4-FFF2-40B4-BE49-F238E27FC236}">
                <a16:creationId xmlns:a16="http://schemas.microsoft.com/office/drawing/2014/main" id="{DC490B71-336F-AE15-28C0-3F68065A3A8F}"/>
              </a:ext>
            </a:extLst>
          </p:cNvPr>
          <p:cNvSpPr>
            <a:spLocks noGrp="1"/>
          </p:cNvSpPr>
          <p:nvPr>
            <p:ph type="sldNum" sz="quarter" idx="10"/>
          </p:nvPr>
        </p:nvSpPr>
        <p:spPr/>
        <p:txBody>
          <a:bodyPr/>
          <a:lstStyle/>
          <a:p>
            <a:fld id="{809D85E3-D383-4168-91CB-A6B17C57EFFA}" type="slidenum">
              <a:rPr lang="en-US" smtClean="0"/>
              <a:t>26</a:t>
            </a:fld>
            <a:endParaRPr lang="en-US" dirty="0"/>
          </a:p>
        </p:txBody>
      </p:sp>
    </p:spTree>
    <p:extLst>
      <p:ext uri="{BB962C8B-B14F-4D97-AF65-F5344CB8AC3E}">
        <p14:creationId xmlns:p14="http://schemas.microsoft.com/office/powerpoint/2010/main" val="3518513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a:t>
            </a:r>
            <a:r>
              <a:rPr lang="en-US" dirty="0"/>
              <a:t>: Introduce the</a:t>
            </a:r>
            <a:r>
              <a:rPr lang="en-US" baseline="0" dirty="0"/>
              <a:t> VIP curriculum topic of Online Safety and The Bystander Effect.</a:t>
            </a:r>
            <a:endParaRPr lang="en-US" dirty="0"/>
          </a:p>
          <a:p>
            <a:endParaRPr lang="en-US" dirty="0"/>
          </a:p>
          <a:p>
            <a:r>
              <a:rPr lang="en-US" b="1" u="sng" dirty="0"/>
              <a:t>Speaking Notes:</a:t>
            </a:r>
          </a:p>
          <a:p>
            <a:pPr marL="0" indent="0">
              <a:buFont typeface="Arial" panose="020B0604020202020204" pitchFamily="34" charset="0"/>
              <a:buNone/>
            </a:pPr>
            <a:endParaRPr lang="en-US" dirty="0"/>
          </a:p>
          <a:p>
            <a:pPr marL="0" indent="0">
              <a:buFont typeface="Arial" panose="020B0604020202020204" pitchFamily="34" charset="0"/>
              <a:buNone/>
            </a:pPr>
            <a:r>
              <a:rPr lang="en-US" i="1" dirty="0"/>
              <a:t>Today we are going to talk about online safety and the bystander effect. Similar to the topic of healthy relationships, these issues can relate to intimate relationships, social networks and friendships. This topic can be upsetting for those who have experienced bullying online or in person and for anyone who has had their trust violated online. As a reminder, please take care of yourselves and remember I will be available after class.</a:t>
            </a:r>
          </a:p>
          <a:p>
            <a:endParaRPr lang="en-US" b="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27</a:t>
            </a:fld>
            <a:endParaRPr lang="en-US"/>
          </a:p>
        </p:txBody>
      </p:sp>
    </p:spTree>
    <p:extLst>
      <p:ext uri="{BB962C8B-B14F-4D97-AF65-F5344CB8AC3E}">
        <p14:creationId xmlns:p14="http://schemas.microsoft.com/office/powerpoint/2010/main" val="1446774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slide</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Online Safety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The culture of online communication and social networking has changed rapidly in the last decade, and we are only just coming to understand some of the widespread impacts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We are going to watch four short videos about online safety then have a group discussion.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US" i="1" dirty="0"/>
              <a:t>These videos do not imply that we think social media and online communication is fundamentally bad, rather, the conversation is about developing tools to stay safe online.</a:t>
            </a:r>
          </a:p>
          <a:p>
            <a:endParaRPr lang="en-US" i="1" dirty="0"/>
          </a:p>
          <a:p>
            <a:r>
              <a:rPr lang="en-CA" b="1" u="sng" dirty="0"/>
              <a:t>Activity - Watch and Discuss Videos:</a:t>
            </a:r>
            <a:r>
              <a:rPr lang="en-CA" b="0" u="none" dirty="0"/>
              <a:t> </a:t>
            </a:r>
          </a:p>
          <a:p>
            <a:endParaRPr lang="en-CA" b="0" u="none" dirty="0"/>
          </a:p>
          <a:p>
            <a:pPr marL="171450" indent="-171450">
              <a:buFont typeface="Arial" panose="020B0604020202020204" pitchFamily="34" charset="0"/>
              <a:buChar char="•"/>
            </a:pPr>
            <a:r>
              <a:rPr lang="en-CA" b="0" u="none" dirty="0"/>
              <a:t>Introduce video: </a:t>
            </a:r>
            <a:r>
              <a:rPr lang="en-US" i="1" dirty="0"/>
              <a:t>This video reveals both the positive and negative impacts of social media on the lives of teenagers.</a:t>
            </a:r>
            <a:endParaRPr lang="en-CA" b="0" i="1" u="none" dirty="0"/>
          </a:p>
          <a:p>
            <a:pPr marL="171450" indent="-171450">
              <a:buFont typeface="Arial" panose="020B0604020202020204" pitchFamily="34" charset="0"/>
              <a:buChar char="•"/>
            </a:pPr>
            <a:endParaRPr lang="en-CA" b="0" u="none" dirty="0"/>
          </a:p>
          <a:p>
            <a:pPr marL="171450" indent="-171450">
              <a:buFont typeface="Arial" panose="020B0604020202020204" pitchFamily="34" charset="0"/>
              <a:buChar char="•"/>
            </a:pPr>
            <a:r>
              <a:rPr lang="en-CA" b="0" u="none" dirty="0"/>
              <a:t>Watch Video: Social Media, Social Life: Teens Reveal Their Experiences https://youtu.be/GGGDfciqyvw?si=DegpBhnc1zRCY05B</a:t>
            </a:r>
          </a:p>
          <a:p>
            <a:endParaRPr lang="en-CA" b="1" u="sng" dirty="0"/>
          </a:p>
          <a:p>
            <a:endParaRPr lang="en-CA" b="1" i="1" u="sng" dirty="0"/>
          </a:p>
          <a:p>
            <a:endParaRPr lang="en-CA" b="1" i="1" u="sng" dirty="0"/>
          </a:p>
        </p:txBody>
      </p:sp>
      <p:sp>
        <p:nvSpPr>
          <p:cNvPr id="4" name="Slide Number Placeholder 3"/>
          <p:cNvSpPr>
            <a:spLocks noGrp="1"/>
          </p:cNvSpPr>
          <p:nvPr>
            <p:ph type="sldNum" sz="quarter" idx="5"/>
          </p:nvPr>
        </p:nvSpPr>
        <p:spPr/>
        <p:txBody>
          <a:bodyPr/>
          <a:lstStyle/>
          <a:p>
            <a:fld id="{809D85E3-D383-4168-91CB-A6B17C57EFFA}" type="slidenum">
              <a:rPr lang="en-US" smtClean="0"/>
              <a:t>28</a:t>
            </a:fld>
            <a:endParaRPr lang="en-US"/>
          </a:p>
        </p:txBody>
      </p:sp>
    </p:spTree>
    <p:extLst>
      <p:ext uri="{BB962C8B-B14F-4D97-AF65-F5344CB8AC3E}">
        <p14:creationId xmlns:p14="http://schemas.microsoft.com/office/powerpoint/2010/main" val="301837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slide</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Online Safety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CA" b="1" u="sng" dirty="0"/>
              <a:t>Activity - Watch and Discuss Videos:</a:t>
            </a:r>
            <a:r>
              <a:rPr lang="en-CA" b="0" u="none" dirty="0"/>
              <a:t> </a:t>
            </a:r>
          </a:p>
          <a:p>
            <a:endParaRPr lang="en-CA" b="0" u="none" dirty="0"/>
          </a:p>
          <a:p>
            <a:pPr marL="171450" indent="-171450">
              <a:buFont typeface="Arial" panose="020B0604020202020204" pitchFamily="34" charset="0"/>
              <a:buChar char="•"/>
            </a:pPr>
            <a:r>
              <a:rPr lang="en-CA" b="0" u="none" dirty="0"/>
              <a:t>Introduce video: </a:t>
            </a:r>
            <a:r>
              <a:rPr lang="en-US" i="1" dirty="0"/>
              <a:t>This short video demonstrates how some online relationships can start out harmless and become unhealthy and abusive</a:t>
            </a:r>
          </a:p>
          <a:p>
            <a:pPr marL="0" indent="0">
              <a:buFont typeface="Arial" panose="020B0604020202020204" pitchFamily="34" charset="0"/>
              <a:buNone/>
            </a:pPr>
            <a:endParaRPr lang="en-CA" b="0" i="1" u="none" dirty="0"/>
          </a:p>
          <a:p>
            <a:pPr marL="171450" indent="-171450">
              <a:buFont typeface="Arial" panose="020B0604020202020204" pitchFamily="34" charset="0"/>
              <a:buChar char="•"/>
            </a:pPr>
            <a:r>
              <a:rPr lang="en-CA" b="0" u="none" dirty="0"/>
              <a:t>Watch Video: That’s Not Cool https://youtu.be/GB8XCOu1-dQ?si=Qz7JM9m4u9wsV8c5</a:t>
            </a:r>
          </a:p>
          <a:p>
            <a:endParaRPr lang="en-CA" b="1" u="sng" dirty="0"/>
          </a:p>
          <a:p>
            <a:endParaRPr lang="en-CA" b="1" i="1" u="sng" dirty="0"/>
          </a:p>
        </p:txBody>
      </p:sp>
      <p:sp>
        <p:nvSpPr>
          <p:cNvPr id="4" name="Slide Number Placeholder 3"/>
          <p:cNvSpPr>
            <a:spLocks noGrp="1"/>
          </p:cNvSpPr>
          <p:nvPr>
            <p:ph type="sldNum" sz="quarter" idx="5"/>
          </p:nvPr>
        </p:nvSpPr>
        <p:spPr/>
        <p:txBody>
          <a:bodyPr/>
          <a:lstStyle/>
          <a:p>
            <a:fld id="{809D85E3-D383-4168-91CB-A6B17C57EFFA}" type="slidenum">
              <a:rPr lang="en-US" smtClean="0"/>
              <a:t>29</a:t>
            </a:fld>
            <a:endParaRPr lang="en-US"/>
          </a:p>
        </p:txBody>
      </p:sp>
    </p:spTree>
    <p:extLst>
      <p:ext uri="{BB962C8B-B14F-4D97-AF65-F5344CB8AC3E}">
        <p14:creationId xmlns:p14="http://schemas.microsoft.com/office/powerpoint/2010/main" val="273139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867" y="4400549"/>
            <a:ext cx="5630333"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the Slide</a:t>
            </a:r>
            <a:r>
              <a:rPr kumimoji="0" lang="en-US" sz="1200" b="0" i="0" u="none" strike="noStrike" kern="1200" cap="none" spc="0" normalizeH="0" baseline="0" noProof="0" dirty="0">
                <a:ln>
                  <a:noFill/>
                </a:ln>
                <a:solidFill>
                  <a:prstClr val="black"/>
                </a:solidFill>
                <a:effectLst/>
                <a:uLnTx/>
                <a:uFillTx/>
                <a:latin typeface="+mn-lt"/>
                <a:ea typeface="+mn-ea"/>
                <a:cs typeface="+mn-cs"/>
              </a:rPr>
              <a:t>:  To introduce the students to the key themes of the VIP curriculum.  You could advise them that all Grades 7-9 classes in BC who are participating in VIP are receiving the same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online safety and the bystander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students know what to expect</a:t>
            </a:r>
            <a:r>
              <a:rPr lang="en-US" baseline="0" dirty="0"/>
              <a:t> during the presentation</a:t>
            </a:r>
            <a:r>
              <a:rPr lang="en-US" dirty="0"/>
              <a:t> and advise</a:t>
            </a:r>
            <a:r>
              <a:rPr lang="en-US" baseline="0" dirty="0"/>
              <a:t> </a:t>
            </a:r>
            <a:r>
              <a:rPr lang="en-US" dirty="0"/>
              <a:t>them of the number of presentations you will be delivering (1-3).</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Address any housekeeping, such as one person speaking at a time, raising hands for questions and comments, self-care and cellphone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wish to invite the class to share some “community agreement” or “rules”. Come up with a list together on the board or a flip chart so it’s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offering more than one presentation, let students know that they will have the opportunity to share anonymous questions and comments at the end of the first presentation and these will be addressed in subsequent presentations in a way that maintains anonymity but gives space for the issues that are relevant for the individuals in the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09D85E3-D383-4168-91CB-A6B17C57EFFA}" type="slidenum">
              <a:rPr lang="en-US" smtClean="0"/>
              <a:t>3</a:t>
            </a:fld>
            <a:endParaRPr lang="en-US" dirty="0"/>
          </a:p>
        </p:txBody>
      </p:sp>
    </p:spTree>
    <p:extLst>
      <p:ext uri="{BB962C8B-B14F-4D97-AF65-F5344CB8AC3E}">
        <p14:creationId xmlns:p14="http://schemas.microsoft.com/office/powerpoint/2010/main" val="3149184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F84D3-E922-EA95-85EA-B6F3EBB34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F220E-0B28-0C0E-E2C6-C60A5E2E3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F3038-DB17-6450-C3FB-11EF9D1FCB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an opportunity to discuss the videos as they relate to the VIP curriculum topic of Online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Split the class into small groups to discuss the pros and cons of social media and online communication, including their capacity to contribute to healthy relationships.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u="sng" dirty="0"/>
              <a:t>Activity – Grounding Exercise</a:t>
            </a:r>
            <a:r>
              <a:rPr lang="en-CA" b="0" i="0" u="none" dirty="0"/>
              <a:t> - </a:t>
            </a:r>
            <a:r>
              <a:rPr lang="en-US" dirty="0"/>
              <a:t>Before watching the final two videos, consider pausing for a grounding exercise – See Appendix A of the VIP Curriculum for Sample Grounding Exercises.</a:t>
            </a:r>
            <a:endParaRPr lang="en-CA" b="1" u="sng" dirty="0"/>
          </a:p>
        </p:txBody>
      </p:sp>
      <p:sp>
        <p:nvSpPr>
          <p:cNvPr id="4" name="Slide Number Placeholder 3">
            <a:extLst>
              <a:ext uri="{FF2B5EF4-FFF2-40B4-BE49-F238E27FC236}">
                <a16:creationId xmlns:a16="http://schemas.microsoft.com/office/drawing/2014/main" id="{D4FFFD43-B80C-9392-D8E3-C38DD3CAA1E5}"/>
              </a:ext>
            </a:extLst>
          </p:cNvPr>
          <p:cNvSpPr>
            <a:spLocks noGrp="1"/>
          </p:cNvSpPr>
          <p:nvPr>
            <p:ph type="sldNum" sz="quarter" idx="5"/>
          </p:nvPr>
        </p:nvSpPr>
        <p:spPr/>
        <p:txBody>
          <a:bodyPr/>
          <a:lstStyle/>
          <a:p>
            <a:fld id="{809D85E3-D383-4168-91CB-A6B17C57EFFA}" type="slidenum">
              <a:rPr lang="en-US" smtClean="0"/>
              <a:t>30</a:t>
            </a:fld>
            <a:endParaRPr lang="en-US"/>
          </a:p>
        </p:txBody>
      </p:sp>
    </p:spTree>
    <p:extLst>
      <p:ext uri="{BB962C8B-B14F-4D97-AF65-F5344CB8AC3E}">
        <p14:creationId xmlns:p14="http://schemas.microsoft.com/office/powerpoint/2010/main" val="2675697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797FD-BC25-0839-7955-7125F7B51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4FB43-6578-AE8B-F999-04BC494B7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9B86B-1779-BB5C-C505-58A8536CE2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slide</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Online Safety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CA" b="1" u="sng" dirty="0"/>
              <a:t>Activity - Watch and Discuss Videos:</a:t>
            </a:r>
            <a:r>
              <a:rPr lang="en-CA" b="0" u="none" dirty="0"/>
              <a:t> </a:t>
            </a:r>
          </a:p>
          <a:p>
            <a:endParaRPr lang="en-CA" b="0" u="none" dirty="0"/>
          </a:p>
          <a:p>
            <a:pPr marL="171450" indent="-171450">
              <a:buFont typeface="Arial" panose="020B0604020202020204" pitchFamily="34" charset="0"/>
              <a:buChar char="•"/>
            </a:pPr>
            <a:r>
              <a:rPr lang="en-CA" b="0" u="none" dirty="0"/>
              <a:t>Introduce video: </a:t>
            </a:r>
            <a:r>
              <a:rPr lang="en-US" i="1" dirty="0"/>
              <a:t>This short video demonstrates how an unsafe online relationship might begin. </a:t>
            </a:r>
          </a:p>
          <a:p>
            <a:pPr marL="171450" indent="-171450">
              <a:buFont typeface="Arial" panose="020B0604020202020204" pitchFamily="34" charset="0"/>
              <a:buChar char="•"/>
            </a:pPr>
            <a:r>
              <a:rPr lang="en-CA" b="0" u="none" dirty="0"/>
              <a:t>Watch Video: B4UClick https://youtu.be/IUjwHPah72o?si=T3-HMq5hBXttpIlk</a:t>
            </a:r>
            <a:endParaRPr lang="en-CA" b="1" u="sng" dirty="0"/>
          </a:p>
          <a:p>
            <a:endParaRPr lang="en-CA" b="1" i="1" u="sng" dirty="0"/>
          </a:p>
          <a:p>
            <a:endParaRPr lang="en-CA" b="1" i="1" u="sng" dirty="0"/>
          </a:p>
        </p:txBody>
      </p:sp>
      <p:sp>
        <p:nvSpPr>
          <p:cNvPr id="4" name="Slide Number Placeholder 3">
            <a:extLst>
              <a:ext uri="{FF2B5EF4-FFF2-40B4-BE49-F238E27FC236}">
                <a16:creationId xmlns:a16="http://schemas.microsoft.com/office/drawing/2014/main" id="{6C6AA6DA-620E-CD8A-BD7C-109833C58B47}"/>
              </a:ext>
            </a:extLst>
          </p:cNvPr>
          <p:cNvSpPr>
            <a:spLocks noGrp="1"/>
          </p:cNvSpPr>
          <p:nvPr>
            <p:ph type="sldNum" sz="quarter" idx="5"/>
          </p:nvPr>
        </p:nvSpPr>
        <p:spPr/>
        <p:txBody>
          <a:bodyPr/>
          <a:lstStyle/>
          <a:p>
            <a:fld id="{809D85E3-D383-4168-91CB-A6B17C57EFFA}" type="slidenum">
              <a:rPr lang="en-US" smtClean="0"/>
              <a:t>31</a:t>
            </a:fld>
            <a:endParaRPr lang="en-US"/>
          </a:p>
        </p:txBody>
      </p:sp>
    </p:spTree>
    <p:extLst>
      <p:ext uri="{BB962C8B-B14F-4D97-AF65-F5344CB8AC3E}">
        <p14:creationId xmlns:p14="http://schemas.microsoft.com/office/powerpoint/2010/main" val="364384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ED4DB-9090-BE3B-62B9-A12BDB986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CAE46-797B-D934-FCBB-16C4C047E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23D3A-1436-D4B8-9331-78CA721DB2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slide</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via a different medium about Online Safety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CA" b="1" u="sng" dirty="0"/>
              <a:t>Activity - Watch and Discuss Videos:</a:t>
            </a:r>
            <a:r>
              <a:rPr lang="en-CA" b="0" u="none" dirty="0"/>
              <a:t> </a:t>
            </a:r>
          </a:p>
          <a:p>
            <a:endParaRPr lang="en-CA" b="0" u="none" dirty="0"/>
          </a:p>
          <a:p>
            <a:pPr marL="171450" indent="-171450">
              <a:buFont typeface="Arial" panose="020B0604020202020204" pitchFamily="34" charset="0"/>
              <a:buChar char="•"/>
            </a:pPr>
            <a:r>
              <a:rPr lang="en-CA" b="0" u="none" dirty="0"/>
              <a:t>Introduce video: </a:t>
            </a:r>
            <a:r>
              <a:rPr lang="en-CA" b="0" i="1" u="none" dirty="0"/>
              <a:t>This t</a:t>
            </a:r>
            <a:r>
              <a:rPr lang="en-US" i="1" dirty="0"/>
              <a:t>wo-minute film demonstrates the risk of sharing photos with people you don’t know and the importance of being safe online. </a:t>
            </a:r>
            <a:endParaRPr lang="en-CA" b="0" i="1" u="none" dirty="0"/>
          </a:p>
          <a:p>
            <a:pPr marL="171450" indent="-171450">
              <a:buFont typeface="Arial" panose="020B0604020202020204" pitchFamily="34" charset="0"/>
              <a:buChar char="•"/>
            </a:pPr>
            <a:r>
              <a:rPr lang="en-CA" b="0" u="none" dirty="0"/>
              <a:t>Watch Video: </a:t>
            </a:r>
            <a:r>
              <a:rPr lang="en-CA" i="0" dirty="0">
                <a:solidFill>
                  <a:srgbClr val="FF0000"/>
                </a:solidFill>
                <a:effectLst/>
              </a:rPr>
              <a:t>#BeInCtrl https://youtu.be/BjLgCuvWiJk?si=XxuFJNE6I-uAXcGC</a:t>
            </a:r>
            <a:endParaRPr lang="en-CA" b="0" u="none" dirty="0"/>
          </a:p>
          <a:p>
            <a:endParaRPr lang="en-CA" b="1" u="sng" dirty="0"/>
          </a:p>
          <a:p>
            <a:endParaRPr lang="en-CA" b="1" i="1" u="sng" dirty="0"/>
          </a:p>
        </p:txBody>
      </p:sp>
      <p:sp>
        <p:nvSpPr>
          <p:cNvPr id="4" name="Slide Number Placeholder 3">
            <a:extLst>
              <a:ext uri="{FF2B5EF4-FFF2-40B4-BE49-F238E27FC236}">
                <a16:creationId xmlns:a16="http://schemas.microsoft.com/office/drawing/2014/main" id="{E7DAEFE8-7DCF-434B-6A23-1BEA3E84BCBF}"/>
              </a:ext>
            </a:extLst>
          </p:cNvPr>
          <p:cNvSpPr>
            <a:spLocks noGrp="1"/>
          </p:cNvSpPr>
          <p:nvPr>
            <p:ph type="sldNum" sz="quarter" idx="5"/>
          </p:nvPr>
        </p:nvSpPr>
        <p:spPr/>
        <p:txBody>
          <a:bodyPr/>
          <a:lstStyle/>
          <a:p>
            <a:fld id="{809D85E3-D383-4168-91CB-A6B17C57EFFA}" type="slidenum">
              <a:rPr lang="en-US" smtClean="0"/>
              <a:t>32</a:t>
            </a:fld>
            <a:endParaRPr lang="en-US"/>
          </a:p>
        </p:txBody>
      </p:sp>
    </p:spTree>
    <p:extLst>
      <p:ext uri="{BB962C8B-B14F-4D97-AF65-F5344CB8AC3E}">
        <p14:creationId xmlns:p14="http://schemas.microsoft.com/office/powerpoint/2010/main" val="1199815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an opportunity to discuss the videos as they relate to the VIP curriculum topic of Online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Split the class into small groups to discuss what the students do to stay safe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their groups, invite students to create a list of the ways that they can stay safe in their relationships online. Consider asking: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look like in real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the ease of online communication prevent or enhance our ability to develop healthy communication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students about the listening exercise from Day 2 and come back together as a class and invite the groups to share their ideas with the rest of the class.</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endParaRPr lang="en-CA" b="0" u="sng" dirty="0"/>
          </a:p>
          <a:p>
            <a:endParaRPr lang="en-CA" b="1" u="sng" dirty="0"/>
          </a:p>
        </p:txBody>
      </p:sp>
      <p:sp>
        <p:nvSpPr>
          <p:cNvPr id="4" name="Slide Number Placeholder 3"/>
          <p:cNvSpPr>
            <a:spLocks noGrp="1"/>
          </p:cNvSpPr>
          <p:nvPr>
            <p:ph type="sldNum" sz="quarter" idx="5"/>
          </p:nvPr>
        </p:nvSpPr>
        <p:spPr/>
        <p:txBody>
          <a:bodyPr/>
          <a:lstStyle/>
          <a:p>
            <a:fld id="{809D85E3-D383-4168-91CB-A6B17C57EFFA}" type="slidenum">
              <a:rPr lang="en-US" smtClean="0"/>
              <a:t>33</a:t>
            </a:fld>
            <a:endParaRPr lang="en-US"/>
          </a:p>
        </p:txBody>
      </p:sp>
    </p:spTree>
    <p:extLst>
      <p:ext uri="{BB962C8B-B14F-4D97-AF65-F5344CB8AC3E}">
        <p14:creationId xmlns:p14="http://schemas.microsoft.com/office/powerpoint/2010/main" val="1787289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649BB-CEA9-9699-0710-753869E32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A935A-AEE8-CB2B-587E-C164B3883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09329-0825-DD6E-93C6-85A9BA559A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to learn about The Bystander Effect by watching a video to spark ideas and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Introduce Video: </a:t>
            </a:r>
            <a:r>
              <a:rPr lang="en-US" i="1" dirty="0"/>
              <a:t>This video is about the science of empathy and some key factors that drive us to help other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Watch Video: The Bystander Effect – The Science of Empathy https://youtu.be/Wy6eUTLzcU4?si=m_LBHtva07cveJDd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a:extLst>
              <a:ext uri="{FF2B5EF4-FFF2-40B4-BE49-F238E27FC236}">
                <a16:creationId xmlns:a16="http://schemas.microsoft.com/office/drawing/2014/main" id="{83DE43E2-B8DB-3592-8361-E2E875F0625D}"/>
              </a:ext>
            </a:extLst>
          </p:cNvPr>
          <p:cNvSpPr>
            <a:spLocks noGrp="1"/>
          </p:cNvSpPr>
          <p:nvPr>
            <p:ph type="sldNum" sz="quarter" idx="5"/>
          </p:nvPr>
        </p:nvSpPr>
        <p:spPr/>
        <p:txBody>
          <a:bodyPr/>
          <a:lstStyle/>
          <a:p>
            <a:fld id="{809D85E3-D383-4168-91CB-A6B17C57EFFA}" type="slidenum">
              <a:rPr lang="en-US" smtClean="0"/>
              <a:t>34</a:t>
            </a:fld>
            <a:endParaRPr lang="en-US"/>
          </a:p>
        </p:txBody>
      </p:sp>
    </p:spTree>
    <p:extLst>
      <p:ext uri="{BB962C8B-B14F-4D97-AF65-F5344CB8AC3E}">
        <p14:creationId xmlns:p14="http://schemas.microsoft.com/office/powerpoint/2010/main" val="835103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58CB-BF3D-A86F-884A-003903631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D1452-983F-4A39-2CF8-8DC4DE350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02388-FE92-CD36-9CB9-8E90600BE4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Allow the students an opportunity to discuss the videos as they relate to the VIP curriculum topic of The Bystander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watching the video, break the students into small groups to spend some time discussing the following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is the roll of the bystander on social media and online forums?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steps can we take if we know someone is being bullied or harassed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ever witnessed someone at school being an active bystander?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students that safety planning is at the forefront when considering the role of the bystander. You may also consider making a safety plan with students focused on navigating online safety. Students are also encouraged to talk to trusted adults for safety when they are considering becoming active bystanders online, at school or otherwise.</a:t>
            </a:r>
            <a:endParaRPr lang="en-CA" b="1" u="sng" dirty="0"/>
          </a:p>
          <a:p>
            <a:endParaRPr lang="en-CA" b="0" u="sng" dirty="0"/>
          </a:p>
          <a:p>
            <a:endParaRPr lang="en-CA" b="1" u="sng" dirty="0"/>
          </a:p>
        </p:txBody>
      </p:sp>
      <p:sp>
        <p:nvSpPr>
          <p:cNvPr id="4" name="Slide Number Placeholder 3">
            <a:extLst>
              <a:ext uri="{FF2B5EF4-FFF2-40B4-BE49-F238E27FC236}">
                <a16:creationId xmlns:a16="http://schemas.microsoft.com/office/drawing/2014/main" id="{232B83D8-42B9-FD65-24FB-9EAE5734377B}"/>
              </a:ext>
            </a:extLst>
          </p:cNvPr>
          <p:cNvSpPr>
            <a:spLocks noGrp="1"/>
          </p:cNvSpPr>
          <p:nvPr>
            <p:ph type="sldNum" sz="quarter" idx="5"/>
          </p:nvPr>
        </p:nvSpPr>
        <p:spPr/>
        <p:txBody>
          <a:bodyPr/>
          <a:lstStyle/>
          <a:p>
            <a:fld id="{809D85E3-D383-4168-91CB-A6B17C57EFFA}" type="slidenum">
              <a:rPr lang="en-US" smtClean="0"/>
              <a:t>35</a:t>
            </a:fld>
            <a:endParaRPr lang="en-US"/>
          </a:p>
        </p:txBody>
      </p:sp>
    </p:spTree>
    <p:extLst>
      <p:ext uri="{BB962C8B-B14F-4D97-AF65-F5344CB8AC3E}">
        <p14:creationId xmlns:p14="http://schemas.microsoft.com/office/powerpoint/2010/main" val="2767027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of the VIP curriculum lesson plan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main messages and r</a:t>
            </a:r>
            <a:r>
              <a:rPr lang="en-US" dirty="0" err="1"/>
              <a:t>emind</a:t>
            </a:r>
            <a:r>
              <a:rPr lang="en-US" dirty="0"/>
              <a:t> them that abusive relationships are not uncommon and taking the time to self-reflect about what we want and need to be safe and happy in our relationships is important. Remind them to reach out to a trusted adult if they feel unsafe or if they have questions about anything that does not feel right in their relationships.</a:t>
            </a: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that they have now spent a total of three to four hours discussing incredibly important topics for staying safe. Let them know that the topics covered may make them feel sensitive and uncomfortable, and that relationships are complex, making it important to be aware of the issues discussed as they grow and mature.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them for being a wonderful class and let the students know your contact information and what information you will be sending home with them, such as VIP post cards, VIP wallet cards, agency brochure, PEACE Program brochure, and any other additional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a:t>
            </a:r>
            <a:r>
              <a:rPr kumimoji="0" lang="en-CA" sz="1200" b="0" i="0" u="none" strike="noStrike" kern="1200" cap="none" spc="0" normalizeH="0" baseline="0" noProof="0" dirty="0" err="1">
                <a:ln>
                  <a:noFill/>
                </a:ln>
                <a:solidFill>
                  <a:prstClr val="black"/>
                </a:solidFill>
                <a:effectLst/>
                <a:uLnTx/>
                <a:uFillTx/>
                <a:latin typeface="+mn-lt"/>
                <a:ea typeface="+mn-ea"/>
                <a:cs typeface="+mn-cs"/>
              </a:rPr>
              <a:t>eiterate</a:t>
            </a:r>
            <a:r>
              <a:rPr kumimoji="0" lang="en-CA" sz="1200" b="0" i="0" u="none" strike="noStrike" kern="1200" cap="none" spc="0" normalizeH="0" baseline="0" noProof="0" dirty="0">
                <a:ln>
                  <a:noFill/>
                </a:ln>
                <a:solidFill>
                  <a:prstClr val="black"/>
                </a:solidFill>
                <a:effectLst/>
                <a:uLnTx/>
                <a:uFillTx/>
                <a:latin typeface="+mn-lt"/>
                <a:ea typeface="+mn-ea"/>
                <a:cs typeface="+mn-cs"/>
              </a:rPr>
              <a:t> your contact information and office hours on the slide and </a:t>
            </a:r>
            <a:r>
              <a:rPr lang="en-US" dirty="0"/>
              <a:t>and encourage students to reach out if they have any questions or concerns about the presentation. Remind them to stay and ask any questions or share any concerns that may have arisen during the presentation.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36</a:t>
            </a:fld>
            <a:endParaRPr lang="en-US"/>
          </a:p>
        </p:txBody>
      </p:sp>
    </p:spTree>
    <p:extLst>
      <p:ext uri="{BB962C8B-B14F-4D97-AF65-F5344CB8AC3E}">
        <p14:creationId xmlns:p14="http://schemas.microsoft.com/office/powerpoint/2010/main" val="135066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32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 </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inform students of the objectives of the presentation and  help them understand how to connect with the PEACE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 </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Start the conversation by telling students that education is prevention and you are going to support them 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sharing strategies for staying safe by creating a safety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sharing media and statistics about domestic violence;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sharing tools and resources that support children and youth with experiences of domestic violence;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increasing awareness about violence against women and domestic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Inquire if they remember receiving the VIP presentation in past years. If so, ask them what they remember.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students of the definition of violence and abuse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i="1" dirty="0"/>
              <a:t>Violence or abuse is when we use our body or words to control and hurt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the VIP and PEACE Program goals locally and around the province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EF3E24"/>
                </a:solidFill>
              </a:rPr>
              <a:t>Answer any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96643"/>
            <a:ext cx="2971800" cy="458787"/>
          </a:xfrm>
        </p:spPr>
        <p:txBody>
          <a:bodyPr/>
          <a:lstStyle/>
          <a:p>
            <a:fld id="{809D85E3-D383-4168-91CB-A6B17C57EFFA}" type="slidenum">
              <a:rPr lang="en-US" smtClean="0"/>
              <a:t>4</a:t>
            </a:fld>
            <a:endParaRPr lang="en-US"/>
          </a:p>
        </p:txBody>
      </p:sp>
    </p:spTree>
    <p:extLst>
      <p:ext uri="{BB962C8B-B14F-4D97-AF65-F5344CB8AC3E}">
        <p14:creationId xmlns:p14="http://schemas.microsoft.com/office/powerpoint/2010/main" val="9633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17CD-E25C-BB66-BFF8-4F8EE7445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B7E25-2A62-6BDF-C5B3-526C52F99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90BD0-F75F-6735-23F9-654D3FC0C1AE}"/>
              </a:ext>
            </a:extLst>
          </p:cNvPr>
          <p:cNvSpPr>
            <a:spLocks noGrp="1"/>
          </p:cNvSpPr>
          <p:nvPr>
            <p:ph type="body" idx="1"/>
          </p:nvPr>
        </p:nvSpPr>
        <p:spPr>
          <a:xfrm>
            <a:off x="541866" y="4229100"/>
            <a:ext cx="5630333" cy="4711700"/>
          </a:xfrm>
        </p:spPr>
        <p:txBody>
          <a:bodyPr/>
          <a:lstStyle/>
          <a:p>
            <a:r>
              <a:rPr lang="en-US" b="1" u="sng" dirty="0"/>
              <a:t>Point of slide: </a:t>
            </a:r>
            <a:r>
              <a:rPr lang="en-US" dirty="0"/>
              <a:t>To introduce the VIP curriculum topic of Safety Planning and The Three Main Messages.</a:t>
            </a:r>
          </a:p>
          <a:p>
            <a:endParaRPr lang="en-US" dirty="0"/>
          </a:p>
          <a:p>
            <a:r>
              <a:rPr lang="en-US" b="1" u="sng" dirty="0"/>
              <a:t>Speaking Notes: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FF0000"/>
                </a:solidFill>
                <a:highlight>
                  <a:srgbClr val="FFFF00"/>
                </a:highlight>
              </a:rPr>
              <a:t>I am visiting classrooms because my program wants every child in our community to know three main messages. If you forget anything I say today, my name, or where I am from, that’s okay, but I do want you to remember these three main messages.</a:t>
            </a:r>
          </a:p>
          <a:p>
            <a:endParaRPr lang="en-US" b="1" dirty="0"/>
          </a:p>
          <a:p>
            <a:r>
              <a:rPr lang="en-US" b="1" i="1" dirty="0"/>
              <a:t>1. Violence is not your fault</a:t>
            </a:r>
            <a:r>
              <a:rPr lang="en-US" i="1" dirty="0"/>
              <a:t>: It is never a child’s fault if they are experiencing domestic violence.</a:t>
            </a:r>
          </a:p>
          <a:p>
            <a:endParaRPr lang="en-US" i="0" dirty="0"/>
          </a:p>
          <a:p>
            <a:r>
              <a:rPr lang="en-US" i="0" dirty="0"/>
              <a:t>Ask the class: </a:t>
            </a:r>
            <a:r>
              <a:rPr lang="en-US" i="1" dirty="0"/>
              <a:t>Who is responsible for the violence?</a:t>
            </a:r>
          </a:p>
          <a:p>
            <a:endParaRPr lang="en-US" dirty="0"/>
          </a:p>
          <a:p>
            <a:r>
              <a:rPr lang="en-US" b="1" i="1" dirty="0"/>
              <a:t>2. You Are Not Alone</a:t>
            </a:r>
          </a:p>
          <a:p>
            <a:endParaRPr lang="en-US" b="1" i="1" dirty="0"/>
          </a:p>
          <a:p>
            <a:r>
              <a:rPr lang="en-US" b="0" i="0" dirty="0"/>
              <a:t>Discuss with the class: </a:t>
            </a:r>
            <a:r>
              <a:rPr lang="en-US" i="1" dirty="0"/>
              <a:t>Children and youth often feel alone when there is fighting at home, and the violence may be scary. Explain that part of the reason the VIP Program is here today is to emphasize that they are not alone and to talk about safety.  </a:t>
            </a:r>
          </a:p>
          <a:p>
            <a:endParaRPr lang="en-US" b="0" dirty="0"/>
          </a:p>
          <a:p>
            <a:r>
              <a:rPr lang="en-US" b="1" i="1" dirty="0"/>
              <a:t>3. There are people who can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Discuss with the class: </a:t>
            </a:r>
            <a:r>
              <a:rPr lang="en-US" b="0" i="1" dirty="0"/>
              <a:t>Who are the safe adults in their lives? What is the safe thing to do when</a:t>
            </a:r>
            <a:r>
              <a:rPr lang="en-US" i="1" dirty="0"/>
              <a:t> </a:t>
            </a:r>
            <a:r>
              <a:rPr lang="en-US" i="1" baseline="0" dirty="0"/>
              <a:t>there is domestic violence?</a:t>
            </a:r>
            <a:r>
              <a:rPr lang="en-US" i="1" dirty="0"/>
              <a:t> Brainstorm safe options (contact a safe adult, stay in your room,  go to your neighbor or another safe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the class repeat the three main messages with you and explain that you are now going to spend a few minutes brainstorming about how to keep themselves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students in grades 7-9, we can explain that sometimes we might also be around other youth who are not being safe. You can ask what this might look like in the classroom, on the playground, in their </a:t>
            </a:r>
            <a:r>
              <a:rPr lang="en-US" dirty="0" err="1"/>
              <a:t>neighbourhoods</a:t>
            </a:r>
            <a:r>
              <a:rPr lang="en-US" dirty="0"/>
              <a:t> or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One thing we will create today is a safety plan. Safety plans can help us remember what to do if we find ourselves in a situation at home or at school where we do not feel safe.</a:t>
            </a:r>
          </a:p>
          <a:p>
            <a:endParaRPr lang="en-US" dirty="0"/>
          </a:p>
          <a:p>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18F0FB8-FF41-14CC-0CC2-0B12564AFF12}"/>
              </a:ext>
            </a:extLst>
          </p:cNvPr>
          <p:cNvSpPr>
            <a:spLocks noGrp="1"/>
          </p:cNvSpPr>
          <p:nvPr>
            <p:ph type="sldNum" sz="quarter" idx="10"/>
          </p:nvPr>
        </p:nvSpPr>
        <p:spPr/>
        <p:txBody>
          <a:bodyPr/>
          <a:lstStyle/>
          <a:p>
            <a:fld id="{809D85E3-D383-4168-91CB-A6B17C57EFFA}" type="slidenum">
              <a:rPr lang="en-US" smtClean="0"/>
              <a:t>5</a:t>
            </a:fld>
            <a:endParaRPr lang="en-US"/>
          </a:p>
        </p:txBody>
      </p:sp>
    </p:spTree>
    <p:extLst>
      <p:ext uri="{BB962C8B-B14F-4D97-AF65-F5344CB8AC3E}">
        <p14:creationId xmlns:p14="http://schemas.microsoft.com/office/powerpoint/2010/main" val="226580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3228"/>
          </a:xfrm>
        </p:spPr>
        <p:txBody>
          <a:bodyPr/>
          <a:lstStyle/>
          <a:p>
            <a:endParaRPr lang="en-US" baseline="0" dirty="0"/>
          </a:p>
          <a:p>
            <a:r>
              <a:rPr lang="en-US" b="1" u="sng" dirty="0"/>
              <a:t>Point of Slide:</a:t>
            </a:r>
            <a:r>
              <a:rPr lang="en-US" b="1" u="sng" baseline="0" dirty="0"/>
              <a:t> </a:t>
            </a:r>
            <a:r>
              <a:rPr lang="en-US" baseline="0" dirty="0"/>
              <a:t>Allow the students to learn via a different medium about healthy relationships </a:t>
            </a:r>
            <a:r>
              <a:rPr lang="en-US" dirty="0"/>
              <a:t> by watching </a:t>
            </a:r>
            <a:r>
              <a:rPr lang="en-US" baseline="0" dirty="0"/>
              <a:t>a video to spark ideas and conversations.</a:t>
            </a:r>
          </a:p>
          <a:p>
            <a:endParaRPr lang="en-US" baseline="0" dirty="0"/>
          </a:p>
          <a:p>
            <a:r>
              <a:rPr lang="en-US" b="1" u="sng" dirty="0"/>
              <a:t>Speaking Notes: </a:t>
            </a:r>
          </a:p>
          <a:p>
            <a:pPr marL="171450" indent="-171450">
              <a:buFont typeface="Arial" panose="020B0604020202020204" pitchFamily="34" charset="0"/>
              <a:buChar char="•"/>
            </a:pPr>
            <a:r>
              <a:rPr lang="en-US" i="1" dirty="0"/>
              <a:t>We are talking about violence in relationships today. Many people get into their first romantic relationship in their teen years. Romantic relationships can be fun, supportive and meaningful. Students like yourself may also have negative, hurtful and violent experiences in their romantic relationships.</a:t>
            </a:r>
            <a:endParaRPr lang="en-US" b="1" i="1" u="sng" dirty="0"/>
          </a:p>
          <a:p>
            <a:endParaRPr lang="en-US" b="1" u="sng" dirty="0"/>
          </a:p>
          <a:p>
            <a:r>
              <a:rPr lang="en-US" b="1" u="sng" dirty="0"/>
              <a:t>Activity: Watch and Discuss Videos</a:t>
            </a:r>
          </a:p>
          <a:p>
            <a:pPr marL="171450" indent="-171450">
              <a:buFont typeface="Arial" panose="020B0604020202020204" pitchFamily="34" charset="0"/>
              <a:buChar char="•"/>
            </a:pPr>
            <a:r>
              <a:rPr lang="en-US" dirty="0"/>
              <a:t>Introduce the video: </a:t>
            </a:r>
            <a:r>
              <a:rPr lang="en-US" i="1" dirty="0"/>
              <a:t>Today we are going to be watching a couple of short videos. The first one is called ‘Don’t Confuse Love and Abuse’. This video depicts the difference between love and abuse and the specific ways this may look in a real-life relationship. Please pay attention to the </a:t>
            </a:r>
            <a:r>
              <a:rPr lang="en-US" i="1" dirty="0" err="1"/>
              <a:t>behaviours</a:t>
            </a:r>
            <a:r>
              <a:rPr lang="en-US" i="1" dirty="0"/>
              <a:t> and feelings of the two main characters who are in a relationship. This video illustrates a couple in a romantic relationship. Notice the </a:t>
            </a:r>
            <a:r>
              <a:rPr lang="en-US" i="1" dirty="0" err="1"/>
              <a:t>behaviours</a:t>
            </a:r>
            <a:r>
              <a:rPr lang="en-US" i="1" dirty="0"/>
              <a:t> and think about whether or not the actions of the characters are healthy or unhealthy while you are watching. We will have an opportunity to discuss the video afterwards.</a:t>
            </a:r>
          </a:p>
          <a:p>
            <a:pPr marL="171450" indent="-171450">
              <a:buFont typeface="Arial" panose="020B0604020202020204" pitchFamily="34" charset="0"/>
              <a:buChar char="•"/>
            </a:pPr>
            <a:endParaRPr lang="en-US" i="1" dirty="0"/>
          </a:p>
          <a:p>
            <a:r>
              <a:rPr lang="en-US" b="1" u="sng" dirty="0"/>
              <a:t>Watch video:</a:t>
            </a:r>
            <a:r>
              <a:rPr lang="en-US" dirty="0"/>
              <a:t> Sunshine- Don’t confuse Love and Abuse </a:t>
            </a:r>
            <a:r>
              <a:rPr lang="en-US" sz="1200" u="sng" kern="1200" dirty="0">
                <a:solidFill>
                  <a:schemeClr val="tx1"/>
                </a:solidFill>
                <a:effectLst/>
                <a:latin typeface="+mn-lt"/>
                <a:ea typeface="+mn-ea"/>
                <a:cs typeface="+mn-cs"/>
                <a:hlinkClick r:id="rId3"/>
              </a:rPr>
              <a:t>https://www.youtube.com/watch?v=1L6HB97lbrQ</a:t>
            </a:r>
            <a:endParaRPr lang="en-US" dirty="0"/>
          </a:p>
          <a:p>
            <a:pPr marL="171450" indent="-171450">
              <a:buFont typeface="Arial" panose="020B0604020202020204" pitchFamily="34" charset="0"/>
              <a:buChar char="•"/>
            </a:pPr>
            <a:endParaRPr lang="en-US" b="1" u="sng" dirty="0"/>
          </a:p>
          <a:p>
            <a:endParaRPr lang="en-US" baseline="0" dirty="0"/>
          </a:p>
          <a:p>
            <a:pPr marL="171450" indent="-171450">
              <a:buFont typeface="Arial" panose="020B0604020202020204" pitchFamily="34" charset="0"/>
              <a:buChar char="•"/>
            </a:pPr>
            <a:r>
              <a:rPr lang="en-US" baseline="0" dirty="0"/>
              <a:t>Introduce the next video: </a:t>
            </a:r>
            <a:r>
              <a:rPr lang="en-US" i="1" baseline="0" dirty="0"/>
              <a:t>The next video is called ‘How to Leave an Abusive Relationship’, It shares some</a:t>
            </a:r>
            <a:r>
              <a:rPr lang="en-US" i="1" dirty="0"/>
              <a:t> warnings signs that a relationship could be abusive and tools to help leave an abusive relationship safely.</a:t>
            </a:r>
          </a:p>
          <a:p>
            <a:pPr marL="0" indent="0">
              <a:buFont typeface="Arial" panose="020B0604020202020204" pitchFamily="34" charset="0"/>
              <a:buNone/>
            </a:pPr>
            <a:endParaRPr lang="en-US" i="1" baseline="0" dirty="0"/>
          </a:p>
          <a:p>
            <a:pPr marL="0" indent="0">
              <a:buFont typeface="Arial" panose="020B0604020202020204" pitchFamily="34" charset="0"/>
              <a:buNone/>
            </a:pPr>
            <a:r>
              <a:rPr lang="en-US" b="1" u="sng" dirty="0"/>
              <a:t>Watch video:</a:t>
            </a:r>
            <a:r>
              <a:rPr lang="en-US" dirty="0"/>
              <a:t> </a:t>
            </a:r>
            <a:r>
              <a:rPr lang="en-US" i="0" baseline="0" dirty="0"/>
              <a:t>How to Leave an Abusive Relationship https://youtu.be/lwNr0eQmmuI?si=IRgkUdt4LGFxsWP8 </a:t>
            </a:r>
            <a:endParaRPr lang="en-US" i="1" baseline="0" dirty="0"/>
          </a:p>
          <a:p>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6</a:t>
            </a:fld>
            <a:endParaRPr lang="en-US" dirty="0"/>
          </a:p>
        </p:txBody>
      </p:sp>
    </p:spTree>
    <p:extLst>
      <p:ext uri="{BB962C8B-B14F-4D97-AF65-F5344CB8AC3E}">
        <p14:creationId xmlns:p14="http://schemas.microsoft.com/office/powerpoint/2010/main" val="48710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Slide:</a:t>
            </a:r>
            <a:r>
              <a:rPr lang="en-US" b="1" u="sng" baseline="0" dirty="0"/>
              <a:t> </a:t>
            </a:r>
            <a:r>
              <a:rPr lang="en-US" baseline="0" dirty="0"/>
              <a:t>Allow the students to learn via a different medium about healthy relationships </a:t>
            </a:r>
            <a:r>
              <a:rPr lang="en-US" dirty="0"/>
              <a:t> by watching </a:t>
            </a:r>
            <a:r>
              <a:rPr lang="en-US" baseline="0" dirty="0"/>
              <a:t>a video to spark ideas and conversations.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Speaking Notes: </a:t>
            </a:r>
          </a:p>
          <a:p>
            <a:pPr marL="171450" indent="-171450">
              <a:buFont typeface="Arial" panose="020B0604020202020204" pitchFamily="34" charset="0"/>
              <a:buChar char="•"/>
            </a:pPr>
            <a:r>
              <a:rPr lang="en-US" baseline="0" dirty="0"/>
              <a:t>Introduce the next video: </a:t>
            </a:r>
            <a:r>
              <a:rPr lang="en-US" i="1" baseline="0" dirty="0"/>
              <a:t>The next video is called ‘How to Leave an Abusive Relationship’, It shares some</a:t>
            </a:r>
            <a:r>
              <a:rPr lang="en-US" i="1" dirty="0"/>
              <a:t> warnings signs that a relationship could be abusive and tools to help leave an abusive relationship safely.</a:t>
            </a:r>
          </a:p>
          <a:p>
            <a:pPr marL="0" indent="0">
              <a:buFont typeface="Arial" panose="020B0604020202020204" pitchFamily="34" charset="0"/>
              <a:buNone/>
            </a:pPr>
            <a:endParaRPr lang="en-US" i="1" baseline="0" dirty="0"/>
          </a:p>
          <a:p>
            <a:pPr marL="0" indent="0">
              <a:buFont typeface="Arial" panose="020B0604020202020204" pitchFamily="34" charset="0"/>
              <a:buNone/>
            </a:pPr>
            <a:r>
              <a:rPr lang="en-US" b="1" u="sng" dirty="0"/>
              <a:t>Watch video:</a:t>
            </a:r>
            <a:r>
              <a:rPr lang="en-US" dirty="0"/>
              <a:t> </a:t>
            </a:r>
            <a:r>
              <a:rPr lang="en-US" i="0" baseline="0" dirty="0"/>
              <a:t>How to Leave an Abusive Relationship https://youtu.be/lwNr0eQmmuI?si=IRgkUdt4LGFxsWP8 </a:t>
            </a:r>
            <a:endParaRPr lang="en-US" i="1" baseline="0" dirty="0"/>
          </a:p>
          <a:p>
            <a:endParaRPr lang="en-CA" dirty="0"/>
          </a:p>
        </p:txBody>
      </p:sp>
      <p:sp>
        <p:nvSpPr>
          <p:cNvPr id="4" name="Slide Number Placeholder 3"/>
          <p:cNvSpPr>
            <a:spLocks noGrp="1"/>
          </p:cNvSpPr>
          <p:nvPr>
            <p:ph type="sldNum" sz="quarter" idx="5"/>
          </p:nvPr>
        </p:nvSpPr>
        <p:spPr/>
        <p:txBody>
          <a:bodyPr/>
          <a:lstStyle/>
          <a:p>
            <a:fld id="{809D85E3-D383-4168-91CB-A6B17C57EFFA}" type="slidenum">
              <a:rPr lang="en-US" smtClean="0"/>
              <a:t>7</a:t>
            </a:fld>
            <a:endParaRPr lang="en-US"/>
          </a:p>
        </p:txBody>
      </p:sp>
    </p:spTree>
    <p:extLst>
      <p:ext uri="{BB962C8B-B14F-4D97-AF65-F5344CB8AC3E}">
        <p14:creationId xmlns:p14="http://schemas.microsoft.com/office/powerpoint/2010/main" val="242708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3228"/>
          </a:xfrm>
        </p:spPr>
        <p:txBody>
          <a:bodyPr/>
          <a:lstStyle/>
          <a:p>
            <a:r>
              <a:rPr lang="en-US" b="1" dirty="0"/>
              <a:t>Point of Slide:</a:t>
            </a:r>
            <a:r>
              <a:rPr lang="en-US" b="1" baseline="0" dirty="0"/>
              <a:t> </a:t>
            </a:r>
            <a:r>
              <a:rPr lang="en-US" baseline="0" dirty="0"/>
              <a:t>Allow the students</a:t>
            </a:r>
            <a:r>
              <a:rPr lang="en-US" dirty="0"/>
              <a:t> an opportunity to discuss the videos</a:t>
            </a:r>
            <a:r>
              <a:rPr lang="en-US" baseline="0" dirty="0"/>
              <a:t> as they relate to the VIP curriculum topic of safety planning and the three main messages.</a:t>
            </a:r>
          </a:p>
          <a:p>
            <a:endParaRPr lang="en-US" baseline="0" dirty="0"/>
          </a:p>
          <a:p>
            <a:r>
              <a:rPr lang="en-US" b="1" u="sng" dirty="0"/>
              <a:t>Speaking Notes: </a:t>
            </a:r>
          </a:p>
          <a:p>
            <a:r>
              <a:rPr lang="en-US" dirty="0"/>
              <a:t>Discuss the video with the class using the questions in the slide and they are also listed below</a:t>
            </a:r>
            <a:r>
              <a:rPr lang="en-US" baseline="0" dirty="0"/>
              <a:t> with one additional question that the facilitator can decide if it is appropriate.</a:t>
            </a:r>
            <a:endParaRPr lang="en-US" b="1" u="sng" dirty="0"/>
          </a:p>
          <a:p>
            <a:pPr marL="171450" lvl="0" indent="-171450">
              <a:buFont typeface="Arial" panose="020B0604020202020204" pitchFamily="34" charset="0"/>
              <a:buChar char="•"/>
            </a:pPr>
            <a:r>
              <a:rPr lang="en-US" dirty="0"/>
              <a:t>What are</a:t>
            </a:r>
            <a:r>
              <a:rPr lang="en-US" baseline="0" dirty="0"/>
              <a:t> </a:t>
            </a:r>
            <a:r>
              <a:rPr lang="en-US" dirty="0"/>
              <a:t>the main messages in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some strategies you can use to keep yourself safe?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EF3E24"/>
                </a:solidFill>
              </a:rPr>
              <a:t>Did you see any abusive or violent </a:t>
            </a:r>
            <a:r>
              <a:rPr lang="en-US" dirty="0" err="1">
                <a:solidFill>
                  <a:srgbClr val="EF3E24"/>
                </a:solidFill>
              </a:rPr>
              <a:t>behaviour</a:t>
            </a:r>
            <a:r>
              <a:rPr lang="en-US" dirty="0">
                <a:solidFill>
                  <a:srgbClr val="EF3E24"/>
                </a:solidFill>
              </a:rPr>
              <a:t> in the videos?</a:t>
            </a:r>
          </a:p>
          <a:p>
            <a:pPr marL="171450" lvl="0" indent="-171450">
              <a:buFont typeface="Arial" panose="020B0604020202020204" pitchFamily="34" charset="0"/>
              <a:buChar char="•"/>
            </a:pPr>
            <a:r>
              <a:rPr lang="en-US" dirty="0"/>
              <a:t>Can we brainstorm the types of violence and abuse that can occur in a relationship? Such as physical, emotional, verbal, sexual, financial, technology-facilitated gender-based violence, etc.</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u="sng" dirty="0"/>
              <a:t>Define abuse:</a:t>
            </a:r>
            <a:r>
              <a:rPr lang="en-US" dirty="0"/>
              <a:t> You can share the definitions on page 36 of the VIP curriculum after the group brainstorm to provide students with examples of some types of abuse. Highlight that the examples are not comprehensive, and that abuse comes in many other forms.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8</a:t>
            </a:fld>
            <a:endParaRPr lang="en-US" dirty="0"/>
          </a:p>
        </p:txBody>
      </p:sp>
    </p:spTree>
    <p:extLst>
      <p:ext uri="{BB962C8B-B14F-4D97-AF65-F5344CB8AC3E}">
        <p14:creationId xmlns:p14="http://schemas.microsoft.com/office/powerpoint/2010/main" val="173476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1CD5-C34A-9552-62D9-9DC8131AB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08973-700C-55B3-E4F8-F6678746C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A2836-1B2D-9712-BCE8-F6A8CE2351CA}"/>
              </a:ext>
            </a:extLst>
          </p:cNvPr>
          <p:cNvSpPr>
            <a:spLocks noGrp="1"/>
          </p:cNvSpPr>
          <p:nvPr>
            <p:ph type="body" idx="1"/>
          </p:nvPr>
        </p:nvSpPr>
        <p:spPr/>
        <p:txBody>
          <a:bodyPr/>
          <a:lstStyle/>
          <a:p>
            <a:r>
              <a:rPr lang="en-US" b="1" u="sng" dirty="0"/>
              <a:t>Point of the Slide</a:t>
            </a:r>
            <a:r>
              <a:rPr lang="en-US" dirty="0"/>
              <a:t>: To explain</a:t>
            </a:r>
            <a:r>
              <a:rPr lang="en-US" baseline="0" dirty="0"/>
              <a:t> to</a:t>
            </a:r>
            <a:r>
              <a:rPr lang="en-US" dirty="0"/>
              <a:t> students what </a:t>
            </a:r>
            <a:r>
              <a:rPr lang="en-US" baseline="0" dirty="0"/>
              <a:t>a safety plan is and its</a:t>
            </a:r>
            <a:r>
              <a:rPr lang="en-US" dirty="0"/>
              <a:t> purpose and how they can think about and plan for safety.</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dirty="0"/>
              <a:t>Activity – Safety Planning Brainstorm:</a:t>
            </a:r>
            <a:r>
              <a:rPr lang="en-US" dirty="0"/>
              <a:t> Direct the class in a brainstorming session about how to stay safe in abusive or violent situations. This activity can be done in small groups or as a whole class. </a:t>
            </a:r>
            <a:endParaRPr lang="en-US" b="1" u="sng" dirty="0"/>
          </a:p>
          <a:p>
            <a:pPr marL="171450" indent="-171450">
              <a:buFont typeface="Arial" panose="020B0604020202020204" pitchFamily="34" charset="0"/>
              <a:buChar char="•"/>
            </a:pPr>
            <a:r>
              <a:rPr lang="en-US" dirty="0"/>
              <a:t>What is safety? (physical, emotional, mental, social, sexual)?</a:t>
            </a:r>
          </a:p>
          <a:p>
            <a:pPr marL="171450" indent="-171450">
              <a:buFont typeface="Arial" panose="020B0604020202020204" pitchFamily="34" charset="0"/>
              <a:buChar char="•"/>
            </a:pPr>
            <a:r>
              <a:rPr lang="en-US" dirty="0"/>
              <a:t>What are some ways you know that you are not safe? </a:t>
            </a:r>
          </a:p>
          <a:p>
            <a:pPr marL="171450" indent="-171450">
              <a:buFont typeface="Arial" panose="020B0604020202020204" pitchFamily="34" charset="0"/>
              <a:buChar char="•"/>
            </a:pPr>
            <a:r>
              <a:rPr lang="en-US" dirty="0"/>
              <a:t>What are the cues your body gives you when you don’t feel safe? </a:t>
            </a:r>
          </a:p>
          <a:p>
            <a:pPr marL="171450" indent="-171450">
              <a:buFont typeface="Arial" panose="020B0604020202020204" pitchFamily="34" charset="0"/>
              <a:buChar char="•"/>
            </a:pPr>
            <a:r>
              <a:rPr lang="en-US" dirty="0"/>
              <a:t>What are some things you already do to stay safe?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could ask students to write out their individual safety plans, one for at home, one for at school and one for online. Use the Safety Planning worksheet on page 38 of the VIP Curriculum to assist with this conversation.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important to share with children and youth that safety planning is an ongoing thing. We may feel safe most of the time, but it is important to understand the ways we can recognize when we do not feel safe and have a plan to stay safe. </a:t>
            </a:r>
          </a:p>
          <a:p>
            <a:endParaRPr lang="en-US" dirty="0"/>
          </a:p>
          <a:p>
            <a:pPr marL="0" indent="0">
              <a:buFont typeface="Arial" panose="020B0604020202020204" pitchFamily="34" charset="0"/>
              <a:buNone/>
            </a:pPr>
            <a:r>
              <a:rPr lang="en-US" dirty="0"/>
              <a:t>An age-appropriate description of</a:t>
            </a:r>
            <a:r>
              <a:rPr lang="en-US" baseline="0" dirty="0"/>
              <a:t> the Kid’s Help Phone can also be useful here. See the VIP curriculum for details about this service.</a:t>
            </a: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7B48CC3-D3C5-FC7D-39E4-1DD913120493}"/>
              </a:ext>
            </a:extLst>
          </p:cNvPr>
          <p:cNvSpPr>
            <a:spLocks noGrp="1"/>
          </p:cNvSpPr>
          <p:nvPr>
            <p:ph type="sldNum" sz="quarter" idx="10"/>
          </p:nvPr>
        </p:nvSpPr>
        <p:spPr/>
        <p:txBody>
          <a:bodyPr/>
          <a:lstStyle/>
          <a:p>
            <a:fld id="{809D85E3-D383-4168-91CB-A6B17C57EFFA}" type="slidenum">
              <a:rPr lang="en-US" smtClean="0"/>
              <a:t>9</a:t>
            </a:fld>
            <a:endParaRPr lang="en-US"/>
          </a:p>
        </p:txBody>
      </p:sp>
    </p:spTree>
    <p:extLst>
      <p:ext uri="{BB962C8B-B14F-4D97-AF65-F5344CB8AC3E}">
        <p14:creationId xmlns:p14="http://schemas.microsoft.com/office/powerpoint/2010/main" val="160059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2"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1/27/2026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GGGDfciqyvw" TargetMode="External"/><Relationship Id="rId6" Type="http://schemas.openxmlformats.org/officeDocument/2006/relationships/image" Target="../media/image26.jpe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939884" y="4777380"/>
            <a:ext cx="6300930" cy="1166220"/>
          </a:xfrm>
        </p:spPr>
        <p:txBody>
          <a:bodyPr>
            <a:normAutofit/>
          </a:bodyPr>
          <a:lstStyle/>
          <a:p>
            <a:r>
              <a:rPr lang="en-US" b="1" dirty="0">
                <a:solidFill>
                  <a:schemeClr val="bg1">
                    <a:lumMod val="65000"/>
                    <a:lumOff val="35000"/>
                  </a:schemeClr>
                </a:solidFill>
              </a:rPr>
              <a:t>DAY 1: SAFETY PLANNING and the three main messages</a:t>
            </a:r>
          </a:p>
          <a:p>
            <a:r>
              <a:rPr lang="en-US" b="1" dirty="0">
                <a:solidFill>
                  <a:schemeClr val="bg1">
                    <a:lumMod val="65000"/>
                    <a:lumOff val="35000"/>
                  </a:schemeClr>
                </a:solidFill>
              </a:rPr>
              <a:t>Grades 7-9</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283966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3571-793B-F866-B81E-036AC1938022}"/>
              </a:ext>
            </a:extLst>
          </p:cNvPr>
          <p:cNvSpPr>
            <a:spLocks noGrp="1"/>
          </p:cNvSpPr>
          <p:nvPr>
            <p:ph type="title"/>
          </p:nvPr>
        </p:nvSpPr>
        <p:spPr>
          <a:xfrm>
            <a:off x="645130" y="1025662"/>
            <a:ext cx="9404723" cy="1400530"/>
          </a:xfrm>
        </p:spPr>
        <p:txBody>
          <a:bodyPr/>
          <a:lstStyle/>
          <a:p>
            <a:r>
              <a:rPr lang="en-CA" dirty="0">
                <a:solidFill>
                  <a:srgbClr val="FF0000"/>
                </a:solidFill>
              </a:rPr>
              <a:t>Anonymous Question or Comment</a:t>
            </a:r>
          </a:p>
        </p:txBody>
      </p:sp>
      <p:grpSp>
        <p:nvGrpSpPr>
          <p:cNvPr id="4" name="Group 3">
            <a:extLst>
              <a:ext uri="{FF2B5EF4-FFF2-40B4-BE49-F238E27FC236}">
                <a16:creationId xmlns:a16="http://schemas.microsoft.com/office/drawing/2014/main" id="{518864D1-E02C-8626-66A3-D1A837F10EDE}"/>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465F6427-155D-4F31-3B71-88D170BBE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00BCEFEF-DFDA-99B7-2588-BEBBF3B3E5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Content Placeholder 3">
            <a:extLst>
              <a:ext uri="{FF2B5EF4-FFF2-40B4-BE49-F238E27FC236}">
                <a16:creationId xmlns:a16="http://schemas.microsoft.com/office/drawing/2014/main" id="{1BBABA35-27A7-D2B7-1ED4-BA17EF9E8C0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26559" y="2335909"/>
            <a:ext cx="7723294" cy="3861647"/>
          </a:xfrm>
        </p:spPr>
      </p:pic>
    </p:spTree>
    <p:extLst>
      <p:ext uri="{BB962C8B-B14F-4D97-AF65-F5344CB8AC3E}">
        <p14:creationId xmlns:p14="http://schemas.microsoft.com/office/powerpoint/2010/main" val="207463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99834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939883" y="4777380"/>
            <a:ext cx="6979779" cy="1297930"/>
          </a:xfrm>
        </p:spPr>
        <p:txBody>
          <a:bodyPr/>
          <a:lstStyle/>
          <a:p>
            <a:r>
              <a:rPr lang="en-US" b="1" dirty="0">
                <a:solidFill>
                  <a:schemeClr val="bg1">
                    <a:lumMod val="65000"/>
                    <a:lumOff val="35000"/>
                  </a:schemeClr>
                </a:solidFill>
              </a:rPr>
              <a:t>DAY 2: healthy relationships</a:t>
            </a:r>
          </a:p>
          <a:p>
            <a:r>
              <a:rPr lang="en-US" b="1" dirty="0">
                <a:solidFill>
                  <a:schemeClr val="bg1">
                    <a:lumMod val="65000"/>
                    <a:lumOff val="35000"/>
                  </a:schemeClr>
                </a:solidFill>
              </a:rPr>
              <a:t>Grades 7-9</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163436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142680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34D8-3D34-543E-F0F5-B187C7007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DF8DE-0BFA-0AE3-0BE8-A68DC93A9E74}"/>
              </a:ext>
            </a:extLst>
          </p:cNvPr>
          <p:cNvSpPr>
            <a:spLocks noGrp="1"/>
          </p:cNvSpPr>
          <p:nvPr>
            <p:ph type="title"/>
          </p:nvPr>
        </p:nvSpPr>
        <p:spPr/>
        <p:txBody>
          <a:bodyPr/>
          <a:lstStyle/>
          <a:p>
            <a:br>
              <a:rPr lang="en-US" dirty="0">
                <a:solidFill>
                  <a:srgbClr val="EF3E24"/>
                </a:solidFill>
              </a:rPr>
            </a:br>
            <a:r>
              <a:rPr lang="en-US" dirty="0">
                <a:solidFill>
                  <a:srgbClr val="EF3E24"/>
                </a:solidFill>
              </a:rPr>
              <a:t>VIP Outline for Grades7-9 </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a:extLst>
              <a:ext uri="{FF2B5EF4-FFF2-40B4-BE49-F238E27FC236}">
                <a16:creationId xmlns:a16="http://schemas.microsoft.com/office/drawing/2014/main" id="{2BB1C039-1C86-A27F-6FCE-D43FFB7A1AC6}"/>
              </a:ext>
            </a:extLst>
          </p:cNvPr>
          <p:cNvGrpSpPr/>
          <p:nvPr/>
        </p:nvGrpSpPr>
        <p:grpSpPr>
          <a:xfrm>
            <a:off x="8925550" y="146447"/>
            <a:ext cx="3092278" cy="1290467"/>
            <a:chOff x="8414078" y="146447"/>
            <a:chExt cx="3603750" cy="1503914"/>
          </a:xfrm>
        </p:grpSpPr>
        <p:pic>
          <p:nvPicPr>
            <p:cNvPr id="14" name="Picture 13">
              <a:extLst>
                <a:ext uri="{FF2B5EF4-FFF2-40B4-BE49-F238E27FC236}">
                  <a16:creationId xmlns:a16="http://schemas.microsoft.com/office/drawing/2014/main" id="{A763B2A5-39BE-2A4D-75E8-3571BC991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a:extLst>
                <a:ext uri="{FF2B5EF4-FFF2-40B4-BE49-F238E27FC236}">
                  <a16:creationId xmlns:a16="http://schemas.microsoft.com/office/drawing/2014/main" id="{BE50D984-146C-E364-E161-EF4E5D623F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Content Placeholder 2">
            <a:extLst>
              <a:ext uri="{FF2B5EF4-FFF2-40B4-BE49-F238E27FC236}">
                <a16:creationId xmlns:a16="http://schemas.microsoft.com/office/drawing/2014/main" id="{CF5F042E-3B11-336C-89F6-697D462184D0}"/>
              </a:ext>
            </a:extLst>
          </p:cNvPr>
          <p:cNvSpPr>
            <a:spLocks noGrp="1"/>
          </p:cNvSpPr>
          <p:nvPr>
            <p:ph idx="1"/>
          </p:nvPr>
        </p:nvSpPr>
        <p:spPr/>
        <p:txBody>
          <a:bodyPr/>
          <a:lstStyle/>
          <a:p>
            <a:pPr>
              <a:buClr>
                <a:schemeClr val="accent1"/>
              </a:buClr>
            </a:pPr>
            <a:r>
              <a:rPr lang="en-US" dirty="0">
                <a:solidFill>
                  <a:schemeClr val="bg1">
                    <a:lumMod val="50000"/>
                    <a:lumOff val="50000"/>
                  </a:schemeClr>
                </a:solidFill>
              </a:rPr>
              <a:t>Safety Planning and The Three Main Messages</a:t>
            </a:r>
          </a:p>
          <a:p>
            <a:pPr>
              <a:buClr>
                <a:schemeClr val="accent1"/>
              </a:buClr>
            </a:pPr>
            <a:r>
              <a:rPr lang="en-US" dirty="0">
                <a:solidFill>
                  <a:schemeClr val="bg1">
                    <a:lumMod val="50000"/>
                    <a:lumOff val="50000"/>
                  </a:schemeClr>
                </a:solidFill>
              </a:rPr>
              <a:t>Healthy Relationships</a:t>
            </a:r>
          </a:p>
          <a:p>
            <a:pPr>
              <a:buClr>
                <a:schemeClr val="accent1"/>
              </a:buClr>
            </a:pPr>
            <a:r>
              <a:rPr lang="en-US" dirty="0">
                <a:solidFill>
                  <a:schemeClr val="bg1">
                    <a:lumMod val="50000"/>
                    <a:lumOff val="50000"/>
                  </a:schemeClr>
                </a:solidFill>
              </a:rPr>
              <a:t>Online Safety and The Bystander Effect</a:t>
            </a:r>
          </a:p>
          <a:p>
            <a:pPr marL="0" indent="0">
              <a:buNone/>
            </a:pPr>
            <a:endParaRPr lang="en-US" dirty="0">
              <a:solidFill>
                <a:srgbClr val="FF0000"/>
              </a:solidFill>
            </a:endParaRPr>
          </a:p>
        </p:txBody>
      </p:sp>
    </p:spTree>
    <p:extLst>
      <p:ext uri="{BB962C8B-B14F-4D97-AF65-F5344CB8AC3E}">
        <p14:creationId xmlns:p14="http://schemas.microsoft.com/office/powerpoint/2010/main" val="366235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1DE2-84F7-0AC8-0CA3-573C24138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53636-D069-6115-73D2-A131A5A08DC8}"/>
              </a:ext>
            </a:extLst>
          </p:cNvPr>
          <p:cNvSpPr>
            <a:spLocks noGrp="1"/>
          </p:cNvSpPr>
          <p:nvPr>
            <p:ph type="title"/>
          </p:nvPr>
        </p:nvSpPr>
        <p:spPr>
          <a:xfrm>
            <a:off x="645130" y="1025662"/>
            <a:ext cx="9404723" cy="1400530"/>
          </a:xfrm>
        </p:spPr>
        <p:txBody>
          <a:bodyPr/>
          <a:lstStyle/>
          <a:p>
            <a:r>
              <a:rPr lang="en-CA" dirty="0">
                <a:solidFill>
                  <a:srgbClr val="FF0000"/>
                </a:solidFill>
              </a:rPr>
              <a:t>Questions from Last Time</a:t>
            </a:r>
          </a:p>
        </p:txBody>
      </p:sp>
      <p:grpSp>
        <p:nvGrpSpPr>
          <p:cNvPr id="4" name="Group 3">
            <a:extLst>
              <a:ext uri="{FF2B5EF4-FFF2-40B4-BE49-F238E27FC236}">
                <a16:creationId xmlns:a16="http://schemas.microsoft.com/office/drawing/2014/main" id="{9ADB3471-B9CD-3673-5473-A62A4FF3CB4D}"/>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58FE3994-8472-FC7C-46B5-00C04053D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3EA37884-BF40-4CAB-2784-425780FC1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Content Placeholder 3">
            <a:extLst>
              <a:ext uri="{FF2B5EF4-FFF2-40B4-BE49-F238E27FC236}">
                <a16:creationId xmlns:a16="http://schemas.microsoft.com/office/drawing/2014/main" id="{3C20D44D-1465-2E4F-8DB1-56966C69211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26559" y="2335909"/>
            <a:ext cx="7723294" cy="3861647"/>
          </a:xfrm>
        </p:spPr>
      </p:pic>
    </p:spTree>
    <p:extLst>
      <p:ext uri="{BB962C8B-B14F-4D97-AF65-F5344CB8AC3E}">
        <p14:creationId xmlns:p14="http://schemas.microsoft.com/office/powerpoint/2010/main" val="281403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Healthy Relationships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85105" y="1853248"/>
            <a:ext cx="5070150" cy="4195762"/>
          </a:xfrm>
        </p:spPr>
      </p:pic>
      <p:grpSp>
        <p:nvGrpSpPr>
          <p:cNvPr id="5" name="Group 4"/>
          <p:cNvGrpSpPr/>
          <p:nvPr/>
        </p:nvGrpSpPr>
        <p:grpSpPr>
          <a:xfrm>
            <a:off x="8925550" y="146447"/>
            <a:ext cx="3092278" cy="1290467"/>
            <a:chOff x="8414078" y="146447"/>
            <a:chExt cx="3603750" cy="1503914"/>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29844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Listening Exercise</a:t>
            </a:r>
          </a:p>
        </p:txBody>
      </p:sp>
      <p:grpSp>
        <p:nvGrpSpPr>
          <p:cNvPr id="5" name="Group 4"/>
          <p:cNvGrpSpPr/>
          <p:nvPr/>
        </p:nvGrpSpPr>
        <p:grpSpPr>
          <a:xfrm>
            <a:off x="8925550" y="146447"/>
            <a:ext cx="3092278" cy="1290467"/>
            <a:chOff x="8414078" y="146447"/>
            <a:chExt cx="3603750" cy="150391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02122" y="2135037"/>
            <a:ext cx="7848712" cy="4140258"/>
          </a:xfrm>
        </p:spPr>
      </p:pic>
    </p:spTree>
    <p:extLst>
      <p:ext uri="{BB962C8B-B14F-4D97-AF65-F5344CB8AC3E}">
        <p14:creationId xmlns:p14="http://schemas.microsoft.com/office/powerpoint/2010/main" val="314145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83" y="196589"/>
            <a:ext cx="8056417" cy="1240325"/>
          </a:xfrm>
        </p:spPr>
        <p:txBody>
          <a:bodyPr/>
          <a:lstStyle/>
          <a:p>
            <a:r>
              <a:rPr lang="en-US" dirty="0">
                <a:solidFill>
                  <a:srgbClr val="EF3E24"/>
                </a:solidFill>
              </a:rPr>
              <a:t>What Teens Think About:</a:t>
            </a:r>
            <a:br>
              <a:rPr lang="en-US" dirty="0">
                <a:solidFill>
                  <a:srgbClr val="EF3E24"/>
                </a:solidFill>
              </a:rPr>
            </a:br>
            <a:r>
              <a:rPr lang="en-US" dirty="0">
                <a:solidFill>
                  <a:srgbClr val="EF3E24"/>
                </a:solidFill>
              </a:rPr>
              <a:t>Healthy Relationships</a:t>
            </a:r>
            <a:br>
              <a:rPr lang="en-US" dirty="0">
                <a:solidFill>
                  <a:srgbClr val="EF3E24"/>
                </a:solidFill>
              </a:rPr>
            </a:br>
            <a:endParaRPr lang="en-US" dirty="0">
              <a:solidFill>
                <a:srgbClr val="EF3E24"/>
              </a:solidFill>
            </a:endParaRP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3" name="Picture 2">
            <a:extLst>
              <a:ext uri="{FF2B5EF4-FFF2-40B4-BE49-F238E27FC236}">
                <a16:creationId xmlns:a16="http://schemas.microsoft.com/office/drawing/2014/main" id="{D72F3DDF-5EE0-4D74-2175-C8467BFF54C7}"/>
              </a:ext>
            </a:extLst>
          </p:cNvPr>
          <p:cNvPicPr>
            <a:picLocks noChangeAspect="1"/>
          </p:cNvPicPr>
          <p:nvPr/>
        </p:nvPicPr>
        <p:blipFill>
          <a:blip r:embed="rId5"/>
          <a:stretch>
            <a:fillRect/>
          </a:stretch>
        </p:blipFill>
        <p:spPr>
          <a:xfrm>
            <a:off x="2178476" y="1820284"/>
            <a:ext cx="8102648" cy="4700522"/>
          </a:xfrm>
          <a:prstGeom prst="rect">
            <a:avLst/>
          </a:prstGeom>
        </p:spPr>
      </p:pic>
    </p:spTree>
    <p:extLst>
      <p:ext uri="{BB962C8B-B14F-4D97-AF65-F5344CB8AC3E}">
        <p14:creationId xmlns:p14="http://schemas.microsoft.com/office/powerpoint/2010/main" val="74444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999B-7674-2244-8905-CE0DB45DB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AC9FC-CBDC-237C-5130-49E0EA7CC69C}"/>
              </a:ext>
            </a:extLst>
          </p:cNvPr>
          <p:cNvSpPr>
            <a:spLocks noGrp="1"/>
          </p:cNvSpPr>
          <p:nvPr>
            <p:ph type="title"/>
          </p:nvPr>
        </p:nvSpPr>
        <p:spPr>
          <a:xfrm>
            <a:off x="469083" y="196589"/>
            <a:ext cx="8056417" cy="1240325"/>
          </a:xfrm>
        </p:spPr>
        <p:txBody>
          <a:bodyPr/>
          <a:lstStyle/>
          <a:p>
            <a:r>
              <a:rPr lang="en-US" dirty="0">
                <a:solidFill>
                  <a:srgbClr val="EF3E24"/>
                </a:solidFill>
              </a:rPr>
              <a:t>12 Signs A Relationship Won’t Last</a:t>
            </a:r>
            <a:br>
              <a:rPr lang="en-US" dirty="0">
                <a:solidFill>
                  <a:srgbClr val="EF3E24"/>
                </a:solidFill>
              </a:rPr>
            </a:br>
            <a:endParaRPr lang="en-US" dirty="0">
              <a:solidFill>
                <a:srgbClr val="EF3E24"/>
              </a:solidFill>
            </a:endParaRPr>
          </a:p>
        </p:txBody>
      </p:sp>
      <p:grpSp>
        <p:nvGrpSpPr>
          <p:cNvPr id="4" name="Group 3">
            <a:extLst>
              <a:ext uri="{FF2B5EF4-FFF2-40B4-BE49-F238E27FC236}">
                <a16:creationId xmlns:a16="http://schemas.microsoft.com/office/drawing/2014/main" id="{FE22A4CB-CB6E-770F-D726-DF5A6E1D9B94}"/>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026F52F5-61E2-E80A-C850-43F6B7DAE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504939DC-1502-1084-3849-24EDD32399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Picture 7">
            <a:extLst>
              <a:ext uri="{FF2B5EF4-FFF2-40B4-BE49-F238E27FC236}">
                <a16:creationId xmlns:a16="http://schemas.microsoft.com/office/drawing/2014/main" id="{B26B7FC3-A3D2-DFFC-F9A0-506B2EAD80FA}"/>
              </a:ext>
            </a:extLst>
          </p:cNvPr>
          <p:cNvPicPr>
            <a:picLocks noChangeAspect="1"/>
          </p:cNvPicPr>
          <p:nvPr/>
        </p:nvPicPr>
        <p:blipFill>
          <a:blip r:embed="rId5"/>
          <a:stretch>
            <a:fillRect/>
          </a:stretch>
        </p:blipFill>
        <p:spPr>
          <a:xfrm>
            <a:off x="2067791" y="1794375"/>
            <a:ext cx="8056417" cy="4726431"/>
          </a:xfrm>
          <a:prstGeom prst="rect">
            <a:avLst/>
          </a:prstGeom>
        </p:spPr>
      </p:pic>
    </p:spTree>
    <p:extLst>
      <p:ext uri="{BB962C8B-B14F-4D97-AF65-F5344CB8AC3E}">
        <p14:creationId xmlns:p14="http://schemas.microsoft.com/office/powerpoint/2010/main" val="278930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198178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11877" cy="1982664"/>
          </a:xfrm>
        </p:spPr>
        <p:txBody>
          <a:bodyPr/>
          <a:lstStyle/>
          <a:p>
            <a:r>
              <a:rPr lang="en-US" dirty="0">
                <a:solidFill>
                  <a:srgbClr val="EF3E24"/>
                </a:solidFill>
              </a:rPr>
              <a:t>Discussion</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p:cNvGrpSpPr/>
          <p:nvPr/>
        </p:nvGrpSpPr>
        <p:grpSpPr>
          <a:xfrm>
            <a:off x="8925550" y="146447"/>
            <a:ext cx="3092278" cy="1290467"/>
            <a:chOff x="8414078" y="146447"/>
            <a:chExt cx="3603750" cy="1503914"/>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Content Placeholder 2"/>
          <p:cNvSpPr>
            <a:spLocks noGrp="1"/>
          </p:cNvSpPr>
          <p:nvPr>
            <p:ph idx="1"/>
          </p:nvPr>
        </p:nvSpPr>
        <p:spPr>
          <a:xfrm>
            <a:off x="570368" y="2725092"/>
            <a:ext cx="9479486" cy="3784349"/>
          </a:xfrm>
        </p:spPr>
        <p:txBody>
          <a:bodyPr/>
          <a:lstStyle/>
          <a:p>
            <a:pPr lvl="0">
              <a:buClr>
                <a:srgbClr val="EF3E24"/>
              </a:buClr>
            </a:pPr>
            <a:r>
              <a:rPr lang="en-US" dirty="0">
                <a:solidFill>
                  <a:srgbClr val="EF3E24"/>
                </a:solidFill>
              </a:rPr>
              <a:t>Are there any themes from the videos that we can add to our list of qualities of a healthy relationship?</a:t>
            </a:r>
          </a:p>
          <a:p>
            <a:pPr lvl="0">
              <a:buClr>
                <a:srgbClr val="EF3E24"/>
              </a:buClr>
            </a:pPr>
            <a:r>
              <a:rPr lang="en-US" dirty="0">
                <a:solidFill>
                  <a:srgbClr val="EF3E24"/>
                </a:solidFill>
              </a:rPr>
              <a:t>What is the difference between a healthy and unhealthy relationship?</a:t>
            </a:r>
          </a:p>
          <a:p>
            <a:pPr lvl="0">
              <a:buClr>
                <a:srgbClr val="EF3E24"/>
              </a:buClr>
            </a:pPr>
            <a:r>
              <a:rPr lang="en-US" dirty="0">
                <a:solidFill>
                  <a:srgbClr val="EF3E24"/>
                </a:solidFill>
              </a:rPr>
              <a:t>What does it mean to have open and honest communication?</a:t>
            </a:r>
            <a:endParaRPr lang="en-US" dirty="0">
              <a:solidFill>
                <a:srgbClr val="FF0000"/>
              </a:solidFill>
            </a:endParaRPr>
          </a:p>
        </p:txBody>
      </p:sp>
    </p:spTree>
    <p:extLst>
      <p:ext uri="{BB962C8B-B14F-4D97-AF65-F5344CB8AC3E}">
        <p14:creationId xmlns:p14="http://schemas.microsoft.com/office/powerpoint/2010/main" val="398261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E2BE-1FF2-D785-0AD1-D7C1ECE8268E}"/>
              </a:ext>
            </a:extLst>
          </p:cNvPr>
          <p:cNvSpPr>
            <a:spLocks noGrp="1"/>
          </p:cNvSpPr>
          <p:nvPr>
            <p:ph type="title"/>
          </p:nvPr>
        </p:nvSpPr>
        <p:spPr/>
        <p:txBody>
          <a:bodyPr/>
          <a:lstStyle/>
          <a:p>
            <a:r>
              <a:rPr lang="en-CA" dirty="0">
                <a:solidFill>
                  <a:srgbClr val="FF0000"/>
                </a:solidFill>
              </a:rPr>
              <a:t>Kids Explain Relationships</a:t>
            </a:r>
          </a:p>
        </p:txBody>
      </p:sp>
      <p:pic>
        <p:nvPicPr>
          <p:cNvPr id="8" name="Content Placeholder 7">
            <a:extLst>
              <a:ext uri="{FF2B5EF4-FFF2-40B4-BE49-F238E27FC236}">
                <a16:creationId xmlns:a16="http://schemas.microsoft.com/office/drawing/2014/main" id="{94DAE09A-E027-E2B6-F410-17D5A27CD977}"/>
              </a:ext>
            </a:extLst>
          </p:cNvPr>
          <p:cNvPicPr>
            <a:picLocks noGrp="1" noChangeAspect="1"/>
          </p:cNvPicPr>
          <p:nvPr>
            <p:ph idx="1"/>
          </p:nvPr>
        </p:nvPicPr>
        <p:blipFill>
          <a:blip r:embed="rId3"/>
          <a:stretch>
            <a:fillRect/>
          </a:stretch>
        </p:blipFill>
        <p:spPr>
          <a:xfrm>
            <a:off x="1572286" y="1642734"/>
            <a:ext cx="8848721" cy="4915957"/>
          </a:xfrm>
        </p:spPr>
      </p:pic>
      <p:grpSp>
        <p:nvGrpSpPr>
          <p:cNvPr id="4" name="Group 3">
            <a:extLst>
              <a:ext uri="{FF2B5EF4-FFF2-40B4-BE49-F238E27FC236}">
                <a16:creationId xmlns:a16="http://schemas.microsoft.com/office/drawing/2014/main" id="{FC2567E8-5034-2CDE-84D9-03B4B94CDDA5}"/>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A2061F7C-5EC8-79A2-0859-85A11A921E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0E28F74A-4070-3577-AE61-06B620906A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53921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EE30-F38D-E2DF-6D9D-B3FB3B490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2AA17-AE1C-89FA-C749-018B4018E679}"/>
              </a:ext>
            </a:extLst>
          </p:cNvPr>
          <p:cNvSpPr>
            <a:spLocks noGrp="1"/>
          </p:cNvSpPr>
          <p:nvPr>
            <p:ph type="title"/>
          </p:nvPr>
        </p:nvSpPr>
        <p:spPr/>
        <p:txBody>
          <a:bodyPr/>
          <a:lstStyle/>
          <a:p>
            <a:r>
              <a:rPr lang="en-CA" dirty="0">
                <a:solidFill>
                  <a:srgbClr val="FF0000"/>
                </a:solidFill>
              </a:rPr>
              <a:t>How To Break Up</a:t>
            </a:r>
          </a:p>
        </p:txBody>
      </p:sp>
      <p:grpSp>
        <p:nvGrpSpPr>
          <p:cNvPr id="4" name="Group 3">
            <a:extLst>
              <a:ext uri="{FF2B5EF4-FFF2-40B4-BE49-F238E27FC236}">
                <a16:creationId xmlns:a16="http://schemas.microsoft.com/office/drawing/2014/main" id="{FBD70E22-6FEE-9A82-9384-A779994886A9}"/>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6ADAE940-CE00-8143-F78D-5C5518EB5A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D6BFB073-972D-5D6D-D00D-48E6AF3145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Content Placeholder 9">
            <a:extLst>
              <a:ext uri="{FF2B5EF4-FFF2-40B4-BE49-F238E27FC236}">
                <a16:creationId xmlns:a16="http://schemas.microsoft.com/office/drawing/2014/main" id="{64D484A7-944E-9601-0F56-1B4EA7CA31AE}"/>
              </a:ext>
            </a:extLst>
          </p:cNvPr>
          <p:cNvPicPr>
            <a:picLocks noGrp="1" noChangeAspect="1"/>
          </p:cNvPicPr>
          <p:nvPr>
            <p:ph idx="1"/>
          </p:nvPr>
        </p:nvPicPr>
        <p:blipFill>
          <a:blip r:embed="rId5"/>
          <a:stretch>
            <a:fillRect/>
          </a:stretch>
        </p:blipFill>
        <p:spPr>
          <a:xfrm>
            <a:off x="1648336" y="1655379"/>
            <a:ext cx="8762609" cy="4865427"/>
          </a:xfrm>
        </p:spPr>
      </p:pic>
    </p:spTree>
    <p:extLst>
      <p:ext uri="{BB962C8B-B14F-4D97-AF65-F5344CB8AC3E}">
        <p14:creationId xmlns:p14="http://schemas.microsoft.com/office/powerpoint/2010/main" val="329015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00883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939883" y="4777380"/>
            <a:ext cx="6379757" cy="1103158"/>
          </a:xfrm>
        </p:spPr>
        <p:txBody>
          <a:bodyPr>
            <a:normAutofit/>
          </a:bodyPr>
          <a:lstStyle/>
          <a:p>
            <a:r>
              <a:rPr lang="en-US" b="1" dirty="0">
                <a:solidFill>
                  <a:schemeClr val="bg1">
                    <a:lumMod val="65000"/>
                    <a:lumOff val="35000"/>
                  </a:schemeClr>
                </a:solidFill>
              </a:rPr>
              <a:t>DAY 3: online safety and the bystander effect</a:t>
            </a:r>
          </a:p>
          <a:p>
            <a:r>
              <a:rPr lang="en-US" b="1" dirty="0">
                <a:solidFill>
                  <a:schemeClr val="bg1">
                    <a:lumMod val="65000"/>
                    <a:lumOff val="35000"/>
                  </a:schemeClr>
                </a:solidFill>
              </a:rPr>
              <a:t>Grades 7-9</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386016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264247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375D-919C-7808-71A7-7FD2F6EA5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7E73D-78BE-0E89-54E7-94864BD2FB7D}"/>
              </a:ext>
            </a:extLst>
          </p:cNvPr>
          <p:cNvSpPr>
            <a:spLocks noGrp="1"/>
          </p:cNvSpPr>
          <p:nvPr>
            <p:ph type="title"/>
          </p:nvPr>
        </p:nvSpPr>
        <p:spPr/>
        <p:txBody>
          <a:bodyPr/>
          <a:lstStyle/>
          <a:p>
            <a:br>
              <a:rPr lang="en-US" dirty="0">
                <a:solidFill>
                  <a:srgbClr val="EF3E24"/>
                </a:solidFill>
              </a:rPr>
            </a:br>
            <a:r>
              <a:rPr lang="en-US" dirty="0">
                <a:solidFill>
                  <a:srgbClr val="EF3E24"/>
                </a:solidFill>
              </a:rPr>
              <a:t>VIP Outline for Grades7-9 </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a:extLst>
              <a:ext uri="{FF2B5EF4-FFF2-40B4-BE49-F238E27FC236}">
                <a16:creationId xmlns:a16="http://schemas.microsoft.com/office/drawing/2014/main" id="{926044A8-6176-5EB9-23E6-3BC698657110}"/>
              </a:ext>
            </a:extLst>
          </p:cNvPr>
          <p:cNvGrpSpPr/>
          <p:nvPr/>
        </p:nvGrpSpPr>
        <p:grpSpPr>
          <a:xfrm>
            <a:off x="8925550" y="146447"/>
            <a:ext cx="3092278" cy="1290467"/>
            <a:chOff x="8414078" y="146447"/>
            <a:chExt cx="3603750" cy="1503914"/>
          </a:xfrm>
        </p:grpSpPr>
        <p:pic>
          <p:nvPicPr>
            <p:cNvPr id="14" name="Picture 13">
              <a:extLst>
                <a:ext uri="{FF2B5EF4-FFF2-40B4-BE49-F238E27FC236}">
                  <a16:creationId xmlns:a16="http://schemas.microsoft.com/office/drawing/2014/main" id="{6D4A967E-44B2-34EA-650B-E75B7BB71A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a:extLst>
                <a:ext uri="{FF2B5EF4-FFF2-40B4-BE49-F238E27FC236}">
                  <a16:creationId xmlns:a16="http://schemas.microsoft.com/office/drawing/2014/main" id="{1C0F7F34-A2BD-8696-2BC0-FE7AEA9CC6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Content Placeholder 2">
            <a:extLst>
              <a:ext uri="{FF2B5EF4-FFF2-40B4-BE49-F238E27FC236}">
                <a16:creationId xmlns:a16="http://schemas.microsoft.com/office/drawing/2014/main" id="{68B61F4D-C1ED-0BE6-C5ED-0B7929755D44}"/>
              </a:ext>
            </a:extLst>
          </p:cNvPr>
          <p:cNvSpPr>
            <a:spLocks noGrp="1"/>
          </p:cNvSpPr>
          <p:nvPr>
            <p:ph idx="1"/>
          </p:nvPr>
        </p:nvSpPr>
        <p:spPr/>
        <p:txBody>
          <a:bodyPr/>
          <a:lstStyle/>
          <a:p>
            <a:pPr>
              <a:buClr>
                <a:schemeClr val="accent1"/>
              </a:buClr>
            </a:pPr>
            <a:r>
              <a:rPr lang="en-US" dirty="0">
                <a:solidFill>
                  <a:schemeClr val="bg1">
                    <a:lumMod val="50000"/>
                    <a:lumOff val="50000"/>
                  </a:schemeClr>
                </a:solidFill>
              </a:rPr>
              <a:t>Safety Planning and The Three Main Messages</a:t>
            </a:r>
          </a:p>
          <a:p>
            <a:pPr>
              <a:buClr>
                <a:schemeClr val="accent1"/>
              </a:buClr>
            </a:pPr>
            <a:r>
              <a:rPr lang="en-US" dirty="0">
                <a:solidFill>
                  <a:schemeClr val="bg1">
                    <a:lumMod val="50000"/>
                    <a:lumOff val="50000"/>
                  </a:schemeClr>
                </a:solidFill>
              </a:rPr>
              <a:t>Healthy Relationships</a:t>
            </a:r>
          </a:p>
          <a:p>
            <a:pPr>
              <a:buClr>
                <a:schemeClr val="accent1"/>
              </a:buClr>
            </a:pPr>
            <a:r>
              <a:rPr lang="en-US" dirty="0">
                <a:solidFill>
                  <a:schemeClr val="bg1">
                    <a:lumMod val="50000"/>
                    <a:lumOff val="50000"/>
                  </a:schemeClr>
                </a:solidFill>
              </a:rPr>
              <a:t>Online Safety and The Bystander Effect</a:t>
            </a:r>
          </a:p>
          <a:p>
            <a:pPr marL="0" indent="0">
              <a:buNone/>
            </a:pPr>
            <a:endParaRPr lang="en-US" dirty="0">
              <a:solidFill>
                <a:srgbClr val="FF0000"/>
              </a:solidFill>
            </a:endParaRPr>
          </a:p>
        </p:txBody>
      </p:sp>
    </p:spTree>
    <p:extLst>
      <p:ext uri="{BB962C8B-B14F-4D97-AF65-F5344CB8AC3E}">
        <p14:creationId xmlns:p14="http://schemas.microsoft.com/office/powerpoint/2010/main" val="48482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126697" cy="1376082"/>
          </a:xfrm>
        </p:spPr>
        <p:txBody>
          <a:bodyPr/>
          <a:lstStyle/>
          <a:p>
            <a:r>
              <a:rPr lang="en-US" dirty="0">
                <a:solidFill>
                  <a:srgbClr val="EF3E24"/>
                </a:solidFill>
              </a:rPr>
              <a:t>Online Safety and The Bystander Effect</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9" name="Content Placeholder 3">
            <a:extLst>
              <a:ext uri="{FF2B5EF4-FFF2-40B4-BE49-F238E27FC236}">
                <a16:creationId xmlns:a16="http://schemas.microsoft.com/office/drawing/2014/main" id="{CAD0DC63-7C81-9212-5C86-A96467DB14A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32651" y="2112580"/>
            <a:ext cx="8126697" cy="4114783"/>
          </a:xfrm>
        </p:spPr>
      </p:pic>
    </p:spTree>
    <p:extLst>
      <p:ext uri="{BB962C8B-B14F-4D97-AF65-F5344CB8AC3E}">
        <p14:creationId xmlns:p14="http://schemas.microsoft.com/office/powerpoint/2010/main" val="65963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5CC2-0B56-E3E2-90A4-5142AF51B36E}"/>
              </a:ext>
            </a:extLst>
          </p:cNvPr>
          <p:cNvSpPr>
            <a:spLocks noGrp="1"/>
          </p:cNvSpPr>
          <p:nvPr>
            <p:ph type="title"/>
          </p:nvPr>
        </p:nvSpPr>
        <p:spPr/>
        <p:txBody>
          <a:bodyPr/>
          <a:lstStyle/>
          <a:p>
            <a:r>
              <a:rPr lang="en-CA" b="0" u="none" dirty="0">
                <a:solidFill>
                  <a:srgbClr val="FF0000"/>
                </a:solidFill>
              </a:rPr>
              <a:t>Social Media, Social Life: Teens Reveal Their Experiences </a:t>
            </a:r>
            <a:endParaRPr lang="en-CA" dirty="0">
              <a:solidFill>
                <a:srgbClr val="FF0000"/>
              </a:solidFill>
            </a:endParaRPr>
          </a:p>
        </p:txBody>
      </p:sp>
      <p:grpSp>
        <p:nvGrpSpPr>
          <p:cNvPr id="4" name="Group 3">
            <a:extLst>
              <a:ext uri="{FF2B5EF4-FFF2-40B4-BE49-F238E27FC236}">
                <a16:creationId xmlns:a16="http://schemas.microsoft.com/office/drawing/2014/main" id="{C72A33B7-D9EF-0435-F4EF-54ECC7091080}"/>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FDED916F-D34D-3EF2-A2EF-A4216837E1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51C90EB2-34E5-5F68-48F1-80FA29705A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GGGDfciqyvw">
            <a:extLst>
              <a:ext uri="{FF2B5EF4-FFF2-40B4-BE49-F238E27FC236}">
                <a16:creationId xmlns:a16="http://schemas.microsoft.com/office/drawing/2014/main" id="{A2E74905-3B55-CDC2-7D0F-EFB6A53C40B7}"/>
              </a:ext>
            </a:extLst>
          </p:cNvPr>
          <p:cNvPicPr>
            <a:picLocks noGrp="1" noRot="1" noChangeAspect="1"/>
          </p:cNvPicPr>
          <p:nvPr>
            <p:ph idx="1"/>
            <a:videoFile r:link="rId1"/>
          </p:nvPr>
        </p:nvPicPr>
        <p:blipFill>
          <a:blip r:embed="rId6"/>
          <a:stretch>
            <a:fillRect/>
          </a:stretch>
        </p:blipFill>
        <p:spPr>
          <a:xfrm>
            <a:off x="2711669" y="2001605"/>
            <a:ext cx="6416565" cy="4812423"/>
          </a:xfrm>
          <a:prstGeom prst="rect">
            <a:avLst/>
          </a:prstGeom>
        </p:spPr>
      </p:pic>
    </p:spTree>
    <p:extLst>
      <p:ext uri="{BB962C8B-B14F-4D97-AF65-F5344CB8AC3E}">
        <p14:creationId xmlns:p14="http://schemas.microsoft.com/office/powerpoint/2010/main" val="3745275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5CC2-0B56-E3E2-90A4-5142AF51B36E}"/>
              </a:ext>
            </a:extLst>
          </p:cNvPr>
          <p:cNvSpPr>
            <a:spLocks noGrp="1"/>
          </p:cNvSpPr>
          <p:nvPr>
            <p:ph type="title"/>
          </p:nvPr>
        </p:nvSpPr>
        <p:spPr/>
        <p:txBody>
          <a:bodyPr/>
          <a:lstStyle/>
          <a:p>
            <a:r>
              <a:rPr lang="en-CA" b="0" u="none" dirty="0">
                <a:solidFill>
                  <a:srgbClr val="FF0000"/>
                </a:solidFill>
              </a:rPr>
              <a:t>THAT’S NOT COOL</a:t>
            </a:r>
            <a:endParaRPr lang="en-CA" dirty="0">
              <a:solidFill>
                <a:srgbClr val="FF0000"/>
              </a:solidFill>
            </a:endParaRPr>
          </a:p>
        </p:txBody>
      </p:sp>
      <p:grpSp>
        <p:nvGrpSpPr>
          <p:cNvPr id="4" name="Group 3">
            <a:extLst>
              <a:ext uri="{FF2B5EF4-FFF2-40B4-BE49-F238E27FC236}">
                <a16:creationId xmlns:a16="http://schemas.microsoft.com/office/drawing/2014/main" id="{C72A33B7-D9EF-0435-F4EF-54ECC7091080}"/>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FDED916F-D34D-3EF2-A2EF-A4216837E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51C90EB2-34E5-5F68-48F1-80FA29705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Picture 9">
            <a:extLst>
              <a:ext uri="{FF2B5EF4-FFF2-40B4-BE49-F238E27FC236}">
                <a16:creationId xmlns:a16="http://schemas.microsoft.com/office/drawing/2014/main" id="{4CDFB663-225C-1885-0E3A-5219327C0F6C}"/>
              </a:ext>
            </a:extLst>
          </p:cNvPr>
          <p:cNvPicPr>
            <a:picLocks noChangeAspect="1"/>
          </p:cNvPicPr>
          <p:nvPr/>
        </p:nvPicPr>
        <p:blipFill>
          <a:blip r:embed="rId5"/>
          <a:stretch>
            <a:fillRect/>
          </a:stretch>
        </p:blipFill>
        <p:spPr>
          <a:xfrm>
            <a:off x="2719421" y="2114793"/>
            <a:ext cx="6753157" cy="4626598"/>
          </a:xfrm>
          <a:prstGeom prst="rect">
            <a:avLst/>
          </a:prstGeom>
        </p:spPr>
      </p:pic>
    </p:spTree>
    <p:extLst>
      <p:ext uri="{BB962C8B-B14F-4D97-AF65-F5344CB8AC3E}">
        <p14:creationId xmlns:p14="http://schemas.microsoft.com/office/powerpoint/2010/main" val="296345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EF3E24"/>
                </a:solidFill>
              </a:rPr>
            </a:br>
            <a:r>
              <a:rPr lang="en-US" dirty="0">
                <a:solidFill>
                  <a:srgbClr val="EF3E24"/>
                </a:solidFill>
              </a:rPr>
              <a:t>VIP Outline for Grades7-9 </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p:cNvGrpSpPr/>
          <p:nvPr/>
        </p:nvGrpSpPr>
        <p:grpSpPr>
          <a:xfrm>
            <a:off x="8925550" y="146447"/>
            <a:ext cx="3092278" cy="1290467"/>
            <a:chOff x="8414078" y="146447"/>
            <a:chExt cx="3603750" cy="1503914"/>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Content Placeholder 2"/>
          <p:cNvSpPr>
            <a:spLocks noGrp="1"/>
          </p:cNvSpPr>
          <p:nvPr>
            <p:ph idx="1"/>
          </p:nvPr>
        </p:nvSpPr>
        <p:spPr/>
        <p:txBody>
          <a:bodyPr/>
          <a:lstStyle/>
          <a:p>
            <a:pPr>
              <a:buClr>
                <a:schemeClr val="accent1"/>
              </a:buClr>
            </a:pPr>
            <a:r>
              <a:rPr lang="en-US" dirty="0">
                <a:solidFill>
                  <a:schemeClr val="bg1">
                    <a:lumMod val="50000"/>
                    <a:lumOff val="50000"/>
                  </a:schemeClr>
                </a:solidFill>
              </a:rPr>
              <a:t>Safety Planning and The Three Main Messages</a:t>
            </a:r>
          </a:p>
          <a:p>
            <a:pPr>
              <a:buClr>
                <a:schemeClr val="accent1"/>
              </a:buClr>
            </a:pPr>
            <a:r>
              <a:rPr lang="en-US" dirty="0">
                <a:solidFill>
                  <a:schemeClr val="bg1">
                    <a:lumMod val="50000"/>
                    <a:lumOff val="50000"/>
                  </a:schemeClr>
                </a:solidFill>
              </a:rPr>
              <a:t>Healthy Relationships</a:t>
            </a:r>
          </a:p>
          <a:p>
            <a:pPr>
              <a:buClr>
                <a:schemeClr val="accent1"/>
              </a:buClr>
            </a:pPr>
            <a:r>
              <a:rPr lang="en-US" dirty="0">
                <a:solidFill>
                  <a:schemeClr val="bg1">
                    <a:lumMod val="50000"/>
                    <a:lumOff val="50000"/>
                  </a:schemeClr>
                </a:solidFill>
              </a:rPr>
              <a:t>Online Safety and The Bystander Effect</a:t>
            </a:r>
          </a:p>
          <a:p>
            <a:pPr marL="0" indent="0">
              <a:buNone/>
            </a:pPr>
            <a:endParaRPr lang="en-US" dirty="0">
              <a:solidFill>
                <a:srgbClr val="FF0000"/>
              </a:solidFill>
            </a:endParaRPr>
          </a:p>
        </p:txBody>
      </p:sp>
    </p:spTree>
    <p:extLst>
      <p:ext uri="{BB962C8B-B14F-4D97-AF65-F5344CB8AC3E}">
        <p14:creationId xmlns:p14="http://schemas.microsoft.com/office/powerpoint/2010/main" val="4231497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C8B6C-53F0-439E-664F-2B59B8B82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94F7C-091F-DB0E-47EE-A1FDAA300FF0}"/>
              </a:ext>
            </a:extLst>
          </p:cNvPr>
          <p:cNvSpPr>
            <a:spLocks noGrp="1"/>
          </p:cNvSpPr>
          <p:nvPr>
            <p:ph type="title"/>
          </p:nvPr>
        </p:nvSpPr>
        <p:spPr/>
        <p:txBody>
          <a:bodyPr/>
          <a:lstStyle/>
          <a:p>
            <a:r>
              <a:rPr lang="en-CA" dirty="0">
                <a:solidFill>
                  <a:srgbClr val="FF0000"/>
                </a:solidFill>
              </a:rPr>
              <a:t>Discussion</a:t>
            </a:r>
          </a:p>
        </p:txBody>
      </p:sp>
      <p:sp>
        <p:nvSpPr>
          <p:cNvPr id="3" name="Content Placeholder 2">
            <a:extLst>
              <a:ext uri="{FF2B5EF4-FFF2-40B4-BE49-F238E27FC236}">
                <a16:creationId xmlns:a16="http://schemas.microsoft.com/office/drawing/2014/main" id="{3553FAAA-171A-EA86-A930-859D3A7B97BF}"/>
              </a:ext>
            </a:extLst>
          </p:cNvPr>
          <p:cNvSpPr>
            <a:spLocks noGrp="1"/>
          </p:cNvSpPr>
          <p:nvPr>
            <p:ph idx="1"/>
          </p:nvPr>
        </p:nvSpPr>
        <p:spPr/>
        <p:txBody>
          <a:bodyPr/>
          <a:lstStyle/>
          <a:p>
            <a:r>
              <a:rPr lang="en-US" dirty="0">
                <a:solidFill>
                  <a:srgbClr val="FF0000"/>
                </a:solidFill>
              </a:rPr>
              <a:t>What are some pros and cons of social media and online communication?</a:t>
            </a:r>
          </a:p>
          <a:p>
            <a:r>
              <a:rPr lang="en-US" dirty="0">
                <a:solidFill>
                  <a:srgbClr val="FF0000"/>
                </a:solidFill>
              </a:rPr>
              <a:t>How can they contribute to healthy relationships? </a:t>
            </a:r>
            <a:r>
              <a:rPr lang="en-US" dirty="0"/>
              <a:t>and cons of social media and online communication</a:t>
            </a:r>
            <a:endParaRPr lang="en-CA" dirty="0"/>
          </a:p>
        </p:txBody>
      </p:sp>
      <p:grpSp>
        <p:nvGrpSpPr>
          <p:cNvPr id="4" name="Group 3">
            <a:extLst>
              <a:ext uri="{FF2B5EF4-FFF2-40B4-BE49-F238E27FC236}">
                <a16:creationId xmlns:a16="http://schemas.microsoft.com/office/drawing/2014/main" id="{3869D394-E73E-C556-3761-44C53636B446}"/>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2801BFE1-A0EC-DCC6-B412-C5A6A6A2FC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095E1357-756C-6419-288E-7546FCAB8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31488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41A2B-46C9-7E8A-0E05-96C169488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D641E-1B82-7A21-349D-A1AA1F97355C}"/>
              </a:ext>
            </a:extLst>
          </p:cNvPr>
          <p:cNvSpPr>
            <a:spLocks noGrp="1"/>
          </p:cNvSpPr>
          <p:nvPr>
            <p:ph type="title"/>
          </p:nvPr>
        </p:nvSpPr>
        <p:spPr/>
        <p:txBody>
          <a:bodyPr/>
          <a:lstStyle/>
          <a:p>
            <a:r>
              <a:rPr lang="en-CA" b="0" u="none" dirty="0">
                <a:solidFill>
                  <a:srgbClr val="FF0000"/>
                </a:solidFill>
              </a:rPr>
              <a:t>B4 U CLICK</a:t>
            </a:r>
            <a:endParaRPr lang="en-CA" dirty="0">
              <a:solidFill>
                <a:srgbClr val="FF0000"/>
              </a:solidFill>
            </a:endParaRPr>
          </a:p>
        </p:txBody>
      </p:sp>
      <p:grpSp>
        <p:nvGrpSpPr>
          <p:cNvPr id="4" name="Group 3">
            <a:extLst>
              <a:ext uri="{FF2B5EF4-FFF2-40B4-BE49-F238E27FC236}">
                <a16:creationId xmlns:a16="http://schemas.microsoft.com/office/drawing/2014/main" id="{775BB2DF-3950-63CD-ED4F-0B8C1200101E}"/>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8050FAA7-CF9C-C282-9866-D95E86F04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798B3938-FA05-6AB8-0151-030B8F6238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Picture 6">
            <a:extLst>
              <a:ext uri="{FF2B5EF4-FFF2-40B4-BE49-F238E27FC236}">
                <a16:creationId xmlns:a16="http://schemas.microsoft.com/office/drawing/2014/main" id="{5005C551-E3AE-0F18-4502-46354F3F9D6A}"/>
              </a:ext>
            </a:extLst>
          </p:cNvPr>
          <p:cNvPicPr>
            <a:picLocks noChangeAspect="1"/>
          </p:cNvPicPr>
          <p:nvPr/>
        </p:nvPicPr>
        <p:blipFill>
          <a:blip r:embed="rId5"/>
          <a:stretch>
            <a:fillRect/>
          </a:stretch>
        </p:blipFill>
        <p:spPr>
          <a:xfrm>
            <a:off x="1629097" y="1476033"/>
            <a:ext cx="8933805" cy="5044773"/>
          </a:xfrm>
          <a:prstGeom prst="rect">
            <a:avLst/>
          </a:prstGeom>
        </p:spPr>
      </p:pic>
    </p:spTree>
    <p:extLst>
      <p:ext uri="{BB962C8B-B14F-4D97-AF65-F5344CB8AC3E}">
        <p14:creationId xmlns:p14="http://schemas.microsoft.com/office/powerpoint/2010/main" val="272265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2566-4C58-547A-64D1-2BFB9652A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CECBB-0B9D-0411-0431-65FEFC366A47}"/>
              </a:ext>
            </a:extLst>
          </p:cNvPr>
          <p:cNvSpPr>
            <a:spLocks noGrp="1"/>
          </p:cNvSpPr>
          <p:nvPr>
            <p:ph type="title"/>
          </p:nvPr>
        </p:nvSpPr>
        <p:spPr/>
        <p:txBody>
          <a:bodyPr/>
          <a:lstStyle/>
          <a:p>
            <a:r>
              <a:rPr lang="en-CA" i="0" dirty="0">
                <a:solidFill>
                  <a:srgbClr val="FF0000"/>
                </a:solidFill>
                <a:effectLst/>
              </a:rPr>
              <a:t>#BeInCtrl </a:t>
            </a:r>
            <a:br>
              <a:rPr lang="en-CA" b="1" i="0" dirty="0">
                <a:solidFill>
                  <a:srgbClr val="0F0F0F"/>
                </a:solidFill>
                <a:effectLst/>
                <a:latin typeface="Roboto" panose="02000000000000000000" pitchFamily="2" charset="0"/>
              </a:rPr>
            </a:br>
            <a:endParaRPr lang="en-CA" dirty="0">
              <a:solidFill>
                <a:srgbClr val="FF0000"/>
              </a:solidFill>
            </a:endParaRPr>
          </a:p>
        </p:txBody>
      </p:sp>
      <p:grpSp>
        <p:nvGrpSpPr>
          <p:cNvPr id="4" name="Group 3">
            <a:extLst>
              <a:ext uri="{FF2B5EF4-FFF2-40B4-BE49-F238E27FC236}">
                <a16:creationId xmlns:a16="http://schemas.microsoft.com/office/drawing/2014/main" id="{7D7E6D52-7F65-12A2-B02B-06EEB21C1CB0}"/>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1C079AAA-43B4-B99A-7C95-BED9B379D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CF7B06B3-5162-E041-5B98-2C3FC00FEC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Picture 6">
            <a:extLst>
              <a:ext uri="{FF2B5EF4-FFF2-40B4-BE49-F238E27FC236}">
                <a16:creationId xmlns:a16="http://schemas.microsoft.com/office/drawing/2014/main" id="{520932DE-EB66-0A0B-B99D-654D58AE1B0D}"/>
              </a:ext>
            </a:extLst>
          </p:cNvPr>
          <p:cNvPicPr>
            <a:picLocks noChangeAspect="1"/>
          </p:cNvPicPr>
          <p:nvPr/>
        </p:nvPicPr>
        <p:blipFill>
          <a:blip r:embed="rId5"/>
          <a:stretch>
            <a:fillRect/>
          </a:stretch>
        </p:blipFill>
        <p:spPr>
          <a:xfrm>
            <a:off x="2063635" y="1853248"/>
            <a:ext cx="8319974" cy="4643888"/>
          </a:xfrm>
          <a:prstGeom prst="rect">
            <a:avLst/>
          </a:prstGeom>
        </p:spPr>
      </p:pic>
    </p:spTree>
    <p:extLst>
      <p:ext uri="{BB962C8B-B14F-4D97-AF65-F5344CB8AC3E}">
        <p14:creationId xmlns:p14="http://schemas.microsoft.com/office/powerpoint/2010/main" val="319552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F2CD-894E-6ECA-D85C-E86875DECE21}"/>
              </a:ext>
            </a:extLst>
          </p:cNvPr>
          <p:cNvSpPr>
            <a:spLocks noGrp="1"/>
          </p:cNvSpPr>
          <p:nvPr>
            <p:ph type="title"/>
          </p:nvPr>
        </p:nvSpPr>
        <p:spPr/>
        <p:txBody>
          <a:bodyPr/>
          <a:lstStyle/>
          <a:p>
            <a:r>
              <a:rPr lang="en-CA" dirty="0">
                <a:solidFill>
                  <a:srgbClr val="FF0000"/>
                </a:solidFill>
              </a:rPr>
              <a:t>Discussion</a:t>
            </a:r>
          </a:p>
        </p:txBody>
      </p:sp>
      <p:sp>
        <p:nvSpPr>
          <p:cNvPr id="3" name="Content Placeholder 2">
            <a:extLst>
              <a:ext uri="{FF2B5EF4-FFF2-40B4-BE49-F238E27FC236}">
                <a16:creationId xmlns:a16="http://schemas.microsoft.com/office/drawing/2014/main" id="{44EC069C-9F01-2E23-F0AE-34D08DC1144F}"/>
              </a:ext>
            </a:extLst>
          </p:cNvPr>
          <p:cNvSpPr>
            <a:spLocks noGrp="1"/>
          </p:cNvSpPr>
          <p:nvPr>
            <p:ph idx="1"/>
          </p:nvPr>
        </p:nvSpPr>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srgbClr val="FF0000"/>
                </a:solidFill>
              </a:rPr>
              <a:t>What does staying safe online look like in real life?</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srgbClr val="FF0000"/>
                </a:solidFill>
              </a:rPr>
              <a:t>How does the ease of online communication prevent or enhance our ability to develop healthy communication skills?</a:t>
            </a:r>
          </a:p>
          <a:p>
            <a:endParaRPr lang="en-CA" dirty="0"/>
          </a:p>
        </p:txBody>
      </p:sp>
      <p:grpSp>
        <p:nvGrpSpPr>
          <p:cNvPr id="4" name="Group 3">
            <a:extLst>
              <a:ext uri="{FF2B5EF4-FFF2-40B4-BE49-F238E27FC236}">
                <a16:creationId xmlns:a16="http://schemas.microsoft.com/office/drawing/2014/main" id="{CE14E6A8-1497-CCC0-1F2D-F2970F821A52}"/>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9D762A69-7B53-FD63-2ECA-86323CED8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9E056741-B9D5-A00C-DC06-5907F18D95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38626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F5873-4393-C3A9-4A8E-017E9D1BD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1A0D4-2BAC-16BC-0D94-A6812F0EE39A}"/>
              </a:ext>
            </a:extLst>
          </p:cNvPr>
          <p:cNvSpPr>
            <a:spLocks noGrp="1"/>
          </p:cNvSpPr>
          <p:nvPr>
            <p:ph type="title"/>
          </p:nvPr>
        </p:nvSpPr>
        <p:spPr>
          <a:xfrm>
            <a:off x="645130" y="1025662"/>
            <a:ext cx="9404723" cy="1400530"/>
          </a:xfrm>
        </p:spPr>
        <p:txBody>
          <a:bodyPr/>
          <a:lstStyle/>
          <a:p>
            <a:r>
              <a:rPr lang="en-CA" dirty="0">
                <a:solidFill>
                  <a:srgbClr val="FF0000"/>
                </a:solidFill>
              </a:rPr>
              <a:t>The Bystander Effect – The Science of Empathy</a:t>
            </a:r>
          </a:p>
        </p:txBody>
      </p:sp>
      <p:grpSp>
        <p:nvGrpSpPr>
          <p:cNvPr id="4" name="Group 3">
            <a:extLst>
              <a:ext uri="{FF2B5EF4-FFF2-40B4-BE49-F238E27FC236}">
                <a16:creationId xmlns:a16="http://schemas.microsoft.com/office/drawing/2014/main" id="{A96785C1-C5EE-EE88-5FE6-7ED3E19A658B}"/>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9545C75A-0013-D1C4-F0B7-7B261AD42E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CDD7B069-F337-801C-E86A-908CCC160E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 name="Picture 9">
            <a:extLst>
              <a:ext uri="{FF2B5EF4-FFF2-40B4-BE49-F238E27FC236}">
                <a16:creationId xmlns:a16="http://schemas.microsoft.com/office/drawing/2014/main" id="{8DFEB3D1-A602-52BF-7C10-F9348B374FF9}"/>
              </a:ext>
            </a:extLst>
          </p:cNvPr>
          <p:cNvPicPr>
            <a:picLocks noChangeAspect="1"/>
          </p:cNvPicPr>
          <p:nvPr/>
        </p:nvPicPr>
        <p:blipFill>
          <a:blip r:embed="rId5"/>
          <a:stretch>
            <a:fillRect/>
          </a:stretch>
        </p:blipFill>
        <p:spPr>
          <a:xfrm>
            <a:off x="2723971" y="2665797"/>
            <a:ext cx="7124332" cy="4050314"/>
          </a:xfrm>
          <a:prstGeom prst="rect">
            <a:avLst/>
          </a:prstGeom>
        </p:spPr>
      </p:pic>
    </p:spTree>
    <p:extLst>
      <p:ext uri="{BB962C8B-B14F-4D97-AF65-F5344CB8AC3E}">
        <p14:creationId xmlns:p14="http://schemas.microsoft.com/office/powerpoint/2010/main" val="580283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17D38-8B1E-B925-74E3-583C559F6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E7135-937B-2EE9-D9E4-630BB4807D22}"/>
              </a:ext>
            </a:extLst>
          </p:cNvPr>
          <p:cNvSpPr>
            <a:spLocks noGrp="1"/>
          </p:cNvSpPr>
          <p:nvPr>
            <p:ph type="title"/>
          </p:nvPr>
        </p:nvSpPr>
        <p:spPr/>
        <p:txBody>
          <a:bodyPr/>
          <a:lstStyle/>
          <a:p>
            <a:r>
              <a:rPr lang="en-CA" dirty="0">
                <a:solidFill>
                  <a:srgbClr val="FF0000"/>
                </a:solidFill>
              </a:rPr>
              <a:t>Discussion</a:t>
            </a:r>
          </a:p>
        </p:txBody>
      </p:sp>
      <p:sp>
        <p:nvSpPr>
          <p:cNvPr id="3" name="Content Placeholder 2">
            <a:extLst>
              <a:ext uri="{FF2B5EF4-FFF2-40B4-BE49-F238E27FC236}">
                <a16:creationId xmlns:a16="http://schemas.microsoft.com/office/drawing/2014/main" id="{3708172A-9960-4D51-D9DD-9753B52047AF}"/>
              </a:ext>
            </a:extLst>
          </p:cNvPr>
          <p:cNvSpPr>
            <a:spLocks noGrp="1"/>
          </p:cNvSpPr>
          <p:nvPr>
            <p:ph idx="1"/>
          </p:nvPr>
        </p:nvSpPr>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srgbClr val="FF0000"/>
                </a:solidFill>
              </a:rPr>
              <a:t>What is the roll of the bystander on social media and online forums?</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srgbClr val="FF0000"/>
                </a:solidFill>
              </a:rPr>
              <a:t>What steps can we take if we know someone is being bullied or harassed online?</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srgbClr val="FF0000"/>
                </a:solidFill>
              </a:rPr>
              <a:t>Have you ever witnessed someone at school being an active bystander? </a:t>
            </a:r>
          </a:p>
          <a:p>
            <a:endParaRPr lang="en-CA" dirty="0"/>
          </a:p>
        </p:txBody>
      </p:sp>
      <p:grpSp>
        <p:nvGrpSpPr>
          <p:cNvPr id="4" name="Group 3">
            <a:extLst>
              <a:ext uri="{FF2B5EF4-FFF2-40B4-BE49-F238E27FC236}">
                <a16:creationId xmlns:a16="http://schemas.microsoft.com/office/drawing/2014/main" id="{D0DDB2B0-A9EB-2581-FF6A-05311DE04E74}"/>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7F39C766-6859-914B-024A-F90354ED1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6C05ED1E-FA94-5716-F671-DFEBC5247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85402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55989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11877" cy="1982664"/>
          </a:xfrm>
        </p:spPr>
        <p:txBody>
          <a:bodyPr/>
          <a:lstStyle/>
          <a:p>
            <a:br>
              <a:rPr lang="en-US" dirty="0">
                <a:solidFill>
                  <a:srgbClr val="EF3E24"/>
                </a:solidFill>
              </a:rPr>
            </a:br>
            <a:r>
              <a:rPr lang="en-US" dirty="0">
                <a:solidFill>
                  <a:srgbClr val="EF3E24"/>
                </a:solidFill>
              </a:rPr>
              <a:t>Safety Planning and The Three Main Messages</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p:cNvGrpSpPr/>
          <p:nvPr/>
        </p:nvGrpSpPr>
        <p:grpSpPr>
          <a:xfrm>
            <a:off x="8925550" y="146447"/>
            <a:ext cx="3092278" cy="1290467"/>
            <a:chOff x="8414078" y="146447"/>
            <a:chExt cx="3603750" cy="1503914"/>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Content Placeholder 2"/>
          <p:cNvSpPr>
            <a:spLocks noGrp="1"/>
          </p:cNvSpPr>
          <p:nvPr>
            <p:ph idx="1"/>
          </p:nvPr>
        </p:nvSpPr>
        <p:spPr>
          <a:xfrm>
            <a:off x="570367" y="2725092"/>
            <a:ext cx="8652461" cy="3784349"/>
          </a:xfrm>
        </p:spPr>
        <p:txBody>
          <a:bodyPr>
            <a:normAutofit/>
          </a:bodyPr>
          <a:lstStyle/>
          <a:p>
            <a:pPr marL="0" lvl="0" indent="0">
              <a:buNone/>
            </a:pPr>
            <a:r>
              <a:rPr lang="en-US" b="1" dirty="0">
                <a:solidFill>
                  <a:srgbClr val="EF3E24"/>
                </a:solidFill>
              </a:rPr>
              <a:t>Objectives</a:t>
            </a:r>
            <a:r>
              <a:rPr lang="en-US" dirty="0">
                <a:solidFill>
                  <a:srgbClr val="EF3E24"/>
                </a:solidFill>
              </a:rPr>
              <a:t>:</a:t>
            </a:r>
          </a:p>
          <a:p>
            <a:pPr lvl="0">
              <a:buClr>
                <a:srgbClr val="EF3E24"/>
              </a:buClr>
              <a:buFont typeface="Wingdings" panose="05000000000000000000" pitchFamily="2" charset="2"/>
              <a:buChar char="Ø"/>
            </a:pPr>
            <a:r>
              <a:rPr lang="en-US" dirty="0">
                <a:solidFill>
                  <a:srgbClr val="EF3E24"/>
                </a:solidFill>
              </a:rPr>
              <a:t>Raise awareness about violence against women and domestic violence.</a:t>
            </a:r>
          </a:p>
          <a:p>
            <a:pPr lvl="0">
              <a:buClr>
                <a:srgbClr val="EF3E24"/>
              </a:buClr>
              <a:buFont typeface="Wingdings" panose="05000000000000000000" pitchFamily="2" charset="2"/>
              <a:buChar char="Ø"/>
            </a:pPr>
            <a:r>
              <a:rPr lang="en-US" dirty="0">
                <a:solidFill>
                  <a:srgbClr val="EF3E24"/>
                </a:solidFill>
              </a:rPr>
              <a:t>Share resources to support students with experiences of violence and strategies for staying safe.</a:t>
            </a:r>
          </a:p>
          <a:p>
            <a:pPr lvl="0">
              <a:buClr>
                <a:srgbClr val="EF3E24"/>
              </a:buClr>
              <a:buFont typeface="Wingdings" panose="05000000000000000000" pitchFamily="2" charset="2"/>
              <a:buChar char="Ø"/>
            </a:pPr>
            <a:r>
              <a:rPr lang="en-US" dirty="0">
                <a:solidFill>
                  <a:srgbClr val="EF3E24"/>
                </a:solidFill>
              </a:rPr>
              <a:t>Define violence and abuse.</a:t>
            </a:r>
          </a:p>
          <a:p>
            <a:pPr lvl="0">
              <a:buClr>
                <a:srgbClr val="EF3E24"/>
              </a:buClr>
              <a:buFont typeface="Wingdings" panose="05000000000000000000" pitchFamily="2" charset="2"/>
              <a:buChar char="Ø"/>
            </a:pPr>
            <a:r>
              <a:rPr lang="en-US" dirty="0">
                <a:solidFill>
                  <a:srgbClr val="EF3E24"/>
                </a:solidFill>
              </a:rPr>
              <a:t>Explain the PEACE and VIP Programs.</a:t>
            </a:r>
          </a:p>
          <a:p>
            <a:pPr lvl="0">
              <a:buClr>
                <a:srgbClr val="EF3E24"/>
              </a:buClr>
              <a:buFont typeface="Wingdings" panose="05000000000000000000" pitchFamily="2" charset="2"/>
              <a:buChar char="Ø"/>
            </a:pPr>
            <a:r>
              <a:rPr lang="en-US" dirty="0">
                <a:solidFill>
                  <a:srgbClr val="EF3E24"/>
                </a:solidFill>
              </a:rPr>
              <a:t>Answer any questions.</a:t>
            </a:r>
          </a:p>
          <a:p>
            <a:pPr marL="0" indent="0">
              <a:buNone/>
            </a:pPr>
            <a:endParaRPr lang="en-US" dirty="0">
              <a:solidFill>
                <a:srgbClr val="FF0000"/>
              </a:solidFill>
            </a:endParaRPr>
          </a:p>
        </p:txBody>
      </p:sp>
    </p:spTree>
    <p:extLst>
      <p:ext uri="{BB962C8B-B14F-4D97-AF65-F5344CB8AC3E}">
        <p14:creationId xmlns:p14="http://schemas.microsoft.com/office/powerpoint/2010/main" val="315525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59E2D-5B46-7F3F-56D3-099138BB9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E5219-743C-CB9D-3C6A-7B72770B47F2}"/>
              </a:ext>
            </a:extLst>
          </p:cNvPr>
          <p:cNvSpPr>
            <a:spLocks noGrp="1"/>
          </p:cNvSpPr>
          <p:nvPr>
            <p:ph type="title"/>
          </p:nvPr>
        </p:nvSpPr>
        <p:spPr>
          <a:xfrm>
            <a:off x="174172" y="587881"/>
            <a:ext cx="6858000" cy="6040925"/>
          </a:xfrm>
        </p:spPr>
        <p:txBody>
          <a:bodyPr>
            <a:normAutofit fontScale="90000"/>
          </a:bodyPr>
          <a:lstStyle/>
          <a:p>
            <a:pPr algn="ct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r>
              <a:rPr lang="en-US" sz="4700" dirty="0">
                <a:solidFill>
                  <a:srgbClr val="EF3E24"/>
                </a:solidFill>
              </a:rPr>
              <a:t>3 Things You Need to Know:</a:t>
            </a:r>
            <a:br>
              <a:rPr lang="en-US" dirty="0">
                <a:solidFill>
                  <a:srgbClr val="EF3E24"/>
                </a:solidFill>
              </a:rPr>
            </a:br>
            <a:br>
              <a:rPr lang="en-US" b="1" dirty="0">
                <a:solidFill>
                  <a:srgbClr val="EF3E24"/>
                </a:solidFill>
              </a:rPr>
            </a:br>
            <a:br>
              <a:rPr lang="en-US" dirty="0">
                <a:solidFill>
                  <a:srgbClr val="EF3E24"/>
                </a:solidFill>
              </a:rPr>
            </a:br>
            <a:r>
              <a:rPr lang="en-US" dirty="0">
                <a:solidFill>
                  <a:srgbClr val="EF3E24"/>
                </a:solidFill>
              </a:rPr>
              <a:t>1. Violence is NOT your fault.</a:t>
            </a:r>
            <a:br>
              <a:rPr lang="en-US" dirty="0">
                <a:solidFill>
                  <a:srgbClr val="EF3E24"/>
                </a:solidFill>
              </a:rPr>
            </a:br>
            <a:br>
              <a:rPr lang="en-US" dirty="0">
                <a:solidFill>
                  <a:srgbClr val="EF3E24"/>
                </a:solidFill>
              </a:rPr>
            </a:br>
            <a:r>
              <a:rPr lang="en-US" dirty="0">
                <a:solidFill>
                  <a:srgbClr val="EF3E24"/>
                </a:solidFill>
              </a:rPr>
              <a:t>2. You are NOT alone.</a:t>
            </a:r>
            <a:br>
              <a:rPr lang="en-US" dirty="0">
                <a:solidFill>
                  <a:srgbClr val="EF3E24"/>
                </a:solidFill>
              </a:rPr>
            </a:br>
            <a:br>
              <a:rPr lang="en-US" dirty="0">
                <a:solidFill>
                  <a:srgbClr val="EF3E24"/>
                </a:solidFill>
              </a:rPr>
            </a:br>
            <a:r>
              <a:rPr lang="en-US" dirty="0">
                <a:solidFill>
                  <a:srgbClr val="EF3E24"/>
                </a:solidFill>
              </a:rPr>
              <a:t>3. There are people who can help.</a:t>
            </a:r>
            <a:br>
              <a:rPr lang="en-US" dirty="0">
                <a:solidFill>
                  <a:srgbClr val="EF3E24"/>
                </a:solidFill>
              </a:rPr>
            </a:br>
            <a:endParaRPr lang="en-US" dirty="0">
              <a:solidFill>
                <a:srgbClr val="EF3E24"/>
              </a:solidFill>
            </a:endParaRPr>
          </a:p>
        </p:txBody>
      </p:sp>
      <p:grpSp>
        <p:nvGrpSpPr>
          <p:cNvPr id="8" name="Group 7">
            <a:extLst>
              <a:ext uri="{FF2B5EF4-FFF2-40B4-BE49-F238E27FC236}">
                <a16:creationId xmlns:a16="http://schemas.microsoft.com/office/drawing/2014/main" id="{7C5AF6CB-D010-3EF7-B475-C113A2FB8B94}"/>
              </a:ext>
            </a:extLst>
          </p:cNvPr>
          <p:cNvGrpSpPr/>
          <p:nvPr/>
        </p:nvGrpSpPr>
        <p:grpSpPr>
          <a:xfrm>
            <a:off x="8925550" y="146447"/>
            <a:ext cx="3092278" cy="1290467"/>
            <a:chOff x="8414078" y="146447"/>
            <a:chExt cx="3603750" cy="1503914"/>
          </a:xfrm>
        </p:grpSpPr>
        <p:pic>
          <p:nvPicPr>
            <p:cNvPr id="9" name="Picture 8">
              <a:extLst>
                <a:ext uri="{FF2B5EF4-FFF2-40B4-BE49-F238E27FC236}">
                  <a16:creationId xmlns:a16="http://schemas.microsoft.com/office/drawing/2014/main" id="{25484E06-E9DB-9A1E-4AC4-3D27567BAC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0" name="Picture 9">
              <a:extLst>
                <a:ext uri="{FF2B5EF4-FFF2-40B4-BE49-F238E27FC236}">
                  <a16:creationId xmlns:a16="http://schemas.microsoft.com/office/drawing/2014/main" id="{71C2504E-4DE2-A109-4007-FE9CF5CA3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5" name="Picture 4">
            <a:extLst>
              <a:ext uri="{FF2B5EF4-FFF2-40B4-BE49-F238E27FC236}">
                <a16:creationId xmlns:a16="http://schemas.microsoft.com/office/drawing/2014/main" id="{314BABC2-4576-4F73-9B83-3EF5AC7201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0468" y="1832594"/>
            <a:ext cx="5284497" cy="3890289"/>
          </a:xfrm>
          <a:prstGeom prst="rect">
            <a:avLst/>
          </a:prstGeom>
        </p:spPr>
      </p:pic>
    </p:spTree>
    <p:extLst>
      <p:ext uri="{BB962C8B-B14F-4D97-AF65-F5344CB8AC3E}">
        <p14:creationId xmlns:p14="http://schemas.microsoft.com/office/powerpoint/2010/main" val="17490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193089" cy="1982664"/>
          </a:xfrm>
        </p:spPr>
        <p:txBody>
          <a:bodyPr/>
          <a:lstStyle/>
          <a:p>
            <a:r>
              <a:rPr lang="en-US" dirty="0">
                <a:solidFill>
                  <a:srgbClr val="EF3E24"/>
                </a:solidFill>
              </a:rPr>
              <a:t>Sunshine – Don’t Confuse Love and Abuse</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p:cNvGrpSpPr/>
          <p:nvPr/>
        </p:nvGrpSpPr>
        <p:grpSpPr>
          <a:xfrm>
            <a:off x="8925550" y="146447"/>
            <a:ext cx="3092278" cy="1290467"/>
            <a:chOff x="8414078" y="146447"/>
            <a:chExt cx="3603750" cy="1503914"/>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5" name="Content Placeholder 4"/>
          <p:cNvPicPr>
            <a:picLocks noGrp="1" noChangeAspect="1"/>
          </p:cNvPicPr>
          <p:nvPr>
            <p:ph idx="1"/>
          </p:nvPr>
        </p:nvPicPr>
        <p:blipFill>
          <a:blip r:embed="rId5"/>
          <a:stretch>
            <a:fillRect/>
          </a:stretch>
        </p:blipFill>
        <p:spPr>
          <a:xfrm>
            <a:off x="1820879" y="2011681"/>
            <a:ext cx="7941291" cy="4522124"/>
          </a:xfrm>
          <a:prstGeom prst="rect">
            <a:avLst/>
          </a:prstGeom>
        </p:spPr>
      </p:pic>
    </p:spTree>
    <p:extLst>
      <p:ext uri="{BB962C8B-B14F-4D97-AF65-F5344CB8AC3E}">
        <p14:creationId xmlns:p14="http://schemas.microsoft.com/office/powerpoint/2010/main" val="365024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59A9-4C64-C3F5-1744-CE315C10F3BD}"/>
              </a:ext>
            </a:extLst>
          </p:cNvPr>
          <p:cNvSpPr>
            <a:spLocks noGrp="1"/>
          </p:cNvSpPr>
          <p:nvPr>
            <p:ph type="title"/>
          </p:nvPr>
        </p:nvSpPr>
        <p:spPr/>
        <p:txBody>
          <a:bodyPr/>
          <a:lstStyle/>
          <a:p>
            <a:r>
              <a:rPr lang="en-CA" dirty="0">
                <a:solidFill>
                  <a:srgbClr val="FF0000"/>
                </a:solidFill>
              </a:rPr>
              <a:t>How to Leave an Abusive Relationship</a:t>
            </a:r>
          </a:p>
        </p:txBody>
      </p:sp>
      <p:pic>
        <p:nvPicPr>
          <p:cNvPr id="8" name="Content Placeholder 7">
            <a:extLst>
              <a:ext uri="{FF2B5EF4-FFF2-40B4-BE49-F238E27FC236}">
                <a16:creationId xmlns:a16="http://schemas.microsoft.com/office/drawing/2014/main" id="{D0B2D9C0-EC3F-D03A-D7C7-8F37AF5CDBB0}"/>
              </a:ext>
            </a:extLst>
          </p:cNvPr>
          <p:cNvPicPr>
            <a:picLocks noGrp="1" noChangeAspect="1"/>
          </p:cNvPicPr>
          <p:nvPr>
            <p:ph idx="1"/>
          </p:nvPr>
        </p:nvPicPr>
        <p:blipFill>
          <a:blip r:embed="rId3"/>
          <a:stretch>
            <a:fillRect/>
          </a:stretch>
        </p:blipFill>
        <p:spPr>
          <a:xfrm>
            <a:off x="2288202" y="2216604"/>
            <a:ext cx="7615595" cy="4195762"/>
          </a:xfrm>
        </p:spPr>
      </p:pic>
      <p:grpSp>
        <p:nvGrpSpPr>
          <p:cNvPr id="4" name="Group 3">
            <a:extLst>
              <a:ext uri="{FF2B5EF4-FFF2-40B4-BE49-F238E27FC236}">
                <a16:creationId xmlns:a16="http://schemas.microsoft.com/office/drawing/2014/main" id="{C903389E-C4F0-22BA-1246-B85D211DCFFE}"/>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95C0F661-7096-8FFE-7DBC-65B83E03AA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38C24FBF-E80F-B220-8A50-8E76759C57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424054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11877" cy="1982664"/>
          </a:xfrm>
        </p:spPr>
        <p:txBody>
          <a:bodyPr/>
          <a:lstStyle/>
          <a:p>
            <a:r>
              <a:rPr lang="en-US" dirty="0">
                <a:solidFill>
                  <a:srgbClr val="EF3E24"/>
                </a:solidFill>
              </a:rPr>
              <a:t>Discussion</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p:cNvGrpSpPr/>
          <p:nvPr/>
        </p:nvGrpSpPr>
        <p:grpSpPr>
          <a:xfrm>
            <a:off x="8925550" y="146447"/>
            <a:ext cx="3092278" cy="1290467"/>
            <a:chOff x="8414078" y="146447"/>
            <a:chExt cx="3603750" cy="1503914"/>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3" name="Content Placeholder 2"/>
          <p:cNvSpPr>
            <a:spLocks noGrp="1"/>
          </p:cNvSpPr>
          <p:nvPr>
            <p:ph idx="1"/>
          </p:nvPr>
        </p:nvSpPr>
        <p:spPr>
          <a:xfrm>
            <a:off x="570368" y="2725092"/>
            <a:ext cx="9479486" cy="3784349"/>
          </a:xfrm>
        </p:spPr>
        <p:txBody>
          <a:bodyPr/>
          <a:lstStyle/>
          <a:p>
            <a:pPr lvl="0">
              <a:buClr>
                <a:srgbClr val="EF3E24"/>
              </a:buClr>
            </a:pPr>
            <a:r>
              <a:rPr lang="en-US" dirty="0">
                <a:solidFill>
                  <a:srgbClr val="EF3E24"/>
                </a:solidFill>
              </a:rPr>
              <a:t>What are the main messages in the videos?</a:t>
            </a:r>
          </a:p>
          <a:p>
            <a:pPr lvl="0">
              <a:buClr>
                <a:srgbClr val="EF3E24"/>
              </a:buClr>
            </a:pPr>
            <a:r>
              <a:rPr lang="en-US" dirty="0">
                <a:solidFill>
                  <a:srgbClr val="EF3E24"/>
                </a:solidFill>
              </a:rPr>
              <a:t>What are some strategies you can use to keep yourself safe?</a:t>
            </a:r>
          </a:p>
          <a:p>
            <a:pPr lvl="0">
              <a:buClr>
                <a:srgbClr val="EF3E24"/>
              </a:buClr>
            </a:pPr>
            <a:r>
              <a:rPr lang="en-US" dirty="0">
                <a:solidFill>
                  <a:srgbClr val="EF3E24"/>
                </a:solidFill>
              </a:rPr>
              <a:t>Did you see any abusive or violent </a:t>
            </a:r>
            <a:r>
              <a:rPr lang="en-US" dirty="0" err="1">
                <a:solidFill>
                  <a:srgbClr val="EF3E24"/>
                </a:solidFill>
              </a:rPr>
              <a:t>behaviour</a:t>
            </a:r>
            <a:r>
              <a:rPr lang="en-US" dirty="0">
                <a:solidFill>
                  <a:srgbClr val="EF3E24"/>
                </a:solidFill>
              </a:rPr>
              <a:t> in the videos?</a:t>
            </a:r>
          </a:p>
          <a:p>
            <a:pPr lvl="0">
              <a:buClr>
                <a:srgbClr val="EF3E24"/>
              </a:buClr>
            </a:pPr>
            <a:r>
              <a:rPr lang="en-US" dirty="0">
                <a:solidFill>
                  <a:srgbClr val="EF3E24"/>
                </a:solidFill>
              </a:rPr>
              <a:t>Can we brainstorm the types of violence and abuse that can occur in a relationship?</a:t>
            </a:r>
            <a:endParaRPr lang="en-US" dirty="0">
              <a:solidFill>
                <a:srgbClr val="FF0000"/>
              </a:solidFill>
            </a:endParaRPr>
          </a:p>
        </p:txBody>
      </p:sp>
    </p:spTree>
    <p:extLst>
      <p:ext uri="{BB962C8B-B14F-4D97-AF65-F5344CB8AC3E}">
        <p14:creationId xmlns:p14="http://schemas.microsoft.com/office/powerpoint/2010/main" val="178087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57AC8-7CB9-5A8D-454C-0E0369A19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87F30-83B9-E7A7-056E-C8EC4A280CB6}"/>
              </a:ext>
            </a:extLst>
          </p:cNvPr>
          <p:cNvSpPr>
            <a:spLocks noGrp="1"/>
          </p:cNvSpPr>
          <p:nvPr>
            <p:ph type="ctrTitle"/>
          </p:nvPr>
        </p:nvSpPr>
        <p:spPr>
          <a:xfrm>
            <a:off x="1022645" y="-1664791"/>
            <a:ext cx="8825658" cy="3329581"/>
          </a:xfrm>
        </p:spPr>
        <p:txBody>
          <a:bodyPr/>
          <a:lstStyle/>
          <a:p>
            <a:r>
              <a:rPr lang="en-US" sz="4200" dirty="0">
                <a:solidFill>
                  <a:srgbClr val="EF3E24"/>
                </a:solidFill>
              </a:rPr>
              <a:t>Safety Planning</a:t>
            </a:r>
          </a:p>
        </p:txBody>
      </p:sp>
      <p:pic>
        <p:nvPicPr>
          <p:cNvPr id="7" name="Picture 6">
            <a:extLst>
              <a:ext uri="{FF2B5EF4-FFF2-40B4-BE49-F238E27FC236}">
                <a16:creationId xmlns:a16="http://schemas.microsoft.com/office/drawing/2014/main" id="{1030DACA-2E2B-4A4A-5390-7C57AF045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885" y="2638927"/>
            <a:ext cx="7324188" cy="3709736"/>
          </a:xfrm>
          <a:prstGeom prst="rect">
            <a:avLst/>
          </a:prstGeom>
        </p:spPr>
      </p:pic>
      <p:grpSp>
        <p:nvGrpSpPr>
          <p:cNvPr id="4" name="Group 3">
            <a:extLst>
              <a:ext uri="{FF2B5EF4-FFF2-40B4-BE49-F238E27FC236}">
                <a16:creationId xmlns:a16="http://schemas.microsoft.com/office/drawing/2014/main" id="{D46E9E55-A7B8-132D-4DA6-F81423E7948A}"/>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236E2470-EC8E-D885-7DFF-C31660AF2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0ECA1458-47AD-CBC9-9A19-C931CBA36C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089823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rgbClr val="FFFFFF"/>
      </a:lt1>
      <a:dk2>
        <a:srgbClr val="1E5155"/>
      </a:dk2>
      <a:lt2>
        <a:srgbClr val="FFFFFF"/>
      </a:lt2>
      <a:accent1>
        <a:srgbClr val="003366"/>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2176</TotalTime>
  <Words>6833</Words>
  <Application>Microsoft Office PowerPoint</Application>
  <PresentationFormat>Widescreen</PresentationFormat>
  <Paragraphs>584</Paragraphs>
  <Slides>36</Slides>
  <Notes>36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Roboto</vt:lpstr>
      <vt:lpstr>Wingdings</vt:lpstr>
      <vt:lpstr>Wingdings 3</vt:lpstr>
      <vt:lpstr>Ion</vt:lpstr>
      <vt:lpstr>PowerPoint Presentation</vt:lpstr>
      <vt:lpstr>PEACE Program</vt:lpstr>
      <vt:lpstr> VIP Outline for Grades7-9    </vt:lpstr>
      <vt:lpstr> Safety Planning and The Three Main Messages   </vt:lpstr>
      <vt:lpstr>          3 Things You Need to Know:   1. Violence is NOT your fault.  2. You are NOT alone.  3. There are people who can help. </vt:lpstr>
      <vt:lpstr>Sunshine – Don’t Confuse Love and Abuse   </vt:lpstr>
      <vt:lpstr>How to Leave an Abusive Relationship</vt:lpstr>
      <vt:lpstr>Discussion   </vt:lpstr>
      <vt:lpstr>Safety Planning</vt:lpstr>
      <vt:lpstr>Anonymous Question or Comment</vt:lpstr>
      <vt:lpstr>Thank You </vt:lpstr>
      <vt:lpstr>PowerPoint Presentation</vt:lpstr>
      <vt:lpstr>PEACE Program</vt:lpstr>
      <vt:lpstr> VIP Outline for Grades7-9    </vt:lpstr>
      <vt:lpstr>Questions from Last Time</vt:lpstr>
      <vt:lpstr>Healthy Relationships</vt:lpstr>
      <vt:lpstr>Listening Exercise</vt:lpstr>
      <vt:lpstr>What Teens Think About: Healthy Relationships </vt:lpstr>
      <vt:lpstr>12 Signs A Relationship Won’t Last </vt:lpstr>
      <vt:lpstr>Discussion   </vt:lpstr>
      <vt:lpstr>Kids Explain Relationships</vt:lpstr>
      <vt:lpstr>How To Break Up</vt:lpstr>
      <vt:lpstr>Thank You </vt:lpstr>
      <vt:lpstr>PowerPoint Presentation</vt:lpstr>
      <vt:lpstr>PEACE Program</vt:lpstr>
      <vt:lpstr> VIP Outline for Grades7-9    </vt:lpstr>
      <vt:lpstr>Online Safety and The Bystander Effect</vt:lpstr>
      <vt:lpstr>Social Media, Social Life: Teens Reveal Their Experiences </vt:lpstr>
      <vt:lpstr>THAT’S NOT COOL</vt:lpstr>
      <vt:lpstr>Discussion</vt:lpstr>
      <vt:lpstr>B4 U CLICK</vt:lpstr>
      <vt:lpstr>#BeInCtrl  </vt:lpstr>
      <vt:lpstr>Discussion</vt:lpstr>
      <vt:lpstr>The Bystander Effect – The Science of Empathy</vt:lpstr>
      <vt:lpstr>Discussion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BELIEVE PROJECT</dc:title>
  <dc:creator>Hannah Lee</dc:creator>
  <cp:lastModifiedBy>Allison Westbridge</cp:lastModifiedBy>
  <cp:revision>215</cp:revision>
  <dcterms:created xsi:type="dcterms:W3CDTF">2017-07-14T20:36:16Z</dcterms:created>
  <dcterms:modified xsi:type="dcterms:W3CDTF">2026-01-27T22:41:33Z</dcterms:modified>
</cp:coreProperties>
</file>