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A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4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1A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1D_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6"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Josefin Sans" pitchFamily="2" charset="0"/>
      <p:regular r:id="rId35"/>
      <p:bold r:id="rId36"/>
      <p:italic r:id="rId37"/>
      <p:boldItalic r:id="rId38"/>
    </p:embeddedFont>
    <p:embeddedFont>
      <p:font typeface="Josefin Sans SemiBold" pitchFamily="2" charset="0"/>
      <p:regular r:id="rId39"/>
      <p:bold r:id="rId40"/>
      <p:italic r:id="rId41"/>
      <p:boldItalic r:id="rId42"/>
    </p:embeddedFont>
    <p:embeddedFont>
      <p:font typeface="Noto Sans" panose="020B0502040504020204" pitchFamily="34" charset="0"/>
      <p:regular r:id="rId43"/>
      <p:bold r:id="rId44"/>
      <p:italic r:id="rId45"/>
      <p:boldItalic r:id="rId46"/>
    </p:embeddedFont>
    <p:embeddedFont>
      <p:font typeface="Noto Sans Black" panose="020B0604020202020204" charset="0"/>
      <p:bold r:id="rId47"/>
      <p:boldItalic r:id="rId48"/>
    </p:embeddedFont>
    <p:embeddedFont>
      <p:font typeface="Noto Sans ExtraBold" panose="020B0604020202020204" charset="0"/>
      <p:bold r:id="rId49"/>
      <p:boldItalic r:id="rId50"/>
    </p:embeddedFont>
    <p:embeddedFont>
      <p:font typeface="Noto Sans Medium" panose="020B0604020202020204" charset="0"/>
      <p:regular r:id="rId51"/>
      <p:bold r:id="rId52"/>
      <p:italic r:id="rId53"/>
      <p:boldItalic r:id="rId54"/>
    </p:embeddedFont>
    <p:embeddedFont>
      <p:font typeface="Noto Sans SemiBold"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54CE6-3A05-B0B0-D641-6C8C565D9A0E}" name="Alex Anderson" initials="AA" userId="S::alex@bcsth.ca::5b7165bf-29ab-4a32-ac7d-9ef94d43b7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46715" autoAdjust="0"/>
  </p:normalViewPr>
  <p:slideViewPr>
    <p:cSldViewPr snapToGrid="0">
      <p:cViewPr varScale="1">
        <p:scale>
          <a:sx n="46" d="100"/>
          <a:sy n="46" d="100"/>
        </p:scale>
        <p:origin x="792" y="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modernComment_10A_0.xml><?xml version="1.0" encoding="utf-8"?>
<p188:cmLst xmlns:a="http://schemas.openxmlformats.org/drawingml/2006/main" xmlns:r="http://schemas.openxmlformats.org/officeDocument/2006/relationships" xmlns:p188="http://schemas.microsoft.com/office/powerpoint/2018/8/main">
  <p188:cm id="{EE5659D1-FAC7-4CE4-832D-F7B750AF276B}" authorId="{5D354CE6-3A05-B0B0-D641-6C8C565D9A0E}" created="2025-12-17T20:27:08.592">
    <pc:sldMkLst xmlns:pc="http://schemas.microsoft.com/office/powerpoint/2013/main/command">
      <pc:docMk/>
      <pc:sldMk cId="0" sldId="266"/>
    </pc:sldMkLst>
    <p188:replyLst>
      <p188:reply id="{55A52FB9-F51A-4B56-8C7E-95BD903E7EB8}" authorId="{5D354CE6-3A05-B0B0-D641-6C8C565D9A0E}" created="2025-12-18T20:28:05.303">
        <p188:txBody>
          <a:bodyPr/>
          <a:lstStyle/>
          <a:p>
            <a:r>
              <a:rPr lang="en-US"/>
              <a:t>Yes!</a:t>
            </a:r>
          </a:p>
        </p188:txBody>
      </p188:reply>
    </p188:replyLst>
    <p188:txBody>
      <a:bodyPr/>
      <a:lstStyle/>
      <a:p>
        <a:r>
          <a:rPr lang="en-CA"/>
          <a:t>Should we copy over the format from Gr 4-6 introducing the videos?</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D4F88892-63C6-4E21-981B-FEC8C786FFEC}" authorId="{5D354CE6-3A05-B0B0-D641-6C8C565D9A0E}" created="2025-12-17T20:32:20.233">
    <pc:sldMkLst xmlns:pc="http://schemas.microsoft.com/office/powerpoint/2013/main/command">
      <pc:docMk/>
      <pc:sldMk cId="0" sldId="276"/>
    </pc:sldMkLst>
    <p188:txBody>
      <a:bodyPr/>
      <a:lstStyle/>
      <a:p>
        <a:r>
          <a:rPr lang="en-CA"/>
          <a:t>These Speaker Notes are identical to the slide prior</a:t>
        </a:r>
      </a:p>
    </p188:txBody>
  </p188:cm>
</p188:cmLst>
</file>

<file path=ppt/comments/modernComment_11A_0.xml><?xml version="1.0" encoding="utf-8"?>
<p188:cmLst xmlns:a="http://schemas.openxmlformats.org/drawingml/2006/main" xmlns:r="http://schemas.openxmlformats.org/officeDocument/2006/relationships" xmlns:p188="http://schemas.microsoft.com/office/powerpoint/2018/8/main">
  <p188:cm id="{CB983B09-B0B5-48E9-8422-C4E0BFD3BFF2}" authorId="{5D354CE6-3A05-B0B0-D641-6C8C565D9A0E}" created="2025-12-17T20:49:02.810">
    <pc:sldMkLst xmlns:pc="http://schemas.microsoft.com/office/powerpoint/2013/main/command">
      <pc:docMk/>
      <pc:sldMk cId="0" sldId="282"/>
    </pc:sldMkLst>
    <p188:txBody>
      <a:bodyPr/>
      <a:lstStyle/>
      <a:p>
        <a:r>
          <a:rPr lang="en-CA"/>
          <a:t>These speaker notes are the same as the slide before it</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3697827C-5765-4EE6-AF56-01419153A38F}" authorId="{5D354CE6-3A05-B0B0-D641-6C8C565D9A0E}" created="2025-12-17T20:50:07.383">
    <pc:sldMkLst xmlns:pc="http://schemas.microsoft.com/office/powerpoint/2013/main/command">
      <pc:docMk/>
      <pc:sldMk cId="0" sldId="285"/>
    </pc:sldMkLst>
    <p188:replyLst>
      <p188:reply id="{0F417CDC-8AA4-40A0-AEFF-AB9585A5EB2F}" authorId="{5D354CE6-3A05-B0B0-D641-6C8C565D9A0E}" created="2025-12-18T20:51:21.166">
        <p188:txBody>
          <a:bodyPr/>
          <a:lstStyle/>
          <a:p>
            <a:r>
              <a:rPr lang="en-US"/>
              <a:t>Yes AA to ask Jenny to add</a:t>
            </a:r>
          </a:p>
        </p188:txBody>
      </p188:reply>
    </p188:replyLst>
    <p188:txBody>
      <a:bodyPr/>
      <a:lstStyle/>
      <a:p>
        <a:r>
          <a:rPr lang="en-CA"/>
          <a:t>Do we want to include the ERASE slide as well?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csth.ca/vip-facilitator-gui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csth.ca/wp-content/uploads/2025/03/VIP-Navigating-Unhealthy-Digital-Relationships-FINAL.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hinbc.com"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2.gov.bc.ca/gov/content/justice/criminal-justice/victims-of-crime/victimlinkbc" TargetMode="External"/><Relationship Id="rId5" Type="http://schemas.openxmlformats.org/officeDocument/2006/relationships/hyperlink" Target="http://www.loveisrespect.org/" TargetMode="External"/><Relationship Id="rId4" Type="http://schemas.openxmlformats.org/officeDocument/2006/relationships/hyperlink" Target="https://kidshelpphone.ca/"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482c89871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482c89871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This is a good slide to begin to share your introduction. </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Who are you?</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Where are you from? Territorial acknowledgement.</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What are your goals for today’s presentation?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Where do you work?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Maybe share a story about why this work feels meaningful to you?  </a:t>
            </a:r>
            <a:endParaRPr dirty="0">
              <a:solidFill>
                <a:schemeClr val="dk1"/>
              </a:solidFill>
              <a:latin typeface="Noto Sans"/>
              <a:ea typeface="Noto Sans"/>
              <a:cs typeface="Noto Sans"/>
              <a:sym typeface="Noto Sans"/>
            </a:endParaRPr>
          </a:p>
          <a:p>
            <a:pPr marL="0" lvl="0" indent="0" algn="l" rtl="0">
              <a:lnSpc>
                <a:spcPct val="115000"/>
              </a:lnSpc>
              <a:spcBef>
                <a:spcPts val="12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0"/>
              </a:spcAft>
              <a:buNone/>
            </a:pPr>
            <a:r>
              <a:rPr lang="en" sz="900" dirty="0">
                <a:solidFill>
                  <a:schemeClr val="dk1"/>
                </a:solidFill>
                <a:latin typeface="Noto Sans"/>
                <a:ea typeface="Noto Sans"/>
                <a:cs typeface="Noto Sans"/>
                <a:sym typeface="Noto Sans"/>
              </a:rPr>
              <a:t>The</a:t>
            </a:r>
            <a:r>
              <a:rPr lang="en" sz="900" u="sng" dirty="0">
                <a:solidFill>
                  <a:srgbClr val="118696"/>
                </a:solidFill>
                <a:latin typeface="Noto Sans"/>
                <a:ea typeface="Noto Sans"/>
                <a:cs typeface="Noto Sans"/>
                <a:sym typeface="Noto Sans"/>
                <a:hlinkClick r:id="rId3">
                  <a:extLst>
                    <a:ext uri="{A12FA001-AC4F-418D-AE19-62706E023703}">
                      <ahyp:hlinkClr xmlns:ahyp="http://schemas.microsoft.com/office/drawing/2018/hyperlinkcolor" val="tx"/>
                    </a:ext>
                  </a:extLst>
                </a:hlinkClick>
              </a:rPr>
              <a:t> VIP facilitator’s guide</a:t>
            </a:r>
            <a:r>
              <a:rPr lang="en" sz="900" dirty="0">
                <a:solidFill>
                  <a:schemeClr val="dk1"/>
                </a:solidFill>
                <a:latin typeface="Noto Sans"/>
                <a:ea typeface="Noto Sans"/>
                <a:cs typeface="Noto Sans"/>
                <a:sym typeface="Noto Sans"/>
              </a:rPr>
              <a:t> is a great resource to support communication and delivery of all VIP curriculum, including the BELIEVE project. Please reference this guide for tips on presentation delivery and creative ideas for classroom presentations.</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r>
              <a:rPr lang="en" sz="900" dirty="0">
                <a:solidFill>
                  <a:schemeClr val="dk1"/>
                </a:solidFill>
                <a:latin typeface="Noto Sans"/>
                <a:ea typeface="Noto Sans"/>
                <a:cs typeface="Noto Sans"/>
                <a:sym typeface="Noto Sans"/>
              </a:rPr>
              <a:t>Presenters could share some background about the BELIEVE project, as quoted below from the BCSTH website.</a:t>
            </a:r>
            <a:br>
              <a:rPr lang="en" sz="900" dirty="0">
                <a:solidFill>
                  <a:schemeClr val="dk1"/>
                </a:solidFill>
                <a:latin typeface="Noto Sans"/>
                <a:ea typeface="Noto Sans"/>
                <a:cs typeface="Noto Sans"/>
                <a:sym typeface="Noto Sans"/>
              </a:rPr>
            </a:b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r>
              <a:rPr lang="en" sz="900" i="1" dirty="0">
                <a:solidFill>
                  <a:schemeClr val="dk1"/>
                </a:solidFill>
                <a:latin typeface="Noto Sans"/>
                <a:ea typeface="Noto Sans"/>
                <a:cs typeface="Noto Sans"/>
                <a:sym typeface="Noto Sans"/>
              </a:rPr>
              <a:t>‘Since 2004, PEACE Programs have been partnering with educators of grades K through 12 in schools in their community to increase awareness about domestic violence and the impact domestic violence has on children and youth. In classrooms, PEACE Programs are faced with questions about experiences of sexual violence happening to girls in BC schools and the community.</a:t>
            </a:r>
            <a:endParaRPr sz="900" i="1" dirty="0">
              <a:solidFill>
                <a:schemeClr val="dk1"/>
              </a:solidFill>
              <a:latin typeface="Noto Sans"/>
              <a:ea typeface="Noto Sans"/>
              <a:cs typeface="Noto Sans"/>
              <a:sym typeface="Noto Sans"/>
            </a:endParaRPr>
          </a:p>
          <a:p>
            <a:pPr marL="0" lvl="0" indent="0" algn="l" rtl="0">
              <a:lnSpc>
                <a:spcPct val="115000"/>
              </a:lnSpc>
              <a:spcBef>
                <a:spcPts val="1300"/>
              </a:spcBef>
              <a:spcAft>
                <a:spcPts val="0"/>
              </a:spcAft>
              <a:buNone/>
            </a:pPr>
            <a:r>
              <a:rPr lang="en" sz="900" i="1" dirty="0">
                <a:solidFill>
                  <a:schemeClr val="dk1"/>
                </a:solidFill>
                <a:latin typeface="Noto Sans"/>
                <a:ea typeface="Noto Sans"/>
                <a:cs typeface="Noto Sans"/>
                <a:sym typeface="Noto Sans"/>
              </a:rPr>
              <a:t>As an extension of the Violence Is Preventable Program, in 2017-2018 30 PEACE programs piloted the BELIEVE project for one year as a coordinated provincial response to sexual violence in BC schools. This project was funded by a Civil Forfeiture Grant distributed by the Ministry of Public Safety and Solicitor General.</a:t>
            </a:r>
            <a:endParaRPr sz="900" i="1" dirty="0">
              <a:solidFill>
                <a:schemeClr val="dk1"/>
              </a:solidFill>
              <a:latin typeface="Noto Sans"/>
              <a:ea typeface="Noto Sans"/>
              <a:cs typeface="Noto Sans"/>
              <a:sym typeface="Noto Sans"/>
            </a:endParaRPr>
          </a:p>
          <a:p>
            <a:pPr marL="0" lvl="0" indent="0" algn="l" rtl="0">
              <a:lnSpc>
                <a:spcPct val="115000"/>
              </a:lnSpc>
              <a:spcBef>
                <a:spcPts val="1300"/>
              </a:spcBef>
              <a:spcAft>
                <a:spcPts val="0"/>
              </a:spcAft>
              <a:buNone/>
            </a:pPr>
            <a:r>
              <a:rPr lang="en" sz="900" i="1" dirty="0">
                <a:solidFill>
                  <a:schemeClr val="dk1"/>
                </a:solidFill>
                <a:latin typeface="Noto Sans"/>
                <a:ea typeface="Noto Sans"/>
                <a:cs typeface="Noto Sans"/>
                <a:sym typeface="Noto Sans"/>
              </a:rPr>
              <a:t>Through presentations in schools, this project is focused on helping students in grades 6-8 understand healthy relationships and sexual violence specifically on topics such as consent, sexting, sexual harassment and how one can access support.</a:t>
            </a:r>
            <a:endParaRPr sz="900" i="1" dirty="0">
              <a:solidFill>
                <a:schemeClr val="dk1"/>
              </a:solidFill>
              <a:latin typeface="Noto Sans"/>
              <a:ea typeface="Noto Sans"/>
              <a:cs typeface="Noto Sans"/>
              <a:sym typeface="Noto Sans"/>
            </a:endParaRPr>
          </a:p>
          <a:p>
            <a:pPr marL="0" lvl="0" indent="0" algn="l" rtl="0">
              <a:spcBef>
                <a:spcPts val="1300"/>
              </a:spcBef>
              <a:spcAft>
                <a:spcPts val="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7482c89871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7482c89871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2 different reasons that consent is important. Both are important to acknowledge.</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AutoNum type="arabicPeriod"/>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AutoNum type="arabicPeriod"/>
            </a:pPr>
            <a:r>
              <a:rPr lang="en" sz="900" dirty="0">
                <a:solidFill>
                  <a:schemeClr val="dk1"/>
                </a:solidFill>
                <a:latin typeface="Noto Sans"/>
                <a:ea typeface="Noto Sans"/>
                <a:cs typeface="Noto Sans"/>
                <a:sym typeface="Noto Sans"/>
              </a:rPr>
              <a:t>There are legal reasons to ask for consent.  Not asking for consent may lead to legal consequences in all types of relationships.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AutoNum type="arabicPeriod"/>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AutoNum type="arabicPeriod"/>
            </a:pPr>
            <a:r>
              <a:rPr lang="en" sz="900" dirty="0">
                <a:solidFill>
                  <a:schemeClr val="dk1"/>
                </a:solidFill>
                <a:latin typeface="Noto Sans"/>
                <a:ea typeface="Noto Sans"/>
                <a:cs typeface="Noto Sans"/>
                <a:sym typeface="Noto Sans"/>
              </a:rPr>
              <a:t>Engaging in consent culture is about choosing to actively participate healthy relationships that value respect, communication and healthy boundaries. </a:t>
            </a:r>
            <a:endParaRPr sz="1300" dirty="0">
              <a:solidFill>
                <a:schemeClr val="dk1"/>
              </a:solidFill>
              <a:latin typeface="Noto Sans"/>
              <a:ea typeface="Noto Sans"/>
              <a:cs typeface="Noto Sans"/>
              <a:sym typeface="Noto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8520b1cea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8520b1cea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800"/>
              </a:spcAft>
              <a:buNone/>
            </a:pPr>
            <a:r>
              <a:rPr lang="en-US" sz="1100" b="0" i="0" u="none" strike="noStrike" cap="none" dirty="0">
                <a:solidFill>
                  <a:srgbClr val="000000"/>
                </a:solidFill>
                <a:effectLst/>
                <a:latin typeface="Arial"/>
                <a:ea typeface="Arial"/>
                <a:cs typeface="Arial"/>
                <a:sym typeface="Arial"/>
              </a:rPr>
              <a:t>Presenters should watch the short films and decide which they would like to use in their presentation. If the class’s attention span allows, you might choose to watch 2 or 3 of the videos, as each video has a different approach to the conversation of consent. It is important to gauge the class’s capacity and ensure you are having some conversations about consent between videos to support youth digesting and reflecting on the material being shared.</a:t>
            </a: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18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Tea and Consent video.  </a:t>
            </a:r>
          </a:p>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A simplified message about consent using the metaphor of a cup of tea to help make an uncomfortable conversation more accessible.   </a:t>
            </a:r>
          </a:p>
          <a:p>
            <a:pPr marL="0" lvl="0" indent="0" algn="l" rtl="0">
              <a:lnSpc>
                <a:spcPct val="115000"/>
              </a:lnSpc>
              <a:spcBef>
                <a:spcPts val="1200"/>
              </a:spcBef>
              <a:spcAft>
                <a:spcPts val="18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Acknowledging that the humour serves a purpose, and ensuring students understand that the topic of consent has real consequences if we don’t take it seriously.</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8520b1cea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8520b1cea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Set around a film shoot featuring Victorian era socialites, this video clip focuses on consent in relationships. </a:t>
            </a:r>
          </a:p>
          <a:p>
            <a:pPr marL="0" lvl="0" indent="0" algn="l" rtl="0">
              <a:lnSpc>
                <a:spcPct val="115000"/>
              </a:lnSpc>
              <a:spcBef>
                <a:spcPts val="1200"/>
              </a:spcBef>
              <a:spcAft>
                <a:spcPts val="18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Through the film dialogue, and ‘real-life’ conversations between the actors and crew, it reinforces an important message about consent between couples. </a:t>
            </a:r>
          </a:p>
          <a:p>
            <a:pPr marL="0" lvl="0" indent="0" algn="l" rtl="0">
              <a:lnSpc>
                <a:spcPct val="115000"/>
              </a:lnSpc>
              <a:spcBef>
                <a:spcPts val="1200"/>
              </a:spcBef>
              <a:spcAft>
                <a:spcPts val="18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It is not just about the fact that “no” means “no”, but that </a:t>
            </a:r>
            <a:r>
              <a:rPr lang="en" sz="900" b="1" dirty="0">
                <a:solidFill>
                  <a:schemeClr val="dk1"/>
                </a:solidFill>
                <a:latin typeface="Noto Sans"/>
                <a:ea typeface="Noto Sans"/>
                <a:cs typeface="Noto Sans"/>
                <a:sym typeface="Noto Sans"/>
              </a:rPr>
              <a:t>not</a:t>
            </a:r>
            <a:r>
              <a:rPr lang="en" sz="900" dirty="0">
                <a:solidFill>
                  <a:schemeClr val="dk1"/>
                </a:solidFill>
                <a:latin typeface="Noto Sans"/>
                <a:ea typeface="Noto Sans"/>
                <a:cs typeface="Noto Sans"/>
                <a:sym typeface="Noto Sans"/>
              </a:rPr>
              <a:t> saying “yes” also means “no”.</a:t>
            </a: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8520b1cea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8520b1cea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800"/>
              </a:spcAft>
              <a:buNone/>
            </a:pPr>
            <a:r>
              <a:rPr lang="en" sz="900" dirty="0">
                <a:solidFill>
                  <a:schemeClr val="dk1"/>
                </a:solidFill>
                <a:latin typeface="Noto Sans"/>
                <a:ea typeface="Noto Sans"/>
                <a:cs typeface="Noto Sans"/>
                <a:sym typeface="Noto Sans"/>
              </a:rPr>
              <a:t>This video shows youth sharing what they already know about consent. It highlights youth voices and clarifies all the various ways consent culture may show up in their world and the importance of understanding how consent might look and feel different for each unique individual.</a:t>
            </a: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520b1cea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8520b1cea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en" sz="900" b="1" dirty="0">
                <a:solidFill>
                  <a:schemeClr val="dk1"/>
                </a:solidFill>
                <a:latin typeface="Noto Sans"/>
                <a:ea typeface="Noto Sans"/>
                <a:cs typeface="Noto Sans"/>
                <a:sym typeface="Noto Sans"/>
              </a:rPr>
              <a:t>NOTE</a:t>
            </a:r>
            <a:r>
              <a:rPr lang="en" sz="900" dirty="0">
                <a:solidFill>
                  <a:schemeClr val="dk1"/>
                </a:solidFill>
                <a:latin typeface="Noto Sans"/>
                <a:ea typeface="Noto Sans"/>
                <a:cs typeface="Noto Sans"/>
                <a:sym typeface="Noto Sans"/>
              </a:rPr>
              <a:t>: this video would be most ideal for grades 9 and up. </a:t>
            </a:r>
            <a:r>
              <a:rPr lang="en-US" sz="900" dirty="0">
                <a:solidFill>
                  <a:schemeClr val="dk1"/>
                </a:solidFill>
                <a:latin typeface="Noto Sans"/>
                <a:ea typeface="Noto Sans"/>
                <a:cs typeface="Noto Sans"/>
                <a:sym typeface="Noto Sans"/>
              </a:rPr>
              <a:t>For students in grades 7-9, it would be good to clarify that the videos use of the term sex can apply to any part of intimacy (kissing, touching, etc.)</a:t>
            </a:r>
          </a:p>
          <a:p>
            <a:pPr marL="0" lvl="0" indent="0" algn="l" rtl="0">
              <a:lnSpc>
                <a:spcPct val="115000"/>
              </a:lnSpc>
              <a:spcBef>
                <a:spcPts val="12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1200"/>
              </a:spcBef>
              <a:spcAft>
                <a:spcPts val="0"/>
              </a:spcAft>
              <a:buNone/>
            </a:pPr>
            <a:r>
              <a:rPr lang="en" sz="900" dirty="0">
                <a:solidFill>
                  <a:schemeClr val="dk1"/>
                </a:solidFill>
                <a:latin typeface="Noto Sans"/>
                <a:ea typeface="Noto Sans"/>
                <a:cs typeface="Noto Sans"/>
                <a:sym typeface="Noto Sans"/>
              </a:rPr>
              <a:t>This is a video made my NYU about consent and sex. </a:t>
            </a: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7482c8987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7482c8987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After watching these videos, this slide is about </a:t>
            </a:r>
            <a:r>
              <a:rPr lang="en" sz="900" b="1" dirty="0">
                <a:solidFill>
                  <a:schemeClr val="dk1"/>
                </a:solidFill>
                <a:latin typeface="Noto Sans"/>
                <a:ea typeface="Noto Sans"/>
                <a:cs typeface="Noto Sans"/>
                <a:sym typeface="Noto Sans"/>
              </a:rPr>
              <a:t>clarifying</a:t>
            </a:r>
            <a:r>
              <a:rPr lang="en" sz="900" dirty="0">
                <a:solidFill>
                  <a:schemeClr val="dk1"/>
                </a:solidFill>
                <a:latin typeface="Noto Sans"/>
                <a:ea typeface="Noto Sans"/>
                <a:cs typeface="Noto Sans"/>
                <a:sym typeface="Noto Sans"/>
              </a:rPr>
              <a:t> the definition of consent. </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Clr>
                <a:schemeClr val="dk1"/>
              </a:buClr>
              <a:buSzPts val="1100"/>
              <a:buFont typeface="Arial"/>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Important to note that consent takes place in advance of an action. It cannot be given after the event.</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60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62c6aea4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762c6aea4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None/>
            </a:pPr>
            <a:r>
              <a:rPr lang="en-US" sz="900" dirty="0">
                <a:solidFill>
                  <a:schemeClr val="dk1"/>
                </a:solidFill>
                <a:latin typeface="Noto Sans"/>
                <a:ea typeface="Noto Sans"/>
                <a:cs typeface="Noto Sans"/>
                <a:sym typeface="Noto Sans"/>
              </a:rPr>
              <a:t>Class brainstorm about what we might need consent for. Ultimately there are no wrong answers.  </a:t>
            </a:r>
          </a:p>
          <a:p>
            <a:pPr marL="0" lvl="0" indent="0" algn="l" rtl="0">
              <a:lnSpc>
                <a:spcPct val="115000"/>
              </a:lnSpc>
              <a:spcBef>
                <a:spcPts val="0"/>
              </a:spcBef>
              <a:spcAft>
                <a:spcPts val="600"/>
              </a:spcAft>
              <a:buNone/>
            </a:pPr>
            <a:endParaRPr lang="en-US" sz="900" dirty="0">
              <a:solidFill>
                <a:schemeClr val="dk1"/>
              </a:solidFill>
              <a:latin typeface="Noto Sans"/>
              <a:ea typeface="Noto Sans"/>
              <a:cs typeface="Noto Sans"/>
              <a:sym typeface="Noto Sans"/>
            </a:endParaRPr>
          </a:p>
          <a:p>
            <a:pPr marL="0" lvl="0" indent="0" algn="l" rtl="0">
              <a:lnSpc>
                <a:spcPct val="115000"/>
              </a:lnSpc>
              <a:spcBef>
                <a:spcPts val="0"/>
              </a:spcBef>
              <a:spcAft>
                <a:spcPts val="600"/>
              </a:spcAft>
              <a:buNone/>
            </a:pPr>
            <a:r>
              <a:rPr lang="en-US" sz="900" dirty="0">
                <a:solidFill>
                  <a:schemeClr val="dk1"/>
                </a:solidFill>
                <a:latin typeface="Noto Sans"/>
                <a:ea typeface="Noto Sans"/>
                <a:cs typeface="Noto Sans"/>
                <a:sym typeface="Noto Sans"/>
              </a:rPr>
              <a:t>If we think we need consent for something, we do.  </a:t>
            </a:r>
          </a:p>
          <a:p>
            <a:pPr marL="0" lvl="0" indent="0" algn="l" rtl="0">
              <a:lnSpc>
                <a:spcPct val="115000"/>
              </a:lnSpc>
              <a:spcBef>
                <a:spcPts val="0"/>
              </a:spcBef>
              <a:spcAft>
                <a:spcPts val="50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762c6aea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762c6aea4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500"/>
              </a:spcAft>
              <a:buClr>
                <a:srgbClr val="000000"/>
              </a:buClr>
              <a:buSzPts val="1100"/>
              <a:buFont typeface="Arial"/>
              <a:buNone/>
              <a:tabLst/>
              <a:defRPr/>
            </a:pPr>
            <a:r>
              <a:rPr lang="en-US" sz="900" dirty="0">
                <a:solidFill>
                  <a:schemeClr val="dk1"/>
                </a:solidFill>
                <a:latin typeface="Noto Sans"/>
                <a:ea typeface="Noto Sans"/>
                <a:cs typeface="Noto Sans"/>
                <a:sym typeface="Noto Sans"/>
              </a:rPr>
              <a:t>This is a list of some things that we need consent for – it is not complete or exclusive</a:t>
            </a:r>
          </a:p>
          <a:p>
            <a:pPr marL="0" lvl="0" indent="0" algn="l" rtl="0">
              <a:lnSpc>
                <a:spcPct val="115000"/>
              </a:lnSpc>
              <a:spcBef>
                <a:spcPts val="0"/>
              </a:spcBef>
              <a:spcAft>
                <a:spcPts val="50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762c6aea4d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762c6aea4d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This slide can be a chance to check-in with the class. Are there any questions? Does it feel like a grounding exercise might be helpful?</a:t>
            </a:r>
            <a:endParaRPr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Grounding exercises can be found in the VIP facilitators guide. </a:t>
            </a:r>
          </a:p>
          <a:p>
            <a:pPr marL="0" lvl="0" indent="0" algn="l" rtl="0">
              <a:lnSpc>
                <a:spcPct val="115000"/>
              </a:lnSpc>
              <a:spcBef>
                <a:spcPts val="0"/>
              </a:spcBef>
              <a:spcAft>
                <a:spcPts val="0"/>
              </a:spcAft>
              <a:buNone/>
            </a:pPr>
            <a:endParaRPr lang="en" sz="900" dirty="0">
              <a:solidFill>
                <a:schemeClr val="dk1"/>
              </a:solidFill>
              <a:latin typeface="Noto Sans"/>
              <a:ea typeface="Noto Sans"/>
              <a:cs typeface="Noto Sans"/>
              <a:sym typeface="Noto Sans"/>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900" dirty="0">
                <a:solidFill>
                  <a:schemeClr val="dk1"/>
                </a:solidFill>
                <a:latin typeface="Noto Sans"/>
                <a:ea typeface="Noto Sans"/>
                <a:cs typeface="Noto Sans"/>
                <a:sym typeface="Noto Sans"/>
              </a:rPr>
              <a:t>To foreshadow the next </a:t>
            </a:r>
            <a:r>
              <a:rPr lang="en-US" sz="800" dirty="0">
                <a:solidFill>
                  <a:schemeClr val="dk1"/>
                </a:solidFill>
                <a:latin typeface="Noto Sans"/>
                <a:ea typeface="Noto Sans"/>
                <a:cs typeface="Noto Sans"/>
                <a:sym typeface="Noto Sans"/>
              </a:rPr>
              <a:t>presentation topic</a:t>
            </a:r>
            <a:r>
              <a:rPr lang="en-US" sz="900" dirty="0">
                <a:solidFill>
                  <a:schemeClr val="dk1"/>
                </a:solidFill>
                <a:latin typeface="Noto Sans"/>
                <a:ea typeface="Noto Sans"/>
                <a:cs typeface="Noto Sans"/>
                <a:sym typeface="Noto Sans"/>
              </a:rPr>
              <a:t>, (Digital Consent), presenters could ask students to reflect on all the different ways they might </a:t>
            </a:r>
            <a:r>
              <a:rPr lang="en-US" sz="900" b="1" dirty="0">
                <a:solidFill>
                  <a:schemeClr val="dk1"/>
                </a:solidFill>
                <a:latin typeface="Noto Sans"/>
                <a:ea typeface="Noto Sans"/>
                <a:cs typeface="Noto Sans"/>
                <a:sym typeface="Noto Sans"/>
              </a:rPr>
              <a:t>GIVE </a:t>
            </a:r>
            <a:r>
              <a:rPr lang="en-US" sz="900" dirty="0">
                <a:solidFill>
                  <a:schemeClr val="dk1"/>
                </a:solidFill>
                <a:latin typeface="Noto Sans"/>
                <a:ea typeface="Noto Sans"/>
                <a:cs typeface="Noto Sans"/>
                <a:sym typeface="Noto Sans"/>
              </a:rPr>
              <a:t>or </a:t>
            </a:r>
            <a:r>
              <a:rPr lang="en-US" sz="900" b="1" dirty="0">
                <a:solidFill>
                  <a:schemeClr val="dk1"/>
                </a:solidFill>
                <a:latin typeface="Noto Sans"/>
                <a:ea typeface="Noto Sans"/>
                <a:cs typeface="Noto Sans"/>
                <a:sym typeface="Noto Sans"/>
              </a:rPr>
              <a:t>RECEIVE</a:t>
            </a:r>
            <a:r>
              <a:rPr lang="en-US" sz="900" dirty="0">
                <a:solidFill>
                  <a:schemeClr val="dk1"/>
                </a:solidFill>
                <a:latin typeface="Noto Sans"/>
                <a:ea typeface="Noto Sans"/>
                <a:cs typeface="Noto Sans"/>
                <a:sym typeface="Noto Sans"/>
              </a:rPr>
              <a:t> consent. Specifically, highlight that sometimes consent is given </a:t>
            </a:r>
            <a:r>
              <a:rPr lang="en-US" sz="900" b="1" dirty="0">
                <a:solidFill>
                  <a:schemeClr val="dk1"/>
                </a:solidFill>
                <a:latin typeface="Noto Sans"/>
                <a:ea typeface="Noto Sans"/>
                <a:cs typeface="Noto Sans"/>
                <a:sym typeface="Noto Sans"/>
              </a:rPr>
              <a:t>verbally</a:t>
            </a:r>
            <a:r>
              <a:rPr lang="en-US" sz="900" dirty="0">
                <a:solidFill>
                  <a:schemeClr val="dk1"/>
                </a:solidFill>
                <a:latin typeface="Noto Sans"/>
                <a:ea typeface="Noto Sans"/>
                <a:cs typeface="Noto Sans"/>
                <a:sym typeface="Noto Sans"/>
              </a:rPr>
              <a:t> and sometimes it may be given </a:t>
            </a:r>
            <a:r>
              <a:rPr lang="en-US" sz="900" b="1" dirty="0">
                <a:solidFill>
                  <a:schemeClr val="dk1"/>
                </a:solidFill>
                <a:latin typeface="Noto Sans"/>
                <a:ea typeface="Noto Sans"/>
                <a:cs typeface="Noto Sans"/>
                <a:sym typeface="Noto Sans"/>
              </a:rPr>
              <a:t>digitally</a:t>
            </a:r>
            <a:r>
              <a:rPr lang="en-US" sz="900" dirty="0">
                <a:solidFill>
                  <a:schemeClr val="dk1"/>
                </a:solidFill>
                <a:latin typeface="Noto Sans"/>
                <a:ea typeface="Noto Sans"/>
                <a:cs typeface="Noto Sans"/>
                <a:sym typeface="Noto Sans"/>
              </a:rPr>
              <a:t>. </a:t>
            </a:r>
          </a:p>
          <a:p>
            <a:pPr marL="0" lvl="0" indent="0" algn="l" rtl="0">
              <a:lnSpc>
                <a:spcPct val="115000"/>
              </a:lnSpc>
              <a:spcBef>
                <a:spcPts val="0"/>
              </a:spcBef>
              <a:spcAft>
                <a:spcPts val="0"/>
              </a:spcAft>
              <a:buNone/>
            </a:pPr>
            <a:endParaRPr sz="900" dirty="0">
              <a:latin typeface="Noto Sans"/>
              <a:ea typeface="Noto Sans"/>
              <a:cs typeface="Noto Sans"/>
              <a:sym typeface="Noto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762c6aea4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762c6aea4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500"/>
              </a:spcAft>
              <a:buClr>
                <a:srgbClr val="000000"/>
              </a:buClr>
              <a:buSzPts val="1100"/>
              <a:buFont typeface="Arial"/>
              <a:buNone/>
              <a:tabLst/>
              <a:defRPr/>
            </a:pPr>
            <a:r>
              <a:rPr lang="en-US" sz="900" dirty="0">
                <a:solidFill>
                  <a:schemeClr val="dk1"/>
                </a:solidFill>
                <a:latin typeface="Noto Sans"/>
                <a:ea typeface="Noto Sans"/>
                <a:cs typeface="Noto Sans"/>
                <a:sym typeface="Noto Sans"/>
              </a:rPr>
              <a:t>This video was created by BCSTH to support conversations with youth around Digital Consent and Tech Safety</a:t>
            </a:r>
          </a:p>
          <a:p>
            <a:pPr marL="0" lvl="0" indent="0" algn="l" rtl="0">
              <a:lnSpc>
                <a:spcPct val="115000"/>
              </a:lnSpc>
              <a:spcBef>
                <a:spcPts val="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500"/>
              </a:spcAft>
              <a:buNone/>
            </a:pPr>
            <a:r>
              <a:rPr lang="en" sz="900" dirty="0">
                <a:solidFill>
                  <a:schemeClr val="dk1"/>
                </a:solidFill>
                <a:latin typeface="Noto Sans"/>
                <a:ea typeface="Noto Sans"/>
                <a:cs typeface="Noto Sans"/>
                <a:sym typeface="Noto Sans"/>
              </a:rPr>
              <a:t> Perhaps ask the class what they think of the video?  Was there anything missing that they feel is important for them in a healthy relationship?</a:t>
            </a: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762c6aea4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762c6aea4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This slide can be used for part of your introduction. </a:t>
            </a:r>
            <a:endParaRPr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endParaRPr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Perhaps you could ask the classroom what they think this individual is feeling, with the reminder that there are no wrong answers. </a:t>
            </a:r>
            <a:endParaRPr sz="900" dirty="0">
              <a:latin typeface="Noto Sans"/>
              <a:ea typeface="Noto Sans"/>
              <a:cs typeface="Noto Sans"/>
              <a:sym typeface="Noto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762c6aea4d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762c6aea4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VIP presenters can choose to discuss digital consent before or after the video.  </a:t>
            </a:r>
          </a:p>
          <a:p>
            <a:pPr marL="0" lvl="0" indent="0" algn="l" rtl="0">
              <a:lnSpc>
                <a:spcPct val="115000"/>
              </a:lnSpc>
              <a:spcBef>
                <a:spcPts val="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It can be helpful to acknowledge how common and normal digital communication has become.  Within a culture of digital communication, we can lose sight of individuals (especially youth) right to privacy and the importance of getting consent.</a:t>
            </a:r>
          </a:p>
          <a:p>
            <a:pPr marL="0" lvl="0" indent="0" algn="l" rtl="0">
              <a:lnSpc>
                <a:spcPct val="115000"/>
              </a:lnSpc>
              <a:spcBef>
                <a:spcPts val="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None/>
            </a:pP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r>
              <a:rPr lang="en-US" sz="900" b="1" dirty="0">
                <a:solidFill>
                  <a:schemeClr val="dk1"/>
                </a:solidFill>
                <a:latin typeface="Noto Sans"/>
                <a:ea typeface="Noto Sans"/>
                <a:cs typeface="Noto Sans"/>
                <a:sym typeface="Noto Sans"/>
              </a:rPr>
              <a:t>Some examples to encourage conversation:</a:t>
            </a:r>
          </a:p>
          <a:p>
            <a:pPr marL="457200" lvl="0" indent="-285750" algn="l" rtl="0">
              <a:lnSpc>
                <a:spcPct val="115000"/>
              </a:lnSpc>
              <a:spcBef>
                <a:spcPts val="1200"/>
              </a:spcBef>
              <a:spcAft>
                <a:spcPts val="0"/>
              </a:spcAft>
              <a:buClr>
                <a:schemeClr val="dk1"/>
              </a:buClr>
              <a:buSzPts val="900"/>
              <a:buFont typeface="Noto Sans"/>
              <a:buChar char="●"/>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US" sz="900" dirty="0">
                <a:solidFill>
                  <a:schemeClr val="dk1"/>
                </a:solidFill>
                <a:latin typeface="Noto Sans"/>
                <a:ea typeface="Noto Sans"/>
                <a:cs typeface="Noto Sans"/>
                <a:sym typeface="Noto Sans"/>
              </a:rPr>
              <a:t>Asking before posting a picture of someone else.</a:t>
            </a:r>
          </a:p>
          <a:p>
            <a:pPr marL="457200" lvl="0" indent="-285750" algn="l" rtl="0">
              <a:lnSpc>
                <a:spcPct val="115000"/>
              </a:lnSpc>
              <a:spcBef>
                <a:spcPts val="0"/>
              </a:spcBef>
              <a:spcAft>
                <a:spcPts val="0"/>
              </a:spcAft>
              <a:buClr>
                <a:schemeClr val="dk1"/>
              </a:buClr>
              <a:buSzPts val="900"/>
              <a:buFont typeface="Noto Sans"/>
              <a:buChar char="●"/>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US" sz="900" dirty="0">
                <a:solidFill>
                  <a:schemeClr val="dk1"/>
                </a:solidFill>
                <a:latin typeface="Noto Sans"/>
                <a:ea typeface="Noto Sans"/>
                <a:cs typeface="Noto Sans"/>
                <a:sym typeface="Noto Sans"/>
              </a:rPr>
              <a:t>Not pressuring someone to send personal information.</a:t>
            </a:r>
          </a:p>
          <a:p>
            <a:pPr marL="457200" lvl="0" indent="-285750" algn="l" rtl="0">
              <a:lnSpc>
                <a:spcPct val="115000"/>
              </a:lnSpc>
              <a:spcBef>
                <a:spcPts val="0"/>
              </a:spcBef>
              <a:spcAft>
                <a:spcPts val="0"/>
              </a:spcAft>
              <a:buClr>
                <a:schemeClr val="dk1"/>
              </a:buClr>
              <a:buSzPts val="900"/>
              <a:buFont typeface="Noto Sans"/>
              <a:buChar char="●"/>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US" sz="900" dirty="0">
                <a:solidFill>
                  <a:schemeClr val="dk1"/>
                </a:solidFill>
                <a:latin typeface="Noto Sans"/>
                <a:ea typeface="Noto Sans"/>
                <a:cs typeface="Noto Sans"/>
                <a:sym typeface="Noto Sans"/>
              </a:rPr>
              <a:t>Thinking about how your actions might affect others. </a:t>
            </a:r>
          </a:p>
          <a:p>
            <a:pPr marL="0" lvl="0" indent="0" algn="l" rtl="0">
              <a:lnSpc>
                <a:spcPct val="115000"/>
              </a:lnSpc>
              <a:spcBef>
                <a:spcPts val="2600"/>
              </a:spcBef>
              <a:spcAft>
                <a:spcPts val="0"/>
              </a:spcAft>
              <a:buNone/>
            </a:pPr>
            <a:r>
              <a:rPr lang="en-US" sz="900" dirty="0">
                <a:solidFill>
                  <a:schemeClr val="dk1"/>
                </a:solidFill>
                <a:latin typeface="Noto Sans"/>
                <a:ea typeface="Noto Sans"/>
                <a:cs typeface="Noto Sans"/>
                <a:sym typeface="Noto Sans"/>
              </a:rPr>
              <a:t> </a:t>
            </a:r>
          </a:p>
          <a:p>
            <a:pPr marL="0" lvl="0" indent="0" algn="l" rtl="0">
              <a:lnSpc>
                <a:spcPct val="115000"/>
              </a:lnSpc>
              <a:spcBef>
                <a:spcPts val="2600"/>
              </a:spcBef>
              <a:spcAft>
                <a:spcPts val="0"/>
              </a:spcAft>
              <a:buNone/>
            </a:pPr>
            <a:r>
              <a:rPr lang="en-US" sz="900" b="1" dirty="0">
                <a:solidFill>
                  <a:schemeClr val="dk1"/>
                </a:solidFill>
                <a:latin typeface="Noto Sans"/>
                <a:ea typeface="Noto Sans"/>
                <a:cs typeface="Noto Sans"/>
                <a:sym typeface="Noto Sans"/>
              </a:rPr>
              <a:t>Some questions you might use to encourage some discussions are:</a:t>
            </a:r>
          </a:p>
          <a:p>
            <a:pPr marL="457200" lvl="0" indent="-285750" algn="l" rtl="0">
              <a:lnSpc>
                <a:spcPct val="115000"/>
              </a:lnSpc>
              <a:spcBef>
                <a:spcPts val="1200"/>
              </a:spcBef>
              <a:spcAft>
                <a:spcPts val="0"/>
              </a:spcAft>
              <a:buClr>
                <a:schemeClr val="dk1"/>
              </a:buClr>
              <a:buSzPts val="900"/>
              <a:buFont typeface="Noto Sans"/>
              <a:buChar char="●"/>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US" sz="900" dirty="0">
                <a:solidFill>
                  <a:schemeClr val="dk1"/>
                </a:solidFill>
                <a:latin typeface="Noto Sans"/>
                <a:ea typeface="Noto Sans"/>
                <a:cs typeface="Noto Sans"/>
                <a:sym typeface="Noto Sans"/>
              </a:rPr>
              <a:t>Ask the class for some examples of healthy and unhealthy digital </a:t>
            </a:r>
            <a:r>
              <a:rPr lang="en-US" sz="900" dirty="0" err="1">
                <a:solidFill>
                  <a:schemeClr val="dk1"/>
                </a:solidFill>
                <a:latin typeface="Noto Sans"/>
                <a:ea typeface="Noto Sans"/>
                <a:cs typeface="Noto Sans"/>
                <a:sym typeface="Noto Sans"/>
              </a:rPr>
              <a:t>behaviours</a:t>
            </a:r>
            <a:r>
              <a:rPr lang="en-US" sz="900" dirty="0">
                <a:solidFill>
                  <a:schemeClr val="dk1"/>
                </a:solidFill>
                <a:latin typeface="Noto Sans"/>
                <a:ea typeface="Noto Sans"/>
                <a:cs typeface="Noto Sans"/>
                <a:sym typeface="Noto Sans"/>
              </a:rPr>
              <a:t> (Page 6 in BCSTH – Navigating Unhealthy Digital Relationships Curriculum)</a:t>
            </a:r>
          </a:p>
          <a:p>
            <a:pPr marL="457200" lvl="0" indent="-285750" algn="l" rtl="0">
              <a:lnSpc>
                <a:spcPct val="115000"/>
              </a:lnSpc>
              <a:spcBef>
                <a:spcPts val="0"/>
              </a:spcBef>
              <a:spcAft>
                <a:spcPts val="0"/>
              </a:spcAft>
              <a:buClr>
                <a:schemeClr val="dk1"/>
              </a:buClr>
              <a:buSzPts val="900"/>
              <a:buFont typeface="Noto Sans"/>
              <a:buChar char="●"/>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US" sz="900" dirty="0">
                <a:solidFill>
                  <a:schemeClr val="dk1"/>
                </a:solidFill>
                <a:latin typeface="Noto Sans"/>
                <a:ea typeface="Noto Sans"/>
                <a:cs typeface="Noto Sans"/>
                <a:sym typeface="Noto Sans"/>
              </a:rPr>
              <a:t>You could name a few digital </a:t>
            </a:r>
            <a:r>
              <a:rPr lang="en-US" sz="900" dirty="0" err="1">
                <a:solidFill>
                  <a:schemeClr val="dk1"/>
                </a:solidFill>
                <a:latin typeface="Noto Sans"/>
                <a:ea typeface="Noto Sans"/>
                <a:cs typeface="Noto Sans"/>
                <a:sym typeface="Noto Sans"/>
              </a:rPr>
              <a:t>behaviours</a:t>
            </a:r>
            <a:r>
              <a:rPr lang="en-US" sz="900" dirty="0">
                <a:solidFill>
                  <a:schemeClr val="dk1"/>
                </a:solidFill>
                <a:latin typeface="Noto Sans"/>
                <a:ea typeface="Noto Sans"/>
                <a:cs typeface="Noto Sans"/>
                <a:sym typeface="Noto Sans"/>
              </a:rPr>
              <a:t> and ask the class what they think about those </a:t>
            </a:r>
            <a:r>
              <a:rPr lang="en-US" sz="900" dirty="0" err="1">
                <a:solidFill>
                  <a:schemeClr val="dk1"/>
                </a:solidFill>
                <a:latin typeface="Noto Sans"/>
                <a:ea typeface="Noto Sans"/>
                <a:cs typeface="Noto Sans"/>
                <a:sym typeface="Noto Sans"/>
              </a:rPr>
              <a:t>behaviours</a:t>
            </a:r>
            <a:r>
              <a:rPr lang="en-US" sz="900" dirty="0">
                <a:solidFill>
                  <a:schemeClr val="dk1"/>
                </a:solidFill>
                <a:latin typeface="Noto Sans"/>
                <a:ea typeface="Noto Sans"/>
                <a:cs typeface="Noto Sans"/>
                <a:sym typeface="Noto Sans"/>
              </a:rPr>
              <a:t>. Are they healthy or unhealthy?</a:t>
            </a:r>
          </a:p>
          <a:p>
            <a:pPr marL="0" lvl="0" indent="0" algn="l" rtl="0">
              <a:lnSpc>
                <a:spcPct val="115000"/>
              </a:lnSpc>
              <a:spcBef>
                <a:spcPts val="500"/>
              </a:spcBef>
              <a:spcAft>
                <a:spcPts val="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762c6aea4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762c6aea4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sz="900" dirty="0">
                <a:solidFill>
                  <a:schemeClr val="dk1"/>
                </a:solidFill>
                <a:latin typeface="Noto Sans"/>
                <a:ea typeface="Noto Sans"/>
                <a:cs typeface="Noto Sans"/>
                <a:sym typeface="Noto Sans"/>
              </a:rPr>
              <a:t>This slide is a summary and definition of Digital Consent – it is not exclusive or exhaustive (complete)</a:t>
            </a: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r>
              <a:rPr lang="en" sz="900" dirty="0">
                <a:solidFill>
                  <a:schemeClr val="dk1"/>
                </a:solidFill>
                <a:latin typeface="Noto Sans"/>
                <a:ea typeface="Noto Sans"/>
                <a:cs typeface="Noto Sans"/>
                <a:sym typeface="Noto Sans"/>
              </a:rPr>
              <a:t>Presenters can acknowledge class ideas and additions that came up in the brainstorm, and thank them for their participation in sharing their thoughts and ideas!</a:t>
            </a: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r>
              <a:rPr lang="en" sz="900" dirty="0">
                <a:solidFill>
                  <a:schemeClr val="dk1"/>
                </a:solidFill>
                <a:latin typeface="Noto Sans"/>
                <a:ea typeface="Noto Sans"/>
                <a:cs typeface="Noto Sans"/>
                <a:sym typeface="Noto Sans"/>
              </a:rPr>
              <a:t>It can be good to acknowledge that the digital world is changing so quickly, and students may have ideas and thoughts that we haven’t thought of or included, so their participation is really helpful and important</a:t>
            </a: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None/>
            </a:pPr>
            <a:endParaRPr lang="en" sz="900" dirty="0">
              <a:solidFill>
                <a:schemeClr val="dk1"/>
              </a:solidFill>
              <a:latin typeface="Noto Sans"/>
              <a:ea typeface="Noto Sans"/>
              <a:cs typeface="Noto Sans"/>
              <a:sym typeface="Noto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7482c8987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7482c8987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More information about these scenarios can be found on pp14-20 of the</a:t>
            </a:r>
            <a:r>
              <a:rPr lang="en" sz="900" dirty="0">
                <a:solidFill>
                  <a:schemeClr val="dk1"/>
                </a:solidFill>
                <a:uFill>
                  <a:noFill/>
                </a:uFill>
                <a:latin typeface="Noto Sans"/>
                <a:ea typeface="Noto Sans"/>
                <a:cs typeface="Noto Sans"/>
                <a:sym typeface="Noto Sans"/>
                <a:hlinkClick r:id="rId3">
                  <a:extLst>
                    <a:ext uri="{A12FA001-AC4F-418D-AE19-62706E023703}">
                      <ahyp:hlinkClr xmlns:ahyp="http://schemas.microsoft.com/office/drawing/2018/hyperlinkcolor" val="tx"/>
                    </a:ext>
                  </a:extLst>
                </a:hlinkClick>
              </a:rPr>
              <a:t> </a:t>
            </a:r>
            <a:r>
              <a:rPr lang="en" sz="900" u="sng" dirty="0">
                <a:solidFill>
                  <a:schemeClr val="dk1"/>
                </a:solidFill>
                <a:latin typeface="Noto Sans"/>
                <a:ea typeface="Noto Sans"/>
                <a:cs typeface="Noto Sans"/>
                <a:sym typeface="Noto Sans"/>
                <a:hlinkClick r:id="rId3">
                  <a:extLst>
                    <a:ext uri="{A12FA001-AC4F-418D-AE19-62706E023703}">
                      <ahyp:hlinkClr xmlns:ahyp="http://schemas.microsoft.com/office/drawing/2018/hyperlinkcolor" val="tx"/>
                    </a:ext>
                  </a:extLst>
                </a:hlinkClick>
              </a:rPr>
              <a:t>Navigating Unhealthy Digital Relationships Curriculum.</a:t>
            </a:r>
            <a:r>
              <a:rPr lang="en" sz="900" dirty="0">
                <a:solidFill>
                  <a:schemeClr val="dk1"/>
                </a:solidFill>
                <a:latin typeface="Noto Sans"/>
                <a:ea typeface="Noto Sans"/>
                <a:cs typeface="Noto Sans"/>
                <a:sym typeface="Noto Sans"/>
              </a:rPr>
              <a:t> </a:t>
            </a:r>
            <a:endParaRPr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Based on the group dynamics – choose one of these options: </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AutoNum type="arabicPeriod"/>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AutoNum type="arabicPeriod"/>
            </a:pPr>
            <a:r>
              <a:rPr lang="en-US" sz="900" dirty="0">
                <a:solidFill>
                  <a:schemeClr val="dk1"/>
                </a:solidFill>
                <a:latin typeface="Noto Sans"/>
                <a:ea typeface="Noto Sans"/>
                <a:cs typeface="Noto Sans"/>
                <a:sym typeface="Noto Sans"/>
              </a:rPr>
              <a:t>Divide the class into small groups and assign each a scenario related to consent.  Ask them to decide how they would handle it. Each group should discuss if consent is needed and what respecting consent might look like. </a:t>
            </a:r>
          </a:p>
          <a:p>
            <a:pPr marL="457200" lvl="0" indent="-285750" algn="l" rtl="0">
              <a:lnSpc>
                <a:spcPct val="115000"/>
              </a:lnSpc>
              <a:spcBef>
                <a:spcPts val="0"/>
              </a:spcBef>
              <a:spcAft>
                <a:spcPts val="0"/>
              </a:spcAft>
              <a:buClr>
                <a:schemeClr val="dk1"/>
              </a:buClr>
              <a:buSzPts val="900"/>
              <a:buFont typeface="Noto Sans"/>
              <a:buAutoNum type="arabicPeriod"/>
            </a:pPr>
            <a:endParaRPr lang="en-US"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AutoNum type="arabicPeriod"/>
            </a:pPr>
            <a:r>
              <a:rPr lang="en-US" sz="900" dirty="0">
                <a:solidFill>
                  <a:schemeClr val="dk1"/>
                </a:solidFill>
                <a:latin typeface="Noto Sans"/>
                <a:ea typeface="Noto Sans"/>
                <a:cs typeface="Noto Sans"/>
                <a:sym typeface="Noto Sans"/>
              </a:rPr>
              <a:t>Select one or two consent scenarios and ask the class to decide as a group how they would handle it.</a:t>
            </a:r>
          </a:p>
          <a:p>
            <a:pPr marL="457200" lvl="0" indent="-285750" algn="l" rtl="0">
              <a:lnSpc>
                <a:spcPct val="115000"/>
              </a:lnSpc>
              <a:spcBef>
                <a:spcPts val="1200"/>
              </a:spcBef>
              <a:spcAft>
                <a:spcPts val="0"/>
              </a:spcAft>
              <a:buClr>
                <a:schemeClr val="dk1"/>
              </a:buClr>
              <a:buSzPts val="900"/>
              <a:buFont typeface="Noto Sans"/>
              <a:buAutoNum type="arabicPeriod"/>
            </a:pPr>
            <a:endParaRPr lang="en" sz="900" dirty="0">
              <a:solidFill>
                <a:schemeClr val="dk1"/>
              </a:solidFill>
              <a:latin typeface="Noto Sans"/>
              <a:ea typeface="Noto Sans"/>
              <a:cs typeface="Noto Sans"/>
              <a:sym typeface="Noto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762c6aea4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762c6aea4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Facilitation Tip: (pg. 14-15)</a:t>
            </a:r>
            <a:br>
              <a:rPr lang="en" sz="900" dirty="0">
                <a:solidFill>
                  <a:schemeClr val="dk1"/>
                </a:solidFill>
                <a:latin typeface="Noto Sans"/>
                <a:ea typeface="Noto Sans"/>
                <a:cs typeface="Noto Sans"/>
                <a:sym typeface="Noto Sans"/>
              </a:rPr>
            </a:b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Emphasize key aspects of digital consent, respect, and communication. Here are some key responses to look out for: </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Ask for permission</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Respect their decision</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Discuss beforehand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Considering privacy and context</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Asking about tagging or captions </a:t>
            </a:r>
            <a:endParaRPr sz="900" dirty="0">
              <a:solidFill>
                <a:schemeClr val="dk1"/>
              </a:solidFill>
              <a:latin typeface="Noto Sans"/>
              <a:ea typeface="Noto Sans"/>
              <a:cs typeface="Noto Sans"/>
              <a:sym typeface="Noto Sans"/>
            </a:endParaRPr>
          </a:p>
          <a:p>
            <a:pPr marL="0" lvl="0" indent="0" algn="l" rtl="0">
              <a:lnSpc>
                <a:spcPct val="115000"/>
              </a:lnSpc>
              <a:spcBef>
                <a:spcPts val="21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21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2100"/>
              </a:spcBef>
              <a:spcAft>
                <a:spcPts val="500"/>
              </a:spcAft>
              <a:buNone/>
            </a:pPr>
            <a:r>
              <a:rPr lang="en" sz="900" dirty="0">
                <a:solidFill>
                  <a:schemeClr val="dk1"/>
                </a:solidFill>
                <a:latin typeface="Noto Sans"/>
                <a:ea typeface="Noto Sans"/>
                <a:cs typeface="Noto Sans"/>
                <a:sym typeface="Noto Sans"/>
              </a:rPr>
              <a:t>Delay the decision – not posting right away and waiting for consent to be given</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762c6aea4d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762c6aea4d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Key responses to highlight include: </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Set clear boundaries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Reframe the idea of trust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Offer an alternative</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Share feelings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Recognize red flags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Suggest a broader conversation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Encourage empathy and understanding to help students understand the importance of digital consent in maintaining respectful relationships.</a:t>
            </a:r>
            <a:endParaRPr sz="900" dirty="0">
              <a:solidFill>
                <a:schemeClr val="dk1"/>
              </a:solidFill>
              <a:latin typeface="Noto Sans"/>
              <a:ea typeface="Noto Sans"/>
              <a:cs typeface="Noto Sans"/>
              <a:sym typeface="Noto Sans"/>
            </a:endParaRPr>
          </a:p>
          <a:p>
            <a:pPr marL="0" lvl="0" indent="0" algn="l" rtl="0">
              <a:lnSpc>
                <a:spcPct val="115000"/>
              </a:lnSpc>
              <a:spcBef>
                <a:spcPts val="21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2100"/>
              </a:spcBef>
              <a:spcAft>
                <a:spcPts val="500"/>
              </a:spcAft>
              <a:buNone/>
            </a:pPr>
            <a:r>
              <a:rPr lang="en" sz="900" dirty="0">
                <a:solidFill>
                  <a:schemeClr val="dk1"/>
                </a:solidFill>
                <a:latin typeface="Noto Sans"/>
                <a:ea typeface="Noto Sans"/>
                <a:cs typeface="Noto Sans"/>
                <a:sym typeface="Noto Sans"/>
              </a:rPr>
              <a:t>If a student’s response involves assuming consent or dismissing the partner’s feelings, gently challenge these ideas by asking: </a:t>
            </a:r>
            <a:r>
              <a:rPr lang="en" sz="900" b="1" dirty="0">
                <a:solidFill>
                  <a:schemeClr val="dk1"/>
                </a:solidFill>
                <a:latin typeface="Noto Sans"/>
                <a:ea typeface="Noto Sans"/>
                <a:cs typeface="Noto Sans"/>
                <a:sym typeface="Noto Sans"/>
              </a:rPr>
              <a:t>“</a:t>
            </a:r>
            <a:r>
              <a:rPr lang="en" sz="900" b="1" i="1" dirty="0">
                <a:solidFill>
                  <a:schemeClr val="dk1"/>
                </a:solidFill>
                <a:latin typeface="Noto Sans"/>
                <a:ea typeface="Noto Sans"/>
                <a:cs typeface="Noto Sans"/>
                <a:sym typeface="Noto Sans"/>
              </a:rPr>
              <a:t>how would you feel if someone posted a photo of you without asking</a:t>
            </a:r>
            <a:r>
              <a:rPr lang="en" sz="900" b="1" dirty="0">
                <a:solidFill>
                  <a:schemeClr val="dk1"/>
                </a:solidFill>
                <a:latin typeface="Noto Sans"/>
                <a:ea typeface="Noto Sans"/>
                <a:cs typeface="Noto Sans"/>
                <a:sym typeface="Noto Sans"/>
              </a:rPr>
              <a:t>?” or “</a:t>
            </a:r>
            <a:r>
              <a:rPr lang="en" sz="900" b="1" i="1" dirty="0">
                <a:solidFill>
                  <a:schemeClr val="dk1"/>
                </a:solidFill>
                <a:latin typeface="Noto Sans"/>
                <a:ea typeface="Noto Sans"/>
                <a:cs typeface="Noto Sans"/>
                <a:sym typeface="Noto Sans"/>
              </a:rPr>
              <a:t>what would happen if they were uncomfortable and saw the post later?</a:t>
            </a:r>
            <a:r>
              <a:rPr lang="en" sz="900" b="1" dirty="0">
                <a:solidFill>
                  <a:schemeClr val="dk1"/>
                </a:solidFill>
                <a:latin typeface="Noto Sans"/>
                <a:ea typeface="Noto Sans"/>
                <a:cs typeface="Noto Sans"/>
                <a:sym typeface="Noto Sans"/>
              </a:rPr>
              <a:t>”</a:t>
            </a:r>
            <a:endParaRPr b="1" dirty="0">
              <a:solidFill>
                <a:schemeClr val="dk1"/>
              </a:solidFill>
              <a:latin typeface="Noto Sans"/>
              <a:ea typeface="Noto Sans"/>
              <a:cs typeface="Noto Sans"/>
              <a:sym typeface="Noto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762c6aea4d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762c6aea4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latin typeface="Noto Sans"/>
                <a:ea typeface="Noto Sans"/>
                <a:cs typeface="Noto Sans"/>
                <a:sym typeface="Noto Sans"/>
              </a:rPr>
              <a:t>Key responses include: </a:t>
            </a:r>
            <a:endParaRPr sz="90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Express feelings honestly </a:t>
            </a:r>
            <a:endParaRPr sz="90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Set boundaries </a:t>
            </a:r>
            <a:endParaRPr sz="90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Ask about their concerns </a:t>
            </a:r>
            <a:endParaRPr sz="90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Recognize unhealthy behavior </a:t>
            </a:r>
            <a:endParaRPr sz="90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Limit communication temporarily </a:t>
            </a:r>
            <a:endParaRPr sz="90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a:solidFill>
                  <a:schemeClr val="dk1"/>
                </a:solidFill>
                <a:latin typeface="Noto Sans"/>
                <a:ea typeface="Noto Sans"/>
                <a:cs typeface="Noto Sans"/>
                <a:sym typeface="Noto Sans"/>
              </a:rPr>
              <a:t>Talk to a trusted adult</a:t>
            </a:r>
            <a:endParaRPr sz="900">
              <a:solidFill>
                <a:schemeClr val="dk1"/>
              </a:solidFill>
              <a:latin typeface="Noto Sans"/>
              <a:ea typeface="Noto Sans"/>
              <a:cs typeface="Noto Sans"/>
              <a:sym typeface="Noto Sans"/>
            </a:endParaRPr>
          </a:p>
          <a:p>
            <a:pPr marL="0" lvl="0" indent="0" algn="l" rtl="0">
              <a:lnSpc>
                <a:spcPct val="115000"/>
              </a:lnSpc>
              <a:spcBef>
                <a:spcPts val="2100"/>
              </a:spcBef>
              <a:spcAft>
                <a:spcPts val="0"/>
              </a:spcAft>
              <a:buClr>
                <a:schemeClr val="dk1"/>
              </a:buClr>
              <a:buSzPts val="1100"/>
              <a:buFont typeface="Arial"/>
              <a:buNone/>
            </a:pPr>
            <a:r>
              <a:rPr lang="en" sz="900">
                <a:solidFill>
                  <a:schemeClr val="dk1"/>
                </a:solidFill>
                <a:latin typeface="Noto Sans"/>
                <a:ea typeface="Noto Sans"/>
                <a:cs typeface="Noto Sans"/>
                <a:sym typeface="Noto Sans"/>
              </a:rPr>
              <a:t>Facilitator Strategy: </a:t>
            </a:r>
            <a:endParaRPr sz="90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latin typeface="Noto Sans"/>
                <a:ea typeface="Noto Sans"/>
                <a:cs typeface="Noto Sans"/>
                <a:sym typeface="Noto Sans"/>
              </a:rPr>
              <a:t>- If students suggest ignoring the behavior entirely (e.g., “I’d just keep responding to avoid upsetting them”), guide reflection with questions like: </a:t>
            </a:r>
            <a:endParaRPr sz="90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latin typeface="Noto Sans"/>
                <a:ea typeface="Noto Sans"/>
                <a:cs typeface="Noto Sans"/>
                <a:sym typeface="Noto Sans"/>
              </a:rPr>
              <a:t>- “How might this behavior affect your feelings about the relationship in the long run?” </a:t>
            </a:r>
            <a:endParaRPr sz="90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latin typeface="Noto Sans"/>
                <a:ea typeface="Noto Sans"/>
                <a:cs typeface="Noto Sans"/>
                <a:sym typeface="Noto Sans"/>
              </a:rPr>
              <a:t>- “What could happen if this behavior continues or gets worse?” </a:t>
            </a:r>
            <a:endParaRPr sz="900">
              <a:solidFill>
                <a:schemeClr val="dk1"/>
              </a:solidFill>
              <a:latin typeface="Noto Sans"/>
              <a:ea typeface="Noto Sans"/>
              <a:cs typeface="Noto Sans"/>
              <a:sym typeface="Noto Sans"/>
            </a:endParaRPr>
          </a:p>
          <a:p>
            <a:pPr marL="0" lvl="0" indent="0" algn="l" rtl="0">
              <a:lnSpc>
                <a:spcPct val="115000"/>
              </a:lnSpc>
              <a:spcBef>
                <a:spcPts val="0"/>
              </a:spcBef>
              <a:spcAft>
                <a:spcPts val="500"/>
              </a:spcAft>
              <a:buNone/>
            </a:pPr>
            <a:r>
              <a:rPr lang="en" sz="900">
                <a:solidFill>
                  <a:schemeClr val="dk1"/>
                </a:solidFill>
                <a:latin typeface="Noto Sans"/>
                <a:ea typeface="Noto Sans"/>
                <a:cs typeface="Noto Sans"/>
                <a:sym typeface="Noto Sans"/>
              </a:rPr>
              <a:t>Encourage students to recognize the importance of their own boundaries, promote open communication, and identify when a situation might require further support.</a:t>
            </a:r>
            <a:endParaRPr>
              <a:solidFill>
                <a:schemeClr val="dk1"/>
              </a:solidFill>
              <a:latin typeface="Noto Sans"/>
              <a:ea typeface="Noto Sans"/>
              <a:cs typeface="Noto Sans"/>
              <a:sym typeface="Noto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62c6aea4d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62c6aea4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Presenter could review the definition of consent here from slide #15– </a:t>
            </a:r>
            <a:r>
              <a:rPr lang="en" sz="900" b="1" dirty="0">
                <a:solidFill>
                  <a:schemeClr val="dk1"/>
                </a:solidFill>
                <a:latin typeface="Noto Sans"/>
                <a:ea typeface="Noto Sans"/>
                <a:cs typeface="Noto Sans"/>
                <a:sym typeface="Noto Sans"/>
              </a:rPr>
              <a:t>‘an informed, sober, freely given, ongoing enthusiastic yes is consent.’  </a:t>
            </a:r>
            <a:endParaRPr sz="900" b="1"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Clr>
                <a:schemeClr val="dk1"/>
              </a:buClr>
              <a:buSzPts val="1100"/>
              <a:buFont typeface="Arial"/>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In some ways consent is quite simple. If you don’t get consent you must stop.</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Clr>
                <a:schemeClr val="dk1"/>
              </a:buClr>
              <a:buSzPts val="1100"/>
              <a:buFont typeface="Arial"/>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Clr>
                <a:schemeClr val="dk1"/>
              </a:buClr>
              <a:buSzPts val="1100"/>
              <a:buFont typeface="Arial"/>
              <a:buNone/>
            </a:pPr>
            <a:r>
              <a:rPr lang="en" sz="900" dirty="0">
                <a:solidFill>
                  <a:schemeClr val="dk1"/>
                </a:solidFill>
                <a:latin typeface="Noto Sans"/>
                <a:ea typeface="Noto Sans"/>
                <a:cs typeface="Noto Sans"/>
                <a:sym typeface="Noto Sans"/>
              </a:rPr>
              <a:t>What happens if you don’t get consent and you don’t stop? Whatever is happening can be considered a </a:t>
            </a:r>
            <a:r>
              <a:rPr lang="en" sz="900" b="1" dirty="0">
                <a:solidFill>
                  <a:schemeClr val="dk1"/>
                </a:solidFill>
                <a:latin typeface="Noto Sans"/>
                <a:ea typeface="Noto Sans"/>
                <a:cs typeface="Noto Sans"/>
                <a:sym typeface="Noto Sans"/>
              </a:rPr>
              <a:t>type of violence, bullying or harassment. This is serious and against the law</a:t>
            </a:r>
            <a:r>
              <a:rPr lang="en" sz="900" dirty="0">
                <a:solidFill>
                  <a:schemeClr val="dk1"/>
                </a:solidFill>
                <a:latin typeface="Noto Sans"/>
                <a:ea typeface="Noto Sans"/>
                <a:cs typeface="Noto Sans"/>
                <a:sym typeface="Noto Sans"/>
              </a:rPr>
              <a:t>. </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762c6aea4d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762c6aea4d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latin typeface="Noto Sans"/>
                <a:ea typeface="Noto Sans"/>
                <a:cs typeface="Noto Sans"/>
                <a:sym typeface="Noto Sans"/>
              </a:rPr>
              <a:t>This slide is to remind class that silence is not consent </a:t>
            </a:r>
            <a:endParaRPr b="1" dirty="0">
              <a:solidFill>
                <a:schemeClr val="dk1"/>
              </a:solidFill>
              <a:latin typeface="Noto Sans"/>
              <a:ea typeface="Noto Sans"/>
              <a:cs typeface="Noto Sans"/>
              <a:sym typeface="Noto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7482c8987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7482c8987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Youth often ask about the age of consent laws.  This chart shares the age of consent laws in an easy to digest way.</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r>
              <a:rPr lang="en" sz="900" dirty="0">
                <a:solidFill>
                  <a:schemeClr val="dk1"/>
                </a:solidFill>
                <a:latin typeface="Noto Sans"/>
                <a:ea typeface="Noto Sans"/>
                <a:cs typeface="Noto Sans"/>
                <a:sym typeface="Noto Sans"/>
              </a:rPr>
              <a:t>It’s important to acknowledge this curiosity and emphasize that the purpose of consent isn’t just to obey the law, but to ensure we are building safe and trusting and healthy relationships. </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762c6aea4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762c6aea4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This conversation is meant to help clarify that there are serious consequences for what can sometimes be ‘considered acceptable’ behaviours. </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r>
              <a:rPr lang="en" sz="900" dirty="0">
                <a:solidFill>
                  <a:schemeClr val="dk1"/>
                </a:solidFill>
                <a:latin typeface="Noto Sans"/>
                <a:ea typeface="Noto Sans"/>
                <a:cs typeface="Noto Sans"/>
                <a:sym typeface="Noto Sans"/>
              </a:rPr>
              <a:t>As a reminder, these topics are covered in detail as a part of the Violence is Preventable curriculum. Please see session outlines in that curriculum if you would like to add more details to this section of this presentation.</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7482c89871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7482c89871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This would be a good place to discuss confidentiality and create some basic expectations for the presentation.  Specifically, it can be helpful to name for students that we can share stories during the presentation, but when we share stories it is best to respect people’s privacy by not using names. </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r>
              <a:rPr lang="en" sz="900" dirty="0">
                <a:solidFill>
                  <a:schemeClr val="dk1"/>
                </a:solidFill>
                <a:latin typeface="Noto Sans"/>
                <a:ea typeface="Noto Sans"/>
                <a:cs typeface="Noto Sans"/>
                <a:sym typeface="Noto Sans"/>
              </a:rPr>
              <a:t>Perhaps share how long the presentation will be, what youth can expect (videos, questions, scenarios).  </a:t>
            </a: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762c6aea4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762c6aea4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This conversation is meant to help clarify that there are serious consequences for what can sometimes be ‘considered acceptable’ behaviours. </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r>
              <a:rPr lang="en" sz="900" dirty="0">
                <a:solidFill>
                  <a:schemeClr val="dk1"/>
                </a:solidFill>
                <a:latin typeface="Noto Sans"/>
                <a:ea typeface="Noto Sans"/>
                <a:cs typeface="Noto Sans"/>
                <a:sym typeface="Noto Sans"/>
              </a:rPr>
              <a:t>As a reminder, these topics are covered in detail as a part of the Violence is Preventable curriculum. Please see session outlines in that curriculum if you would like to add more details to this section of this presentation.</a:t>
            </a: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marR="0" lvl="0" indent="0" algn="l" defTabSz="914400" rtl="0" eaLnBrk="1" fontAlgn="auto" latinLnBrk="0" hangingPunct="1">
              <a:lnSpc>
                <a:spcPct val="115000"/>
              </a:lnSpc>
              <a:spcBef>
                <a:spcPts val="500"/>
              </a:spcBef>
              <a:spcAft>
                <a:spcPts val="500"/>
              </a:spcAft>
              <a:buClr>
                <a:srgbClr val="000000"/>
              </a:buClr>
              <a:buSzPts val="1100"/>
              <a:buFont typeface="Arial"/>
              <a:buNone/>
              <a:tabLst/>
              <a:defRPr/>
            </a:pPr>
            <a:r>
              <a:rPr lang="en-US" sz="900" dirty="0">
                <a:solidFill>
                  <a:schemeClr val="dk1"/>
                </a:solidFill>
                <a:latin typeface="Noto Sans"/>
                <a:ea typeface="Noto Sans"/>
                <a:cs typeface="Noto Sans"/>
                <a:sym typeface="Noto Sans"/>
              </a:rPr>
              <a:t>This is a QR code and link to the Compass tool designed by BCSTH for students to use to navigate next steps after an image has been shared of them without consent.</a:t>
            </a:r>
          </a:p>
          <a:p>
            <a:pPr marL="0" lvl="0" indent="0" algn="l" rtl="0">
              <a:lnSpc>
                <a:spcPct val="115000"/>
              </a:lnSpc>
              <a:spcBef>
                <a:spcPts val="500"/>
              </a:spcBef>
              <a:spcAft>
                <a:spcPts val="50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7482c89871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7482c8987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85750" algn="l" rtl="0">
              <a:lnSpc>
                <a:spcPct val="115000"/>
              </a:lnSpc>
              <a:spcBef>
                <a:spcPts val="1200"/>
              </a:spcBef>
              <a:spcAft>
                <a:spcPts val="0"/>
              </a:spcAft>
              <a:buClr>
                <a:srgbClr val="118696"/>
              </a:buClr>
              <a:buSzPts val="900"/>
              <a:buFont typeface="Noto Sans"/>
              <a:buChar char="●"/>
            </a:pPr>
            <a:r>
              <a:rPr lang="en" sz="900" u="sng" dirty="0">
                <a:solidFill>
                  <a:srgbClr val="118696"/>
                </a:solidFill>
                <a:latin typeface="Noto Sans"/>
                <a:ea typeface="Noto Sans"/>
                <a:cs typeface="Noto Sans"/>
                <a:sym typeface="Noto Sans"/>
                <a:hlinkClick r:id="rId3">
                  <a:extLst>
                    <a:ext uri="{A12FA001-AC4F-418D-AE19-62706E023703}">
                      <ahyp:hlinkClr xmlns:ahyp="http://schemas.microsoft.com/office/drawing/2018/hyperlinkcolor" val="tx"/>
                    </a:ext>
                  </a:extLst>
                </a:hlinkClick>
              </a:rPr>
              <a:t>https://www.youthinbc.com</a:t>
            </a:r>
            <a:endParaRPr sz="900" u="sng" dirty="0">
              <a:solidFill>
                <a:srgbClr val="118696"/>
              </a:solidFill>
              <a:latin typeface="Noto Sans"/>
              <a:ea typeface="Noto Sans"/>
              <a:cs typeface="Noto Sans"/>
              <a:sym typeface="Noto Sans"/>
            </a:endParaRPr>
          </a:p>
          <a:p>
            <a:pPr marL="457200" lvl="0" indent="-285750" algn="l" rtl="0">
              <a:lnSpc>
                <a:spcPct val="115000"/>
              </a:lnSpc>
              <a:spcBef>
                <a:spcPts val="0"/>
              </a:spcBef>
              <a:spcAft>
                <a:spcPts val="0"/>
              </a:spcAft>
              <a:buClr>
                <a:srgbClr val="118696"/>
              </a:buClr>
              <a:buSzPts val="900"/>
              <a:buFont typeface="Noto Sans"/>
              <a:buChar char="●"/>
            </a:pPr>
            <a:r>
              <a:rPr lang="en" sz="900" u="sng" dirty="0">
                <a:solidFill>
                  <a:srgbClr val="118696"/>
                </a:solidFill>
                <a:latin typeface="Noto Sans"/>
                <a:ea typeface="Noto Sans"/>
                <a:cs typeface="Noto Sans"/>
                <a:sym typeface="Noto Sans"/>
                <a:hlinkClick r:id="rId4">
                  <a:extLst>
                    <a:ext uri="{A12FA001-AC4F-418D-AE19-62706E023703}">
                      <ahyp:hlinkClr xmlns:ahyp="http://schemas.microsoft.com/office/drawing/2018/hyperlinkcolor" val="tx"/>
                    </a:ext>
                  </a:extLst>
                </a:hlinkClick>
              </a:rPr>
              <a:t>https://kidshelpphone.ca/</a:t>
            </a:r>
            <a:endParaRPr sz="900" u="sng" dirty="0">
              <a:solidFill>
                <a:srgbClr val="118696"/>
              </a:solidFill>
              <a:latin typeface="Noto Sans"/>
              <a:ea typeface="Noto Sans"/>
              <a:cs typeface="Noto Sans"/>
              <a:sym typeface="Noto Sans"/>
            </a:endParaRPr>
          </a:p>
          <a:p>
            <a:pPr marL="457200" lvl="0" indent="-285750" algn="l" rtl="0">
              <a:lnSpc>
                <a:spcPct val="115000"/>
              </a:lnSpc>
              <a:spcBef>
                <a:spcPts val="0"/>
              </a:spcBef>
              <a:spcAft>
                <a:spcPts val="0"/>
              </a:spcAft>
              <a:buClr>
                <a:srgbClr val="118696"/>
              </a:buClr>
              <a:buSzPts val="900"/>
              <a:buFont typeface="Noto Sans"/>
              <a:buChar char="●"/>
            </a:pPr>
            <a:r>
              <a:rPr lang="en" sz="900" u="sng" dirty="0">
                <a:solidFill>
                  <a:srgbClr val="118696"/>
                </a:solidFill>
                <a:latin typeface="Noto Sans"/>
                <a:ea typeface="Noto Sans"/>
                <a:cs typeface="Noto Sans"/>
                <a:sym typeface="Noto Sans"/>
                <a:hlinkClick r:id="rId5">
                  <a:extLst>
                    <a:ext uri="{A12FA001-AC4F-418D-AE19-62706E023703}">
                      <ahyp:hlinkClr xmlns:ahyp="http://schemas.microsoft.com/office/drawing/2018/hyperlinkcolor" val="tx"/>
                    </a:ext>
                  </a:extLst>
                </a:hlinkClick>
              </a:rPr>
              <a:t>http://www.loveisrespect.org/</a:t>
            </a:r>
            <a:endParaRPr sz="900" u="sng" dirty="0">
              <a:solidFill>
                <a:srgbClr val="118696"/>
              </a:solidFill>
              <a:latin typeface="Noto Sans"/>
              <a:ea typeface="Noto Sans"/>
              <a:cs typeface="Noto Sans"/>
              <a:sym typeface="Noto Sans"/>
            </a:endParaRPr>
          </a:p>
          <a:p>
            <a:pPr marL="457200" lvl="0" indent="-285750" algn="l" rtl="0">
              <a:lnSpc>
                <a:spcPct val="115000"/>
              </a:lnSpc>
              <a:spcBef>
                <a:spcPts val="0"/>
              </a:spcBef>
              <a:spcAft>
                <a:spcPts val="0"/>
              </a:spcAft>
              <a:buClr>
                <a:srgbClr val="118696"/>
              </a:buClr>
              <a:buSzPts val="900"/>
              <a:buFont typeface="Noto Sans"/>
              <a:buChar char="●"/>
            </a:pPr>
            <a:r>
              <a:rPr lang="en" sz="900" u="sng" dirty="0">
                <a:solidFill>
                  <a:srgbClr val="118696"/>
                </a:solidFill>
                <a:latin typeface="Noto Sans"/>
                <a:ea typeface="Noto Sans"/>
                <a:cs typeface="Noto Sans"/>
                <a:sym typeface="Noto Sans"/>
                <a:hlinkClick r:id="rId6">
                  <a:extLst>
                    <a:ext uri="{A12FA001-AC4F-418D-AE19-62706E023703}">
                      <ahyp:hlinkClr xmlns:ahyp="http://schemas.microsoft.com/office/drawing/2018/hyperlinkcolor" val="tx"/>
                    </a:ext>
                  </a:extLst>
                </a:hlinkClick>
              </a:rPr>
              <a:t>https://www2.gov.bc.ca/gov/content/justice/criminal-justice/victims-of-crime/victimlinkbc</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7482c89871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7482c8987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0" algn="l" rtl="0">
              <a:lnSpc>
                <a:spcPct val="115000"/>
              </a:lnSpc>
              <a:spcBef>
                <a:spcPts val="1200"/>
              </a:spcBef>
              <a:spcAft>
                <a:spcPts val="0"/>
              </a:spcAft>
              <a:buClr>
                <a:srgbClr val="118696"/>
              </a:buClr>
              <a:buSzPts val="900"/>
              <a:buFont typeface="Noto Sans"/>
              <a:buNone/>
            </a:pPr>
            <a:endParaRPr dirty="0">
              <a:solidFill>
                <a:schemeClr val="dk1"/>
              </a:solidFill>
              <a:latin typeface="Noto Sans"/>
              <a:ea typeface="Noto Sans"/>
              <a:cs typeface="Noto Sans"/>
              <a:sym typeface="Noto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7482c89871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7482c89871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Noto Sans"/>
                <a:ea typeface="Noto Sans"/>
                <a:cs typeface="Noto Sans"/>
                <a:sym typeface="Noto Sans"/>
              </a:rPr>
              <a:t>Engage students in a conversation about what makes a relationship healthy. Some questions you could lead with are listed below.</a:t>
            </a:r>
            <a:endParaRPr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120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What are some things that you have experienced in relationships that feel safe and secure?  </a:t>
            </a:r>
            <a:endParaRPr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endParaRPr lang="en" sz="900" dirty="0">
              <a:solidFill>
                <a:schemeClr val="dk1"/>
              </a:solidFill>
              <a:latin typeface="Noto Sans"/>
              <a:ea typeface="Noto Sans"/>
              <a:cs typeface="Noto Sans"/>
              <a:sym typeface="Noto Sans"/>
            </a:endParaRPr>
          </a:p>
          <a:p>
            <a:pPr marL="457200" lvl="0" indent="-285750" algn="l" rtl="0">
              <a:lnSpc>
                <a:spcPct val="115000"/>
              </a:lnSpc>
              <a:spcBef>
                <a:spcPts val="0"/>
              </a:spcBef>
              <a:spcAft>
                <a:spcPts val="0"/>
              </a:spcAft>
              <a:buClr>
                <a:schemeClr val="dk1"/>
              </a:buClr>
              <a:buSzPts val="900"/>
              <a:buFont typeface="Noto Sans"/>
              <a:buChar char="●"/>
            </a:pPr>
            <a:r>
              <a:rPr lang="en" sz="900" dirty="0">
                <a:solidFill>
                  <a:schemeClr val="dk1"/>
                </a:solidFill>
                <a:latin typeface="Noto Sans"/>
                <a:ea typeface="Noto Sans"/>
                <a:cs typeface="Noto Sans"/>
                <a:sym typeface="Noto Sans"/>
              </a:rPr>
              <a:t>What are some things that make a relationship feel unhealthy for you?</a:t>
            </a:r>
            <a:endParaRPr sz="900" dirty="0">
              <a:solidFill>
                <a:schemeClr val="dk1"/>
              </a:solidFill>
              <a:latin typeface="Noto Sans"/>
              <a:ea typeface="Noto Sans"/>
              <a:cs typeface="Noto Sans"/>
              <a:sym typeface="Noto Sans"/>
            </a:endParaRPr>
          </a:p>
          <a:p>
            <a:pPr marL="0" lvl="0" indent="0" algn="l" rtl="0">
              <a:lnSpc>
                <a:spcPct val="115000"/>
              </a:lnSpc>
              <a:spcBef>
                <a:spcPts val="26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2600"/>
              </a:spcBef>
              <a:spcAft>
                <a:spcPts val="500"/>
              </a:spcAft>
              <a:buNone/>
            </a:pPr>
            <a:r>
              <a:rPr lang="en" sz="900" dirty="0">
                <a:solidFill>
                  <a:schemeClr val="dk1"/>
                </a:solidFill>
                <a:latin typeface="Noto Sans"/>
                <a:ea typeface="Noto Sans"/>
                <a:cs typeface="Noto Sans"/>
                <a:sym typeface="Noto Sans"/>
              </a:rPr>
              <a:t>These lists could be written down on a classroom whiteboard for reference and/or additions throughout the class. </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62c6aea4d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62c6aea4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demonstrates different types of relationships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Who are all the people you have relationships with in your life?</a:t>
            </a:r>
          </a:p>
          <a:p>
            <a:pPr marL="171450" lvl="0" indent="-171450" algn="l" rtl="0">
              <a:spcBef>
                <a:spcPts val="0"/>
              </a:spcBef>
              <a:spcAft>
                <a:spcPts val="0"/>
              </a:spcAft>
              <a:buFontTx/>
              <a:buChar char="-"/>
            </a:pPr>
            <a:endParaRPr lang="en-US" dirty="0"/>
          </a:p>
          <a:p>
            <a:pPr marL="171450" lvl="0" indent="-171450" algn="l" rtl="0">
              <a:spcBef>
                <a:spcPts val="0"/>
              </a:spcBef>
              <a:spcAft>
                <a:spcPts val="0"/>
              </a:spcAft>
              <a:buFontTx/>
              <a:buChar char="-"/>
            </a:pPr>
            <a:r>
              <a:rPr lang="en-US" dirty="0"/>
              <a:t>(brainstorm)</a:t>
            </a:r>
          </a:p>
          <a:p>
            <a:pPr marL="171450" lvl="0" indent="-171450" algn="l" rtl="0">
              <a:spcBef>
                <a:spcPts val="0"/>
              </a:spcBef>
              <a:spcAft>
                <a:spcPts val="0"/>
              </a:spcAft>
              <a:buFontTx/>
              <a:buChar char="-"/>
            </a:pPr>
            <a:endParaRPr lang="en-US" dirty="0"/>
          </a:p>
          <a:p>
            <a:pPr marL="171450" lvl="0" indent="-171450" algn="l" rtl="0">
              <a:spcBef>
                <a:spcPts val="0"/>
              </a:spcBef>
              <a:spcAft>
                <a:spcPts val="0"/>
              </a:spcAft>
              <a:buFontTx/>
              <a:buChar char="-"/>
            </a:pPr>
            <a:r>
              <a:rPr lang="en-US" dirty="0"/>
              <a:t>Presenter could make notes of different types of relationships we might have with peers, IE friends, peers, acquaintances, classmates, intimate partners, </a:t>
            </a:r>
          </a:p>
          <a:p>
            <a:pPr marL="171450" lvl="0" indent="-171450" algn="l" rtl="0">
              <a:spcBef>
                <a:spcPts val="0"/>
              </a:spcBef>
              <a:spcAft>
                <a:spcPts val="0"/>
              </a:spcAft>
              <a:buFontTx/>
              <a:buChar cha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7482c8987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7482c8987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Option to discuss the video or let it speak for itself. </a:t>
            </a:r>
          </a:p>
          <a:p>
            <a:pPr marL="0" lvl="0" indent="0" algn="l" rtl="0">
              <a:lnSpc>
                <a:spcPct val="115000"/>
              </a:lnSpc>
              <a:spcBef>
                <a:spcPts val="0"/>
              </a:spcBef>
              <a:spcAft>
                <a:spcPts val="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Perhaps ask the class what they think of the video?  </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r>
              <a:rPr lang="en" sz="900" dirty="0">
                <a:solidFill>
                  <a:schemeClr val="dk1"/>
                </a:solidFill>
                <a:latin typeface="Noto Sans"/>
                <a:ea typeface="Noto Sans"/>
                <a:cs typeface="Noto Sans"/>
                <a:sym typeface="Noto Sans"/>
              </a:rPr>
              <a:t>Was there anything missing that they feel is important for them in a healthy relationship?</a:t>
            </a:r>
            <a:endParaRPr dirty="0">
              <a:solidFill>
                <a:schemeClr val="dk1"/>
              </a:solidFill>
              <a:latin typeface="Noto Sans"/>
              <a:ea typeface="Noto Sans"/>
              <a:cs typeface="Noto Sans"/>
              <a:sym typeface="Noto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482c89871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482c8987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Noto Sans"/>
                <a:ea typeface="Noto Sans"/>
                <a:cs typeface="Noto Sans"/>
                <a:sym typeface="Noto Sans"/>
              </a:rPr>
              <a:t>If you have already made a list of things your class doesn’t want in a relationship, you could revisit it here and see if there is anything that needs to be added.</a:t>
            </a:r>
            <a:endParaRPr sz="900" dirty="0">
              <a:solidFill>
                <a:schemeClr val="dk1"/>
              </a:solidFill>
              <a:latin typeface="Noto Sans"/>
              <a:ea typeface="Noto Sans"/>
              <a:cs typeface="Noto Sans"/>
              <a:sym typeface="Noto Sans"/>
            </a:endParaRPr>
          </a:p>
          <a:p>
            <a:pPr marL="0" lvl="0" indent="0" algn="l" rtl="0">
              <a:lnSpc>
                <a:spcPct val="115000"/>
              </a:lnSpc>
              <a:spcBef>
                <a:spcPts val="500"/>
              </a:spcBef>
              <a:spcAft>
                <a:spcPts val="500"/>
              </a:spcAft>
              <a:buNone/>
            </a:pPr>
            <a:endParaRPr sz="900" dirty="0">
              <a:solidFill>
                <a:schemeClr val="dk1"/>
              </a:solidFill>
              <a:latin typeface="Noto Sans"/>
              <a:ea typeface="Noto Sans"/>
              <a:cs typeface="Noto Sans"/>
              <a:sym typeface="Noto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762c6aea4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762c6aea4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Presenters could use this slide as a Scenario with the class: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Prompts could include: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do think could be happening 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are some of the feelings you think this person could be having?”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mentioned earlier, the main topic we are going to talk about today is </a:t>
            </a:r>
            <a:r>
              <a:rPr lang="en-US" b="1" dirty="0"/>
              <a:t>CONSENT</a:t>
            </a:r>
            <a:r>
              <a:rPr lang="en-US" dirty="0"/>
              <a:t>. Presenters could invite the class to share their thoughts on how this picture might relate to consent?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Remind them that there are no wrong answers!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7482c8987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7482c8987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500"/>
              </a:spcAft>
              <a:buNone/>
            </a:pPr>
            <a:r>
              <a:rPr lang="en" sz="900" dirty="0">
                <a:solidFill>
                  <a:schemeClr val="dk1"/>
                </a:solidFill>
                <a:latin typeface="Noto Sans"/>
                <a:ea typeface="Noto Sans"/>
                <a:cs typeface="Noto Sans"/>
                <a:sym typeface="Noto Sans"/>
              </a:rPr>
              <a:t>Welcome some input from the class about what consent is.</a:t>
            </a:r>
          </a:p>
          <a:p>
            <a:pPr marL="0" lvl="0" indent="0" algn="l" rtl="0">
              <a:lnSpc>
                <a:spcPct val="115000"/>
              </a:lnSpc>
              <a:spcBef>
                <a:spcPts val="0"/>
              </a:spcBef>
              <a:spcAft>
                <a:spcPts val="500"/>
              </a:spcAft>
              <a:buNone/>
            </a:pPr>
            <a:endParaRPr lang="en" sz="900" dirty="0">
              <a:solidFill>
                <a:schemeClr val="dk1"/>
              </a:solidFill>
              <a:latin typeface="Noto Sans"/>
              <a:ea typeface="Noto Sans"/>
              <a:cs typeface="Noto Sans"/>
              <a:sym typeface="Noto Sans"/>
            </a:endParaRPr>
          </a:p>
          <a:p>
            <a:pPr marL="0" lvl="0" indent="0" algn="l" rtl="0">
              <a:lnSpc>
                <a:spcPct val="115000"/>
              </a:lnSpc>
              <a:spcBef>
                <a:spcPts val="0"/>
              </a:spcBef>
              <a:spcAft>
                <a:spcPts val="500"/>
              </a:spcAft>
              <a:buNone/>
            </a:pPr>
            <a:r>
              <a:rPr lang="en" sz="900" dirty="0">
                <a:solidFill>
                  <a:schemeClr val="dk1"/>
                </a:solidFill>
                <a:latin typeface="Noto Sans"/>
                <a:ea typeface="Noto Sans"/>
                <a:cs typeface="Noto Sans"/>
                <a:sym typeface="Noto Sans"/>
              </a:rPr>
              <a:t> It might be helpful to create a brainstorm list together of things we already know about consent.</a:t>
            </a:r>
            <a:endParaRPr sz="900" dirty="0">
              <a:solidFill>
                <a:schemeClr val="dk1"/>
              </a:solidFill>
              <a:latin typeface="Noto Sans"/>
              <a:ea typeface="Noto Sans"/>
              <a:cs typeface="Noto Sans"/>
              <a:sym typeface="Noto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hyperlink" Target="https://www.youtube.com/watch?v=oQbei5JGiT8&amp;t=14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OSW3uwEef4&amp;t=32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5rXulLkp_-w"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TBFCeGDVAdQ"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N5QaA6og2Rg&amp;t=139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ORWu8QZqzbw&amp;t=54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1A_0.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hyperlink" Target="https://www.sace.ca/wp-content/uploads/2019/02/sace_age_of_consent_Aug18.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1D_0.xml"/><Relationship Id="rId7" Type="http://schemas.openxmlformats.org/officeDocument/2006/relationships/hyperlink" Target="https://bcsth.ca/project/the-compass-tool/"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www2.gov.bc.ca/gov/content/justice/criminal-justice/victims-of-crime/victimlinkbc"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www.loveisrespect.org/" TargetMode="External"/><Relationship Id="rId5" Type="http://schemas.openxmlformats.org/officeDocument/2006/relationships/hyperlink" Target="http://www.kidshelpphone.ca/" TargetMode="External"/><Relationship Id="rId4" Type="http://schemas.openxmlformats.org/officeDocument/2006/relationships/hyperlink" Target="http://www.youthinbc.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N5QaA6og2Rg&amp;t=139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150" y="0"/>
            <a:ext cx="91440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ctrTitle"/>
          </p:nvPr>
        </p:nvSpPr>
        <p:spPr>
          <a:xfrm>
            <a:off x="743055" y="896975"/>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8000" b="1">
                <a:solidFill>
                  <a:schemeClr val="lt1"/>
                </a:solidFill>
                <a:latin typeface="Josefin Sans"/>
                <a:ea typeface="Josefin Sans"/>
                <a:cs typeface="Josefin Sans"/>
                <a:sym typeface="Josefin Sans"/>
              </a:rPr>
              <a:t>BELIEVE</a:t>
            </a:r>
            <a:r>
              <a:rPr lang="en" sz="8000">
                <a:latin typeface="Josefin Sans"/>
                <a:ea typeface="Josefin Sans"/>
                <a:cs typeface="Josefin Sans"/>
                <a:sym typeface="Josefin Sans"/>
              </a:rPr>
              <a:t> </a:t>
            </a:r>
            <a:endParaRPr sz="8000">
              <a:latin typeface="Josefin Sans"/>
              <a:ea typeface="Josefin Sans"/>
              <a:cs typeface="Josefin Sans"/>
              <a:sym typeface="Josefin Sans"/>
            </a:endParaRPr>
          </a:p>
        </p:txBody>
      </p:sp>
      <p:sp>
        <p:nvSpPr>
          <p:cNvPr id="56" name="Google Shape;56;p13"/>
          <p:cNvSpPr txBox="1">
            <a:spLocks noGrp="1"/>
          </p:cNvSpPr>
          <p:nvPr>
            <p:ph type="subTitle" idx="1"/>
          </p:nvPr>
        </p:nvSpPr>
        <p:spPr>
          <a:xfrm>
            <a:off x="813350" y="2851533"/>
            <a:ext cx="8520600" cy="7926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3000">
                <a:solidFill>
                  <a:schemeClr val="lt1"/>
                </a:solidFill>
                <a:latin typeface="Noto Sans SemiBold"/>
                <a:ea typeface="Noto Sans SemiBold"/>
                <a:cs typeface="Noto Sans SemiBold"/>
                <a:sym typeface="Noto Sans SemiBold"/>
              </a:rPr>
              <a:t>Creating a Culture of Consent</a:t>
            </a:r>
            <a:endParaRPr sz="3000">
              <a:solidFill>
                <a:schemeClr val="lt1"/>
              </a:solidFill>
              <a:latin typeface="Noto Sans SemiBold"/>
              <a:ea typeface="Noto Sans SemiBold"/>
              <a:cs typeface="Noto Sans SemiBold"/>
              <a:sym typeface="Noto Sans SemiBold"/>
            </a:endParaRPr>
          </a:p>
          <a:p>
            <a:pPr marL="0" lvl="0" indent="0" algn="ctr" rtl="0">
              <a:lnSpc>
                <a:spcPct val="90000"/>
              </a:lnSpc>
              <a:spcBef>
                <a:spcPts val="600"/>
              </a:spcBef>
              <a:spcAft>
                <a:spcPts val="0"/>
              </a:spcAft>
              <a:buNone/>
            </a:pPr>
            <a:endParaRPr/>
          </a:p>
        </p:txBody>
      </p:sp>
      <p:sp>
        <p:nvSpPr>
          <p:cNvPr id="57" name="Google Shape;57;p13"/>
          <p:cNvSpPr txBox="1"/>
          <p:nvPr/>
        </p:nvSpPr>
        <p:spPr>
          <a:xfrm>
            <a:off x="828474" y="3351621"/>
            <a:ext cx="7572900" cy="92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chemeClr val="lt1"/>
                </a:solidFill>
                <a:latin typeface="Noto Sans"/>
                <a:ea typeface="Noto Sans"/>
                <a:cs typeface="Noto Sans"/>
                <a:sym typeface="Noto Sans"/>
              </a:rPr>
              <a:t>A Provincial Response to Violence in BC Schools</a:t>
            </a:r>
            <a:endParaRPr sz="2200">
              <a:solidFill>
                <a:schemeClr val="lt1"/>
              </a:solidFill>
              <a:latin typeface="Noto Sans"/>
              <a:ea typeface="Noto Sans"/>
              <a:cs typeface="Noto Sans"/>
              <a:sym typeface="Noto Sans"/>
            </a:endParaRPr>
          </a:p>
          <a:p>
            <a:pPr marL="0" lvl="0" indent="0" algn="l" rtl="0">
              <a:spcBef>
                <a:spcPts val="600"/>
              </a:spcBef>
              <a:spcAft>
                <a:spcPts val="0"/>
              </a:spcAft>
              <a:buNone/>
            </a:pPr>
            <a:endParaRPr sz="1800">
              <a:solidFill>
                <a:schemeClr val="dk2"/>
              </a:solidFill>
            </a:endParaRPr>
          </a:p>
        </p:txBody>
      </p:sp>
      <p:sp>
        <p:nvSpPr>
          <p:cNvPr id="58" name="Google Shape;58;p13"/>
          <p:cNvSpPr/>
          <p:nvPr/>
        </p:nvSpPr>
        <p:spPr>
          <a:xfrm>
            <a:off x="0" y="359225"/>
            <a:ext cx="32286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13"/>
          <p:cNvSpPr txBox="1"/>
          <p:nvPr/>
        </p:nvSpPr>
        <p:spPr>
          <a:xfrm>
            <a:off x="828474" y="502850"/>
            <a:ext cx="1482600" cy="92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chemeClr val="lt1"/>
                </a:solidFill>
                <a:latin typeface="Noto Sans"/>
                <a:ea typeface="Noto Sans"/>
                <a:cs typeface="Noto Sans"/>
                <a:sym typeface="Noto Sans"/>
              </a:rPr>
              <a:t>Grade 7-9</a:t>
            </a:r>
            <a:endParaRPr sz="2200">
              <a:solidFill>
                <a:schemeClr val="lt1"/>
              </a:solidFill>
              <a:latin typeface="Noto Sans"/>
              <a:ea typeface="Noto Sans"/>
              <a:cs typeface="Noto Sans"/>
              <a:sym typeface="Noto Sans"/>
            </a:endParaRPr>
          </a:p>
          <a:p>
            <a:pPr marL="0" lvl="0" indent="0" algn="l" rtl="0">
              <a:spcBef>
                <a:spcPts val="600"/>
              </a:spcBef>
              <a:spcAft>
                <a:spcPts val="0"/>
              </a:spcAft>
              <a:buNone/>
            </a:pPr>
            <a:endParaRPr sz="1800">
              <a:solidFill>
                <a:schemeClr val="dk2"/>
              </a:solidFill>
            </a:endParaRPr>
          </a:p>
        </p:txBody>
      </p:sp>
      <p:cxnSp>
        <p:nvCxnSpPr>
          <p:cNvPr id="60" name="Google Shape;60;p13"/>
          <p:cNvCxnSpPr/>
          <p:nvPr/>
        </p:nvCxnSpPr>
        <p:spPr>
          <a:xfrm>
            <a:off x="942875" y="2819368"/>
            <a:ext cx="1200300" cy="0"/>
          </a:xfrm>
          <a:prstGeom prst="straightConnector1">
            <a:avLst/>
          </a:prstGeom>
          <a:noFill/>
          <a:ln w="9525" cap="flat" cmpd="sng">
            <a:solidFill>
              <a:schemeClr val="lt1"/>
            </a:solidFill>
            <a:prstDash val="solid"/>
            <a:round/>
            <a:headEnd type="none" w="med" len="med"/>
            <a:tailEnd type="none" w="med" len="med"/>
          </a:ln>
        </p:spPr>
      </p:cxnSp>
      <p:pic>
        <p:nvPicPr>
          <p:cNvPr id="61" name="Google Shape;61;p13" title="BCSTH-Logo-White.png"/>
          <p:cNvPicPr preferRelativeResize="0"/>
          <p:nvPr/>
        </p:nvPicPr>
        <p:blipFill rotWithShape="1">
          <a:blip r:embed="rId4">
            <a:alphaModFix/>
          </a:blip>
          <a:srcRect t="35691" b="38575"/>
          <a:stretch/>
        </p:blipFill>
        <p:spPr>
          <a:xfrm>
            <a:off x="240326" y="4040625"/>
            <a:ext cx="3086100" cy="7941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2"/>
          <p:cNvSpPr/>
          <p:nvPr/>
        </p:nvSpPr>
        <p:spPr>
          <a:xfrm>
            <a:off x="517650" y="0"/>
            <a:ext cx="86262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2"/>
          <p:cNvSpPr/>
          <p:nvPr/>
        </p:nvSpPr>
        <p:spPr>
          <a:xfrm>
            <a:off x="0" y="359225"/>
            <a:ext cx="60579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22"/>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Why does consent matter?</a:t>
            </a:r>
            <a:endParaRPr sz="2800">
              <a:solidFill>
                <a:schemeClr val="lt1"/>
              </a:solidFill>
              <a:latin typeface="Josefin Sans SemiBold"/>
              <a:ea typeface="Josefin Sans SemiBold"/>
              <a:cs typeface="Josefin Sans SemiBold"/>
              <a:sym typeface="Josefin Sans SemiBold"/>
            </a:endParaRPr>
          </a:p>
        </p:txBody>
      </p:sp>
      <p:sp>
        <p:nvSpPr>
          <p:cNvPr id="135" name="Google Shape;135;p22"/>
          <p:cNvSpPr txBox="1"/>
          <p:nvPr/>
        </p:nvSpPr>
        <p:spPr>
          <a:xfrm>
            <a:off x="1840200" y="1970825"/>
            <a:ext cx="54636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3600">
                <a:solidFill>
                  <a:schemeClr val="lt1"/>
                </a:solidFill>
                <a:latin typeface="Noto Sans SemiBold"/>
                <a:ea typeface="Noto Sans SemiBold"/>
                <a:cs typeface="Noto Sans SemiBold"/>
                <a:sym typeface="Noto Sans SemiBold"/>
              </a:rPr>
              <a:t>What are some reasons to ask for consent?</a:t>
            </a:r>
            <a:endParaRPr sz="3600">
              <a:solidFill>
                <a:schemeClr val="lt1"/>
              </a:solidFill>
              <a:latin typeface="Noto Sans SemiBold"/>
              <a:ea typeface="Noto Sans SemiBold"/>
              <a:cs typeface="Noto Sans SemiBold"/>
              <a:sym typeface="Noto Sans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3" title="Screenshot 2025-08-29 at 10.30.06 AM.png">
            <a:hlinkClick r:id="rId4"/>
          </p:cNvPr>
          <p:cNvPicPr preferRelativeResize="0"/>
          <p:nvPr/>
        </p:nvPicPr>
        <p:blipFill rotWithShape="1">
          <a:blip r:embed="rId5">
            <a:alphaModFix/>
          </a:blip>
          <a:srcRect l="298" t="-8880" r="298" b="8879"/>
          <a:stretch/>
        </p:blipFill>
        <p:spPr>
          <a:xfrm>
            <a:off x="0" y="-9850"/>
            <a:ext cx="9143998" cy="5143499"/>
          </a:xfrm>
          <a:prstGeom prst="rect">
            <a:avLst/>
          </a:prstGeom>
          <a:noFill/>
          <a:ln>
            <a:noFill/>
          </a:ln>
        </p:spPr>
      </p:pic>
      <p:sp>
        <p:nvSpPr>
          <p:cNvPr id="141" name="Google Shape;141;p23"/>
          <p:cNvSpPr/>
          <p:nvPr/>
        </p:nvSpPr>
        <p:spPr>
          <a:xfrm>
            <a:off x="-9"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3"/>
          <p:cNvSpPr txBox="1"/>
          <p:nvPr/>
        </p:nvSpPr>
        <p:spPr>
          <a:xfrm>
            <a:off x="258277"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1</a:t>
            </a:r>
            <a:endParaRPr sz="2800">
              <a:solidFill>
                <a:srgbClr val="FFFFFF"/>
              </a:solidFill>
              <a:latin typeface="Josefin Sans SemiBold"/>
              <a:ea typeface="Josefin Sans SemiBold"/>
              <a:cs typeface="Josefin Sans SemiBold"/>
              <a:sym typeface="Josefin Sans SemiBold"/>
            </a:endParaRPr>
          </a:p>
        </p:txBody>
      </p:sp>
      <p:pic>
        <p:nvPicPr>
          <p:cNvPr id="143" name="Google Shape;143;p23"/>
          <p:cNvPicPr preferRelativeResize="0"/>
          <p:nvPr/>
        </p:nvPicPr>
        <p:blipFill>
          <a:blip r:embed="rId6">
            <a:alphaModFix/>
          </a:blip>
          <a:stretch>
            <a:fillRect/>
          </a:stretch>
        </p:blipFill>
        <p:spPr>
          <a:xfrm>
            <a:off x="3917875" y="2115113"/>
            <a:ext cx="1308273" cy="914751"/>
          </a:xfrm>
          <a:prstGeom prst="rect">
            <a:avLst/>
          </a:prstGeom>
          <a:noFill/>
          <a:ln>
            <a:noFill/>
          </a:ln>
        </p:spPr>
      </p:pic>
      <p:sp>
        <p:nvSpPr>
          <p:cNvPr id="144" name="Google Shape;144;p23"/>
          <p:cNvSpPr/>
          <p:nvPr/>
        </p:nvSpPr>
        <p:spPr>
          <a:xfrm>
            <a:off x="0" y="359225"/>
            <a:ext cx="79158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23"/>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Let’s watch a few videos about consent.</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4" title="Screenshot 2025-08-18 at 1.00.56 PM.png">
            <a:hlinkClick r:id="rId3"/>
          </p:cNvPr>
          <p:cNvPicPr preferRelativeResize="0"/>
          <p:nvPr/>
        </p:nvPicPr>
        <p:blipFill rotWithShape="1">
          <a:blip r:embed="rId4">
            <a:alphaModFix/>
          </a:blip>
          <a:srcRect l="12280" r="12287"/>
          <a:stretch/>
        </p:blipFill>
        <p:spPr>
          <a:xfrm>
            <a:off x="0" y="-9850"/>
            <a:ext cx="9143997" cy="5143498"/>
          </a:xfrm>
          <a:prstGeom prst="rect">
            <a:avLst/>
          </a:prstGeom>
          <a:noFill/>
          <a:ln>
            <a:noFill/>
          </a:ln>
        </p:spPr>
      </p:pic>
      <p:sp>
        <p:nvSpPr>
          <p:cNvPr id="151" name="Google Shape;151;p24"/>
          <p:cNvSpPr/>
          <p:nvPr/>
        </p:nvSpPr>
        <p:spPr>
          <a:xfrm>
            <a:off x="-9"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4"/>
          <p:cNvSpPr txBox="1"/>
          <p:nvPr/>
        </p:nvSpPr>
        <p:spPr>
          <a:xfrm>
            <a:off x="213420"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2</a:t>
            </a:r>
            <a:endParaRPr sz="2800">
              <a:solidFill>
                <a:srgbClr val="FFFFFF"/>
              </a:solidFill>
              <a:latin typeface="Josefin Sans SemiBold"/>
              <a:ea typeface="Josefin Sans SemiBold"/>
              <a:cs typeface="Josefin Sans SemiBold"/>
              <a:sym typeface="Josefin Sans SemiBold"/>
            </a:endParaRPr>
          </a:p>
        </p:txBody>
      </p:sp>
      <p:pic>
        <p:nvPicPr>
          <p:cNvPr id="153" name="Google Shape;153;p24"/>
          <p:cNvPicPr preferRelativeResize="0"/>
          <p:nvPr/>
        </p:nvPicPr>
        <p:blipFill>
          <a:blip r:embed="rId5">
            <a:alphaModFix/>
          </a:blip>
          <a:stretch>
            <a:fillRect/>
          </a:stretch>
        </p:blipFill>
        <p:spPr>
          <a:xfrm>
            <a:off x="3917875" y="2115113"/>
            <a:ext cx="1308273" cy="914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a:hlinkClick r:id="rId3"/>
          </p:cNvPr>
          <p:cNvSpPr/>
          <p:nvPr/>
        </p:nvSpPr>
        <p:spPr>
          <a:xfrm>
            <a:off x="-23025" y="-9850"/>
            <a:ext cx="9167100" cy="5143500"/>
          </a:xfrm>
          <a:prstGeom prst="rect">
            <a:avLst/>
          </a:prstGeom>
          <a:solidFill>
            <a:schemeClr val="lt1"/>
          </a:solidFill>
          <a:ln>
            <a:noFill/>
          </a:ln>
        </p:spPr>
        <p:txBody>
          <a:bodyPr spcFirstLastPara="1" wrap="square" lIns="95750" tIns="95750" rIns="95750" bIns="95750" anchor="ctr" anchorCtr="0">
            <a:noAutofit/>
          </a:bodyPr>
          <a:lstStyle/>
          <a:p>
            <a:pPr marL="0" lvl="0" indent="0" algn="ctr" rtl="0">
              <a:spcBef>
                <a:spcPts val="0"/>
              </a:spcBef>
              <a:spcAft>
                <a:spcPts val="0"/>
              </a:spcAft>
              <a:buNone/>
            </a:pPr>
            <a:endParaRPr sz="1466"/>
          </a:p>
        </p:txBody>
      </p:sp>
      <p:pic>
        <p:nvPicPr>
          <p:cNvPr id="159" name="Google Shape;159;p25" title="Screenshot 2025-08-18 at 1.03.34 PM.png">
            <a:hlinkClick r:id="rId3"/>
          </p:cNvPr>
          <p:cNvPicPr preferRelativeResize="0"/>
          <p:nvPr/>
        </p:nvPicPr>
        <p:blipFill rotWithShape="1">
          <a:blip r:embed="rId4">
            <a:alphaModFix/>
          </a:blip>
          <a:srcRect l="-2190" t="-35926" r="-2609" b="-31018"/>
          <a:stretch/>
        </p:blipFill>
        <p:spPr>
          <a:xfrm>
            <a:off x="0" y="-9850"/>
            <a:ext cx="9143997" cy="5143499"/>
          </a:xfrm>
          <a:prstGeom prst="rect">
            <a:avLst/>
          </a:prstGeom>
          <a:noFill/>
          <a:ln>
            <a:noFill/>
          </a:ln>
        </p:spPr>
      </p:pic>
      <p:sp>
        <p:nvSpPr>
          <p:cNvPr id="160" name="Google Shape;160;p25"/>
          <p:cNvSpPr/>
          <p:nvPr/>
        </p:nvSpPr>
        <p:spPr>
          <a:xfrm>
            <a:off x="-23034"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25"/>
          <p:cNvSpPr txBox="1"/>
          <p:nvPr/>
        </p:nvSpPr>
        <p:spPr>
          <a:xfrm>
            <a:off x="184225"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3</a:t>
            </a:r>
            <a:endParaRPr sz="2800">
              <a:solidFill>
                <a:srgbClr val="FFFFFF"/>
              </a:solidFill>
              <a:latin typeface="Josefin Sans SemiBold"/>
              <a:ea typeface="Josefin Sans SemiBold"/>
              <a:cs typeface="Josefin Sans SemiBold"/>
              <a:sym typeface="Josefin Sans SemiBold"/>
            </a:endParaRPr>
          </a:p>
        </p:txBody>
      </p:sp>
      <p:pic>
        <p:nvPicPr>
          <p:cNvPr id="162" name="Google Shape;162;p25"/>
          <p:cNvPicPr preferRelativeResize="0"/>
          <p:nvPr/>
        </p:nvPicPr>
        <p:blipFill>
          <a:blip r:embed="rId5">
            <a:alphaModFix/>
          </a:blip>
          <a:stretch>
            <a:fillRect/>
          </a:stretch>
        </p:blipFill>
        <p:spPr>
          <a:xfrm>
            <a:off x="3917875" y="2115113"/>
            <a:ext cx="1308273" cy="914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a:hlinkClick r:id="rId3"/>
          </p:cNvPr>
          <p:cNvSpPr/>
          <p:nvPr/>
        </p:nvSpPr>
        <p:spPr>
          <a:xfrm>
            <a:off x="-23025" y="-9850"/>
            <a:ext cx="9167100" cy="5143500"/>
          </a:xfrm>
          <a:prstGeom prst="rect">
            <a:avLst/>
          </a:prstGeom>
          <a:solidFill>
            <a:schemeClr val="dk1"/>
          </a:solidFill>
          <a:ln>
            <a:noFill/>
          </a:ln>
        </p:spPr>
        <p:txBody>
          <a:bodyPr spcFirstLastPara="1" wrap="square" lIns="95750" tIns="95750" rIns="95750" bIns="95750" anchor="ctr" anchorCtr="0">
            <a:noAutofit/>
          </a:bodyPr>
          <a:lstStyle/>
          <a:p>
            <a:pPr marL="0" lvl="0" indent="0" algn="ctr" rtl="0">
              <a:spcBef>
                <a:spcPts val="0"/>
              </a:spcBef>
              <a:spcAft>
                <a:spcPts val="0"/>
              </a:spcAft>
              <a:buNone/>
            </a:pPr>
            <a:endParaRPr sz="1466"/>
          </a:p>
        </p:txBody>
      </p:sp>
      <p:pic>
        <p:nvPicPr>
          <p:cNvPr id="168" name="Google Shape;168;p26" title="Screenshot 2025-08-18 at 1.04.32 PM.png">
            <a:hlinkClick r:id="rId4"/>
          </p:cNvPr>
          <p:cNvPicPr preferRelativeResize="0"/>
          <p:nvPr/>
        </p:nvPicPr>
        <p:blipFill rotWithShape="1">
          <a:blip r:embed="rId5">
            <a:alphaModFix/>
          </a:blip>
          <a:srcRect l="-5359" t="-44371" r="-5370" b="-74638"/>
          <a:stretch/>
        </p:blipFill>
        <p:spPr>
          <a:xfrm>
            <a:off x="0" y="-9850"/>
            <a:ext cx="9143996" cy="5143498"/>
          </a:xfrm>
          <a:prstGeom prst="rect">
            <a:avLst/>
          </a:prstGeom>
          <a:noFill/>
          <a:ln>
            <a:noFill/>
          </a:ln>
        </p:spPr>
      </p:pic>
      <p:sp>
        <p:nvSpPr>
          <p:cNvPr id="169" name="Google Shape;169;p26"/>
          <p:cNvSpPr/>
          <p:nvPr/>
        </p:nvSpPr>
        <p:spPr>
          <a:xfrm>
            <a:off x="-23034"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6"/>
          <p:cNvSpPr txBox="1"/>
          <p:nvPr/>
        </p:nvSpPr>
        <p:spPr>
          <a:xfrm>
            <a:off x="167216"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4</a:t>
            </a:r>
            <a:endParaRPr sz="2800">
              <a:solidFill>
                <a:srgbClr val="FFFFFF"/>
              </a:solidFill>
              <a:latin typeface="Josefin Sans SemiBold"/>
              <a:ea typeface="Josefin Sans SemiBold"/>
              <a:cs typeface="Josefin Sans SemiBold"/>
              <a:sym typeface="Josefin Sans SemiBold"/>
            </a:endParaRPr>
          </a:p>
        </p:txBody>
      </p:sp>
      <p:pic>
        <p:nvPicPr>
          <p:cNvPr id="171" name="Google Shape;171;p26"/>
          <p:cNvPicPr preferRelativeResize="0"/>
          <p:nvPr/>
        </p:nvPicPr>
        <p:blipFill>
          <a:blip r:embed="rId6">
            <a:alphaModFix amt="93000"/>
          </a:blip>
          <a:stretch>
            <a:fillRect/>
          </a:stretch>
        </p:blipFill>
        <p:spPr>
          <a:xfrm>
            <a:off x="3910218" y="2109753"/>
            <a:ext cx="1323581" cy="9254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7"/>
          <p:cNvSpPr/>
          <p:nvPr/>
        </p:nvSpPr>
        <p:spPr>
          <a:xfrm>
            <a:off x="517650" y="0"/>
            <a:ext cx="86262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27"/>
          <p:cNvSpPr/>
          <p:nvPr/>
        </p:nvSpPr>
        <p:spPr>
          <a:xfrm>
            <a:off x="0" y="359225"/>
            <a:ext cx="50100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 name="Google Shape;178;p27"/>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Let’s Define Consent.</a:t>
            </a:r>
            <a:endParaRPr sz="2800">
              <a:solidFill>
                <a:schemeClr val="lt1"/>
              </a:solidFill>
              <a:latin typeface="Josefin Sans SemiBold"/>
              <a:ea typeface="Josefin Sans SemiBold"/>
              <a:cs typeface="Josefin Sans SemiBold"/>
              <a:sym typeface="Josefin Sans SemiBold"/>
            </a:endParaRPr>
          </a:p>
        </p:txBody>
      </p:sp>
      <p:sp>
        <p:nvSpPr>
          <p:cNvPr id="179" name="Google Shape;179;p27"/>
          <p:cNvSpPr/>
          <p:nvPr/>
        </p:nvSpPr>
        <p:spPr>
          <a:xfrm>
            <a:off x="5187739" y="3264638"/>
            <a:ext cx="1896300" cy="1196700"/>
          </a:xfrm>
          <a:prstGeom prst="wedgeEllipseCallout">
            <a:avLst>
              <a:gd name="adj1" fmla="val -20833"/>
              <a:gd name="adj2" fmla="val 62500"/>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7"/>
          <p:cNvSpPr txBox="1"/>
          <p:nvPr/>
        </p:nvSpPr>
        <p:spPr>
          <a:xfrm>
            <a:off x="768900" y="1809576"/>
            <a:ext cx="77145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3600">
                <a:solidFill>
                  <a:schemeClr val="lt1"/>
                </a:solidFill>
                <a:latin typeface="Noto Sans Medium"/>
                <a:ea typeface="Noto Sans Medium"/>
                <a:cs typeface="Noto Sans Medium"/>
                <a:sym typeface="Noto Sans Medium"/>
              </a:rPr>
              <a:t>Consent is an informed, sober, freely given, ongoing enthusiastic</a:t>
            </a:r>
            <a:r>
              <a:rPr lang="en" sz="3600">
                <a:solidFill>
                  <a:schemeClr val="lt1"/>
                </a:solidFill>
                <a:latin typeface="Noto Sans SemiBold"/>
                <a:ea typeface="Noto Sans SemiBold"/>
                <a:cs typeface="Noto Sans SemiBold"/>
                <a:sym typeface="Noto Sans SemiBold"/>
              </a:rPr>
              <a:t> </a:t>
            </a:r>
            <a:endParaRPr sz="3600">
              <a:solidFill>
                <a:schemeClr val="lt1"/>
              </a:solidFill>
              <a:latin typeface="Noto Sans SemiBold"/>
              <a:ea typeface="Noto Sans SemiBold"/>
              <a:cs typeface="Noto Sans SemiBold"/>
              <a:sym typeface="Noto Sans SemiBold"/>
            </a:endParaRPr>
          </a:p>
        </p:txBody>
      </p:sp>
      <p:sp>
        <p:nvSpPr>
          <p:cNvPr id="181" name="Google Shape;181;p27"/>
          <p:cNvSpPr txBox="1"/>
          <p:nvPr/>
        </p:nvSpPr>
        <p:spPr>
          <a:xfrm>
            <a:off x="4657453" y="3493284"/>
            <a:ext cx="30000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3600">
                <a:solidFill>
                  <a:schemeClr val="lt1"/>
                </a:solidFill>
                <a:latin typeface="Noto Sans Black"/>
                <a:ea typeface="Noto Sans Black"/>
                <a:cs typeface="Noto Sans Black"/>
                <a:sym typeface="Noto Sans Black"/>
              </a:rPr>
              <a:t>‘yes!’</a:t>
            </a:r>
            <a:r>
              <a:rPr lang="en" sz="3600">
                <a:solidFill>
                  <a:schemeClr val="lt1"/>
                </a:solidFill>
                <a:latin typeface="Noto Sans SemiBold"/>
                <a:ea typeface="Noto Sans SemiBold"/>
                <a:cs typeface="Noto Sans SemiBold"/>
                <a:sym typeface="Noto Sans SemiBold"/>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9"/>
          <p:cNvSpPr/>
          <p:nvPr/>
        </p:nvSpPr>
        <p:spPr>
          <a:xfrm>
            <a:off x="-150" y="0"/>
            <a:ext cx="91440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9"/>
          <p:cNvSpPr txBox="1">
            <a:spLocks noGrp="1"/>
          </p:cNvSpPr>
          <p:nvPr>
            <p:ph type="ctrTitle"/>
          </p:nvPr>
        </p:nvSpPr>
        <p:spPr>
          <a:xfrm>
            <a:off x="937350" y="1193125"/>
            <a:ext cx="7269000" cy="21936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600"/>
              </a:spcAft>
              <a:buClr>
                <a:schemeClr val="dk1"/>
              </a:buClr>
              <a:buSzPts val="1100"/>
              <a:buFont typeface="Arial"/>
              <a:buNone/>
            </a:pPr>
            <a:r>
              <a:rPr lang="en" sz="3600" dirty="0">
                <a:solidFill>
                  <a:schemeClr val="lt1"/>
                </a:solidFill>
                <a:latin typeface="Noto Sans ExtraBold"/>
                <a:ea typeface="Noto Sans ExtraBold"/>
                <a:cs typeface="Noto Sans ExtraBold"/>
                <a:sym typeface="Noto Sans ExtraBold"/>
              </a:rPr>
              <a:t>What are some things we might ask consent for?</a:t>
            </a:r>
            <a:endParaRPr dirty="0">
              <a:latin typeface="Noto Sans"/>
              <a:ea typeface="Noto Sans"/>
              <a:cs typeface="Noto Sans"/>
              <a:sym typeface="Noto Sans"/>
            </a:endParaRPr>
          </a:p>
        </p:txBody>
      </p:sp>
      <p:sp>
        <p:nvSpPr>
          <p:cNvPr id="197" name="Google Shape;197;p29"/>
          <p:cNvSpPr/>
          <p:nvPr/>
        </p:nvSpPr>
        <p:spPr>
          <a:xfrm>
            <a:off x="0" y="3831000"/>
            <a:ext cx="805500" cy="816300"/>
          </a:xfrm>
          <a:prstGeom prst="rect">
            <a:avLst/>
          </a:prstGeom>
          <a:solidFill>
            <a:srgbClr val="F28D0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29"/>
          <p:cNvSpPr txBox="1"/>
          <p:nvPr/>
        </p:nvSpPr>
        <p:spPr>
          <a:xfrm>
            <a:off x="192450" y="3854400"/>
            <a:ext cx="420600" cy="769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3800" b="1">
                <a:solidFill>
                  <a:schemeClr val="lt1"/>
                </a:solidFill>
                <a:latin typeface="Josefin Sans"/>
                <a:ea typeface="Josefin Sans"/>
                <a:cs typeface="Josefin Sans"/>
                <a:sym typeface="Josefin Sans"/>
              </a:rPr>
              <a:t>?</a:t>
            </a:r>
            <a:endParaRPr sz="3800" b="1">
              <a:solidFill>
                <a:schemeClr val="lt1"/>
              </a:solidFill>
              <a:latin typeface="Josefin Sans"/>
              <a:ea typeface="Josefin Sans"/>
              <a:cs typeface="Josefin Sans"/>
              <a:sym typeface="Josefi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pic>
        <p:nvPicPr>
          <p:cNvPr id="187" name="Google Shape;187;p28"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188" name="Google Shape;188;p28"/>
          <p:cNvSpPr/>
          <p:nvPr/>
        </p:nvSpPr>
        <p:spPr>
          <a:xfrm>
            <a:off x="-150" y="359225"/>
            <a:ext cx="88167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8"/>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do I need to ask or give consent for?</a:t>
            </a:r>
            <a:endParaRPr sz="2800">
              <a:solidFill>
                <a:schemeClr val="lt1"/>
              </a:solidFill>
              <a:latin typeface="Josefin Sans SemiBold"/>
              <a:ea typeface="Josefin Sans SemiBold"/>
              <a:cs typeface="Josefin Sans SemiBold"/>
              <a:sym typeface="Josefin Sans SemiBold"/>
            </a:endParaRPr>
          </a:p>
        </p:txBody>
      </p:sp>
      <p:sp>
        <p:nvSpPr>
          <p:cNvPr id="190" name="Google Shape;190;p28"/>
          <p:cNvSpPr txBox="1"/>
          <p:nvPr/>
        </p:nvSpPr>
        <p:spPr>
          <a:xfrm>
            <a:off x="721275" y="1546250"/>
            <a:ext cx="7572900" cy="30108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Physical Contact - Physical contact is not just sexual.  It includes hugging and touching someone else’s body.  It includes all forms of intimacy (snuggling, kissing, making out, removing clothing, having sex).</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Taking photographs</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Share things online (or other people sharing things </a:t>
            </a:r>
            <a:br>
              <a:rPr lang="en" sz="1800">
                <a:solidFill>
                  <a:schemeClr val="dk1"/>
                </a:solidFill>
                <a:latin typeface="Noto Sans"/>
                <a:ea typeface="Noto Sans"/>
                <a:cs typeface="Noto Sans"/>
                <a:sym typeface="Noto Sans"/>
              </a:rPr>
            </a:br>
            <a:r>
              <a:rPr lang="en" sz="1800">
                <a:solidFill>
                  <a:schemeClr val="dk1"/>
                </a:solidFill>
                <a:latin typeface="Noto Sans"/>
                <a:ea typeface="Noto Sans"/>
                <a:cs typeface="Noto Sans"/>
                <a:sym typeface="Noto Sans"/>
              </a:rPr>
              <a:t>about you)</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Calling people names (nicknames and romantic </a:t>
            </a:r>
            <a:br>
              <a:rPr lang="en" sz="1800">
                <a:solidFill>
                  <a:schemeClr val="dk1"/>
                </a:solidFill>
                <a:latin typeface="Noto Sans"/>
                <a:ea typeface="Noto Sans"/>
                <a:cs typeface="Noto Sans"/>
                <a:sym typeface="Noto Sans"/>
              </a:rPr>
            </a:br>
            <a:r>
              <a:rPr lang="en" sz="1800">
                <a:solidFill>
                  <a:schemeClr val="dk1"/>
                </a:solidFill>
                <a:latin typeface="Noto Sans"/>
                <a:ea typeface="Noto Sans"/>
                <a:cs typeface="Noto Sans"/>
                <a:sym typeface="Noto Sans"/>
              </a:rPr>
              <a:t>names included)</a:t>
            </a:r>
            <a:endParaRPr sz="1800">
              <a:solidFill>
                <a:schemeClr val="dk1"/>
              </a:solidFill>
              <a:latin typeface="Noto Sans"/>
              <a:ea typeface="Noto Sans"/>
              <a:cs typeface="Noto Sans"/>
              <a:sym typeface="No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0" title="AdobeStock_267225500.jpeg"/>
          <p:cNvPicPr preferRelativeResize="0"/>
          <p:nvPr/>
        </p:nvPicPr>
        <p:blipFill rotWithShape="1">
          <a:blip r:embed="rId3">
            <a:alphaModFix/>
          </a:blip>
          <a:srcRect l="20933" r="20933"/>
          <a:stretch/>
        </p:blipFill>
        <p:spPr>
          <a:xfrm>
            <a:off x="2301776" y="0"/>
            <a:ext cx="2241398" cy="2571751"/>
          </a:xfrm>
          <a:prstGeom prst="rect">
            <a:avLst/>
          </a:prstGeom>
          <a:noFill/>
          <a:ln>
            <a:noFill/>
          </a:ln>
        </p:spPr>
      </p:pic>
      <p:pic>
        <p:nvPicPr>
          <p:cNvPr id="204" name="Google Shape;204;p30" title="AdobeStock_247364941.jpeg"/>
          <p:cNvPicPr preferRelativeResize="0"/>
          <p:nvPr/>
        </p:nvPicPr>
        <p:blipFill rotWithShape="1">
          <a:blip r:embed="rId4">
            <a:alphaModFix/>
          </a:blip>
          <a:srcRect l="31182" r="10729"/>
          <a:stretch/>
        </p:blipFill>
        <p:spPr>
          <a:xfrm>
            <a:off x="0" y="0"/>
            <a:ext cx="2241398" cy="2571749"/>
          </a:xfrm>
          <a:prstGeom prst="rect">
            <a:avLst/>
          </a:prstGeom>
          <a:noFill/>
          <a:ln>
            <a:noFill/>
          </a:ln>
        </p:spPr>
      </p:pic>
      <p:pic>
        <p:nvPicPr>
          <p:cNvPr id="205" name="Google Shape;205;p30" title="AdobeStock_435073551.jpeg"/>
          <p:cNvPicPr preferRelativeResize="0"/>
          <p:nvPr/>
        </p:nvPicPr>
        <p:blipFill rotWithShape="1">
          <a:blip r:embed="rId5">
            <a:alphaModFix/>
          </a:blip>
          <a:srcRect l="18234" r="18228"/>
          <a:stretch/>
        </p:blipFill>
        <p:spPr>
          <a:xfrm>
            <a:off x="6905327" y="0"/>
            <a:ext cx="2241398" cy="2571748"/>
          </a:xfrm>
          <a:prstGeom prst="rect">
            <a:avLst/>
          </a:prstGeom>
          <a:noFill/>
          <a:ln>
            <a:noFill/>
          </a:ln>
        </p:spPr>
      </p:pic>
      <p:pic>
        <p:nvPicPr>
          <p:cNvPr id="206" name="Google Shape;206;p30" title="AdobeStock_1034170090.jpeg"/>
          <p:cNvPicPr preferRelativeResize="0"/>
          <p:nvPr/>
        </p:nvPicPr>
        <p:blipFill rotWithShape="1">
          <a:blip r:embed="rId6">
            <a:alphaModFix/>
          </a:blip>
          <a:srcRect l="15608" r="35536"/>
          <a:stretch/>
        </p:blipFill>
        <p:spPr>
          <a:xfrm>
            <a:off x="4603552" y="0"/>
            <a:ext cx="2241398" cy="2571750"/>
          </a:xfrm>
          <a:prstGeom prst="rect">
            <a:avLst/>
          </a:prstGeom>
          <a:noFill/>
          <a:ln>
            <a:noFill/>
          </a:ln>
        </p:spPr>
      </p:pic>
      <p:pic>
        <p:nvPicPr>
          <p:cNvPr id="207" name="Google Shape;207;p30" title="AdobeStock_519314189.jpeg"/>
          <p:cNvPicPr preferRelativeResize="0"/>
          <p:nvPr/>
        </p:nvPicPr>
        <p:blipFill rotWithShape="1">
          <a:blip r:embed="rId7">
            <a:alphaModFix/>
          </a:blip>
          <a:srcRect l="20372" r="20372"/>
          <a:stretch/>
        </p:blipFill>
        <p:spPr>
          <a:xfrm>
            <a:off x="2300420" y="2622325"/>
            <a:ext cx="2241393" cy="2521175"/>
          </a:xfrm>
          <a:prstGeom prst="rect">
            <a:avLst/>
          </a:prstGeom>
          <a:noFill/>
          <a:ln>
            <a:noFill/>
          </a:ln>
        </p:spPr>
      </p:pic>
      <p:pic>
        <p:nvPicPr>
          <p:cNvPr id="208" name="Google Shape;208;p30" title="AdobeStock_386337734_Preview.jpeg"/>
          <p:cNvPicPr preferRelativeResize="0"/>
          <p:nvPr/>
        </p:nvPicPr>
        <p:blipFill rotWithShape="1">
          <a:blip r:embed="rId8">
            <a:alphaModFix/>
          </a:blip>
          <a:srcRect l="22788" r="17913"/>
          <a:stretch/>
        </p:blipFill>
        <p:spPr>
          <a:xfrm>
            <a:off x="-1350" y="2622325"/>
            <a:ext cx="2241393" cy="2521175"/>
          </a:xfrm>
          <a:prstGeom prst="rect">
            <a:avLst/>
          </a:prstGeom>
          <a:noFill/>
          <a:ln>
            <a:noFill/>
          </a:ln>
        </p:spPr>
      </p:pic>
      <p:pic>
        <p:nvPicPr>
          <p:cNvPr id="209" name="Google Shape;209;p30" title="AdobeStock_83665984.jpeg"/>
          <p:cNvPicPr preferRelativeResize="0"/>
          <p:nvPr/>
        </p:nvPicPr>
        <p:blipFill rotWithShape="1">
          <a:blip r:embed="rId9">
            <a:alphaModFix/>
          </a:blip>
          <a:srcRect l="20329" r="20329"/>
          <a:stretch/>
        </p:blipFill>
        <p:spPr>
          <a:xfrm>
            <a:off x="6903959" y="2622325"/>
            <a:ext cx="2241393" cy="2521175"/>
          </a:xfrm>
          <a:prstGeom prst="rect">
            <a:avLst/>
          </a:prstGeom>
          <a:noFill/>
          <a:ln>
            <a:noFill/>
          </a:ln>
        </p:spPr>
      </p:pic>
      <p:pic>
        <p:nvPicPr>
          <p:cNvPr id="210" name="Google Shape;210;p30" title="AdobeStock_1583914092.jpeg"/>
          <p:cNvPicPr preferRelativeResize="0"/>
          <p:nvPr/>
        </p:nvPicPr>
        <p:blipFill rotWithShape="1">
          <a:blip r:embed="rId10">
            <a:alphaModFix/>
          </a:blip>
          <a:srcRect l="20372" r="20372"/>
          <a:stretch/>
        </p:blipFill>
        <p:spPr>
          <a:xfrm>
            <a:off x="4602189" y="2622325"/>
            <a:ext cx="2241393" cy="252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1" title="Screenshot 2025-08-18 at 2.33.45 PM.png">
            <a:hlinkClick r:id="rId3"/>
          </p:cNvPr>
          <p:cNvPicPr preferRelativeResize="0"/>
          <p:nvPr/>
        </p:nvPicPr>
        <p:blipFill rotWithShape="1">
          <a:blip r:embed="rId4">
            <a:alphaModFix/>
          </a:blip>
          <a:srcRect l="6514" t="-260" r="6506"/>
          <a:stretch/>
        </p:blipFill>
        <p:spPr>
          <a:xfrm>
            <a:off x="0" y="-9850"/>
            <a:ext cx="9144003" cy="5156926"/>
          </a:xfrm>
          <a:prstGeom prst="rect">
            <a:avLst/>
          </a:prstGeom>
          <a:noFill/>
          <a:ln>
            <a:noFill/>
          </a:ln>
        </p:spPr>
      </p:pic>
      <p:sp>
        <p:nvSpPr>
          <p:cNvPr id="216" name="Google Shape;216;p31"/>
          <p:cNvSpPr/>
          <p:nvPr/>
        </p:nvSpPr>
        <p:spPr>
          <a:xfrm>
            <a:off x="0" y="359225"/>
            <a:ext cx="82047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p31"/>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Digital Consent. Let’s start with a video.</a:t>
            </a:r>
            <a:endParaRPr sz="2800">
              <a:solidFill>
                <a:schemeClr val="lt1"/>
              </a:solidFill>
              <a:latin typeface="Josefin Sans SemiBold"/>
              <a:ea typeface="Josefin Sans SemiBold"/>
              <a:cs typeface="Josefin Sans SemiBold"/>
              <a:sym typeface="Josefin Sans SemiBold"/>
            </a:endParaRPr>
          </a:p>
        </p:txBody>
      </p:sp>
      <p:pic>
        <p:nvPicPr>
          <p:cNvPr id="218" name="Google Shape;218;p31"/>
          <p:cNvPicPr preferRelativeResize="0"/>
          <p:nvPr/>
        </p:nvPicPr>
        <p:blipFill>
          <a:blip r:embed="rId5">
            <a:alphaModFix amt="93000"/>
          </a:blip>
          <a:stretch>
            <a:fillRect/>
          </a:stretch>
        </p:blipFill>
        <p:spPr>
          <a:xfrm>
            <a:off x="3910218" y="2109753"/>
            <a:ext cx="1323581" cy="9254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title="AdobeStock_424340280.jpeg"/>
          <p:cNvPicPr preferRelativeResize="0"/>
          <p:nvPr/>
        </p:nvPicPr>
        <p:blipFill rotWithShape="1">
          <a:blip r:embed="rId3">
            <a:alphaModFix/>
          </a:blip>
          <a:srcRect t="7798" b="7806"/>
          <a:stretch/>
        </p:blipFill>
        <p:spPr>
          <a:xfrm>
            <a:off x="0" y="0"/>
            <a:ext cx="9144003"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3" title="AdobeStock_208021065.jpeg"/>
          <p:cNvPicPr preferRelativeResize="0"/>
          <p:nvPr/>
        </p:nvPicPr>
        <p:blipFill rotWithShape="1">
          <a:blip r:embed="rId4">
            <a:alphaModFix/>
          </a:blip>
          <a:srcRect t="7741" b="7741"/>
          <a:stretch/>
        </p:blipFill>
        <p:spPr>
          <a:xfrm>
            <a:off x="0" y="0"/>
            <a:ext cx="9144003" cy="5143502"/>
          </a:xfrm>
          <a:prstGeom prst="rect">
            <a:avLst/>
          </a:prstGeom>
          <a:noFill/>
          <a:ln>
            <a:noFill/>
          </a:ln>
        </p:spPr>
      </p:pic>
      <p:sp>
        <p:nvSpPr>
          <p:cNvPr id="233" name="Google Shape;233;p33"/>
          <p:cNvSpPr/>
          <p:nvPr/>
        </p:nvSpPr>
        <p:spPr>
          <a:xfrm>
            <a:off x="-150" y="0"/>
            <a:ext cx="91440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33"/>
          <p:cNvSpPr txBox="1">
            <a:spLocks noGrp="1"/>
          </p:cNvSpPr>
          <p:nvPr>
            <p:ph type="ctrTitle"/>
          </p:nvPr>
        </p:nvSpPr>
        <p:spPr>
          <a:xfrm>
            <a:off x="311700" y="1857375"/>
            <a:ext cx="8520600" cy="23115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ct val="27197"/>
              <a:buFont typeface="Arial"/>
              <a:buNone/>
            </a:pPr>
            <a:r>
              <a:rPr lang="en" sz="4044">
                <a:solidFill>
                  <a:schemeClr val="lt1"/>
                </a:solidFill>
                <a:latin typeface="Noto Sans ExtraBold"/>
                <a:ea typeface="Noto Sans ExtraBold"/>
                <a:cs typeface="Noto Sans ExtraBold"/>
                <a:sym typeface="Noto Sans ExtraBold"/>
              </a:rPr>
              <a:t>Let’s think of some </a:t>
            </a:r>
            <a:endParaRPr sz="4044">
              <a:solidFill>
                <a:schemeClr val="lt1"/>
              </a:solidFill>
              <a:latin typeface="Noto Sans ExtraBold"/>
              <a:ea typeface="Noto Sans ExtraBold"/>
              <a:cs typeface="Noto Sans ExtraBold"/>
              <a:sym typeface="Noto Sans ExtraBold"/>
            </a:endParaRPr>
          </a:p>
          <a:p>
            <a:pPr marL="0" lvl="0" indent="0" algn="ctr" rtl="0">
              <a:lnSpc>
                <a:spcPct val="115000"/>
              </a:lnSpc>
              <a:spcBef>
                <a:spcPts val="600"/>
              </a:spcBef>
              <a:spcAft>
                <a:spcPts val="0"/>
              </a:spcAft>
              <a:buClr>
                <a:schemeClr val="dk1"/>
              </a:buClr>
              <a:buSzPct val="27197"/>
              <a:buFont typeface="Arial"/>
              <a:buNone/>
            </a:pPr>
            <a:r>
              <a:rPr lang="en" sz="4044">
                <a:solidFill>
                  <a:schemeClr val="lt1"/>
                </a:solidFill>
                <a:latin typeface="Noto Sans ExtraBold"/>
                <a:ea typeface="Noto Sans ExtraBold"/>
                <a:cs typeface="Noto Sans ExtraBold"/>
                <a:sym typeface="Noto Sans ExtraBold"/>
              </a:rPr>
              <a:t>examples together.</a:t>
            </a:r>
            <a:endParaRPr sz="4044">
              <a:solidFill>
                <a:schemeClr val="lt1"/>
              </a:solidFill>
              <a:latin typeface="Noto Sans ExtraBold"/>
              <a:ea typeface="Noto Sans ExtraBold"/>
              <a:cs typeface="Noto Sans ExtraBold"/>
              <a:sym typeface="Noto Sans ExtraBold"/>
            </a:endParaRPr>
          </a:p>
          <a:p>
            <a:pPr marL="0" lvl="0" indent="0" algn="ctr" rtl="0">
              <a:spcBef>
                <a:spcPts val="600"/>
              </a:spcBef>
              <a:spcAft>
                <a:spcPts val="0"/>
              </a:spcAft>
              <a:buNone/>
            </a:pPr>
            <a:endParaRPr>
              <a:latin typeface="Noto Sans"/>
              <a:ea typeface="Noto Sans"/>
              <a:cs typeface="Noto Sans"/>
              <a:sym typeface="Noto Sans"/>
            </a:endParaRPr>
          </a:p>
        </p:txBody>
      </p:sp>
      <p:sp>
        <p:nvSpPr>
          <p:cNvPr id="235" name="Google Shape;235;p33"/>
          <p:cNvSpPr/>
          <p:nvPr/>
        </p:nvSpPr>
        <p:spPr>
          <a:xfrm>
            <a:off x="0"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33"/>
          <p:cNvSpPr txBox="1"/>
          <p:nvPr/>
        </p:nvSpPr>
        <p:spPr>
          <a:xfrm>
            <a:off x="192450" y="3854400"/>
            <a:ext cx="420600" cy="769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3800" b="1">
                <a:solidFill>
                  <a:schemeClr val="lt1"/>
                </a:solidFill>
                <a:latin typeface="Josefin Sans"/>
                <a:ea typeface="Josefin Sans"/>
                <a:cs typeface="Josefin Sans"/>
                <a:sym typeface="Josefin Sans"/>
              </a:rPr>
              <a:t>?</a:t>
            </a:r>
            <a:endParaRPr sz="3800" b="1">
              <a:solidFill>
                <a:schemeClr val="lt1"/>
              </a:solidFill>
              <a:latin typeface="Josefin Sans"/>
              <a:ea typeface="Josefin Sans"/>
              <a:cs typeface="Josefin Sans"/>
              <a:sym typeface="Josefin Sans"/>
            </a:endParaRPr>
          </a:p>
        </p:txBody>
      </p:sp>
      <p:sp>
        <p:nvSpPr>
          <p:cNvPr id="237" name="Google Shape;237;p33"/>
          <p:cNvSpPr/>
          <p:nvPr/>
        </p:nvSpPr>
        <p:spPr>
          <a:xfrm>
            <a:off x="-150" y="359225"/>
            <a:ext cx="39384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 name="Google Shape;238;p33"/>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Digital consent </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pic>
        <p:nvPicPr>
          <p:cNvPr id="224" name="Google Shape;224;p32"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225" name="Google Shape;225;p32"/>
          <p:cNvSpPr/>
          <p:nvPr/>
        </p:nvSpPr>
        <p:spPr>
          <a:xfrm>
            <a:off x="-150" y="359225"/>
            <a:ext cx="46656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32"/>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Digital consent is:</a:t>
            </a:r>
            <a:endParaRPr sz="2800">
              <a:solidFill>
                <a:schemeClr val="lt1"/>
              </a:solidFill>
              <a:latin typeface="Josefin Sans SemiBold"/>
              <a:ea typeface="Josefin Sans SemiBold"/>
              <a:cs typeface="Josefin Sans SemiBold"/>
              <a:sym typeface="Josefin Sans SemiBold"/>
            </a:endParaRPr>
          </a:p>
        </p:txBody>
      </p:sp>
      <p:sp>
        <p:nvSpPr>
          <p:cNvPr id="227" name="Google Shape;227;p32"/>
          <p:cNvSpPr txBox="1"/>
          <p:nvPr/>
        </p:nvSpPr>
        <p:spPr>
          <a:xfrm>
            <a:off x="721275" y="1546250"/>
            <a:ext cx="7180800" cy="2373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Giving permission for others to use or share your information, photos or messages.</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Setting boundaries for how people interact with you online.</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Respecting other people’s boundaries online.</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Choosing what you share and who can see it.</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rgbClr val="0C0C0C"/>
              </a:buClr>
              <a:buSzPts val="1800"/>
              <a:buFont typeface="Noto Sans"/>
              <a:buChar char="●"/>
            </a:pPr>
            <a:r>
              <a:rPr lang="en" sz="1800">
                <a:solidFill>
                  <a:srgbClr val="0C0C0C"/>
                </a:solidFill>
                <a:latin typeface="Noto Sans"/>
                <a:ea typeface="Noto Sans"/>
                <a:cs typeface="Noto Sans"/>
                <a:sym typeface="Noto Sans"/>
              </a:rPr>
              <a:t>An ongoing process of making sure everyone feels safe and respected in digital spaces. </a:t>
            </a:r>
            <a:endParaRPr sz="1800">
              <a:solidFill>
                <a:schemeClr val="dk1"/>
              </a:solidFill>
              <a:latin typeface="Noto Sans"/>
              <a:ea typeface="Noto Sans"/>
              <a:cs typeface="Noto Sans"/>
              <a:sym typeface="No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43" name="Google Shape;243;p34"/>
          <p:cNvSpPr/>
          <p:nvPr/>
        </p:nvSpPr>
        <p:spPr>
          <a:xfrm>
            <a:off x="-150" y="0"/>
            <a:ext cx="91440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4" name="Google Shape;244;p34"/>
          <p:cNvSpPr txBox="1">
            <a:spLocks noGrp="1"/>
          </p:cNvSpPr>
          <p:nvPr>
            <p:ph type="ctrTitle"/>
          </p:nvPr>
        </p:nvSpPr>
        <p:spPr>
          <a:xfrm>
            <a:off x="311708" y="1811375"/>
            <a:ext cx="8520600" cy="20526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lt1"/>
                </a:solidFill>
                <a:latin typeface="Noto Sans ExtraBold"/>
                <a:ea typeface="Noto Sans ExtraBold"/>
                <a:cs typeface="Noto Sans ExtraBold"/>
                <a:sym typeface="Noto Sans ExtraBold"/>
              </a:rPr>
              <a:t>Scenario Activity</a:t>
            </a:r>
            <a:endParaRPr sz="3600">
              <a:solidFill>
                <a:schemeClr val="lt1"/>
              </a:solidFill>
              <a:latin typeface="Noto Sans ExtraBold"/>
              <a:ea typeface="Noto Sans ExtraBold"/>
              <a:cs typeface="Noto Sans ExtraBold"/>
              <a:sym typeface="Noto Sans ExtraBold"/>
            </a:endParaRPr>
          </a:p>
          <a:p>
            <a:pPr marL="0" lvl="0" indent="0" algn="ctr" rtl="0">
              <a:spcBef>
                <a:spcPts val="600"/>
              </a:spcBef>
              <a:spcAft>
                <a:spcPts val="0"/>
              </a:spcAft>
              <a:buNone/>
            </a:pPr>
            <a:endParaRPr>
              <a:latin typeface="Noto Sans"/>
              <a:ea typeface="Noto Sans"/>
              <a:cs typeface="Noto Sans"/>
              <a:sym typeface="Noto Sans"/>
            </a:endParaRPr>
          </a:p>
        </p:txBody>
      </p:sp>
      <p:sp>
        <p:nvSpPr>
          <p:cNvPr id="245" name="Google Shape;245;p34"/>
          <p:cNvSpPr/>
          <p:nvPr/>
        </p:nvSpPr>
        <p:spPr>
          <a:xfrm>
            <a:off x="0"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 name="Google Shape;246;p34"/>
          <p:cNvSpPr txBox="1"/>
          <p:nvPr/>
        </p:nvSpPr>
        <p:spPr>
          <a:xfrm>
            <a:off x="192450" y="3854400"/>
            <a:ext cx="420600" cy="769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3800" b="1">
                <a:solidFill>
                  <a:schemeClr val="lt1"/>
                </a:solidFill>
                <a:latin typeface="Josefin Sans"/>
                <a:ea typeface="Josefin Sans"/>
                <a:cs typeface="Josefin Sans"/>
                <a:sym typeface="Josefin Sans"/>
              </a:rPr>
              <a:t>?</a:t>
            </a:r>
            <a:endParaRPr sz="3800" b="1">
              <a:solidFill>
                <a:schemeClr val="lt1"/>
              </a:solidFill>
              <a:latin typeface="Josefin Sans"/>
              <a:ea typeface="Josefin Sans"/>
              <a:cs typeface="Josefin Sans"/>
              <a:sym typeface="Josefin Sans"/>
            </a:endParaRPr>
          </a:p>
        </p:txBody>
      </p:sp>
      <p:sp>
        <p:nvSpPr>
          <p:cNvPr id="247" name="Google Shape;247;p34"/>
          <p:cNvSpPr/>
          <p:nvPr/>
        </p:nvSpPr>
        <p:spPr>
          <a:xfrm>
            <a:off x="-150" y="359225"/>
            <a:ext cx="39384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34"/>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Digital consent </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title="AdobeStock_273690078.jpeg"/>
          <p:cNvPicPr preferRelativeResize="0"/>
          <p:nvPr/>
        </p:nvPicPr>
        <p:blipFill rotWithShape="1">
          <a:blip r:embed="rId3">
            <a:alphaModFix/>
          </a:blip>
          <a:srcRect t="7798" b="7806"/>
          <a:stretch/>
        </p:blipFill>
        <p:spPr>
          <a:xfrm>
            <a:off x="0" y="0"/>
            <a:ext cx="9144003" cy="5143501"/>
          </a:xfrm>
          <a:prstGeom prst="rect">
            <a:avLst/>
          </a:prstGeom>
          <a:noFill/>
          <a:ln>
            <a:noFill/>
          </a:ln>
        </p:spPr>
      </p:pic>
      <p:sp>
        <p:nvSpPr>
          <p:cNvPr id="254" name="Google Shape;254;p35"/>
          <p:cNvSpPr/>
          <p:nvPr/>
        </p:nvSpPr>
        <p:spPr>
          <a:xfrm>
            <a:off x="-150" y="0"/>
            <a:ext cx="9144000" cy="5143500"/>
          </a:xfrm>
          <a:prstGeom prst="rect">
            <a:avLst/>
          </a:prstGeom>
          <a:solidFill>
            <a:srgbClr val="0C0C0C">
              <a:alpha val="54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5" name="Google Shape;255;p35"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256" name="Google Shape;256;p35"/>
          <p:cNvSpPr txBox="1">
            <a:spLocks noGrp="1"/>
          </p:cNvSpPr>
          <p:nvPr>
            <p:ph type="ctrTitle"/>
          </p:nvPr>
        </p:nvSpPr>
        <p:spPr>
          <a:xfrm>
            <a:off x="544950" y="527975"/>
            <a:ext cx="8053800" cy="40572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3600">
                <a:solidFill>
                  <a:schemeClr val="lt1"/>
                </a:solidFill>
                <a:latin typeface="Noto Sans Medium"/>
                <a:ea typeface="Noto Sans Medium"/>
                <a:cs typeface="Noto Sans Medium"/>
                <a:sym typeface="Noto Sans Medium"/>
              </a:rPr>
              <a:t>You and your partner (or friend) take a cute photo together at a party, but you are not sure they would want it posted.</a:t>
            </a:r>
            <a:r>
              <a:rPr lang="en" sz="3600">
                <a:solidFill>
                  <a:schemeClr val="lt1"/>
                </a:solidFill>
                <a:latin typeface="Noto Sans SemiBold"/>
                <a:ea typeface="Noto Sans SemiBold"/>
                <a:cs typeface="Noto Sans SemiBold"/>
                <a:sym typeface="Noto Sans SemiBold"/>
              </a:rPr>
              <a:t> </a:t>
            </a: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0"/>
              </a:spcAft>
              <a:buNone/>
            </a:pP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600"/>
              </a:spcAft>
              <a:buNone/>
            </a:pPr>
            <a:r>
              <a:rPr lang="en" sz="3600">
                <a:solidFill>
                  <a:schemeClr val="lt1"/>
                </a:solidFill>
                <a:latin typeface="Noto Sans ExtraBold"/>
                <a:ea typeface="Noto Sans ExtraBold"/>
                <a:cs typeface="Noto Sans ExtraBold"/>
                <a:sym typeface="Noto Sans ExtraBold"/>
              </a:rPr>
              <a:t>What do you do?</a:t>
            </a:r>
            <a:endParaRPr>
              <a:latin typeface="Noto Sans ExtraBold"/>
              <a:ea typeface="Noto Sans ExtraBold"/>
              <a:cs typeface="Noto Sans ExtraBold"/>
              <a:sym typeface="Noto Sans ExtraBold"/>
            </a:endParaRPr>
          </a:p>
        </p:txBody>
      </p:sp>
      <p:cxnSp>
        <p:nvCxnSpPr>
          <p:cNvPr id="257" name="Google Shape;257;p35"/>
          <p:cNvCxnSpPr/>
          <p:nvPr/>
        </p:nvCxnSpPr>
        <p:spPr>
          <a:xfrm>
            <a:off x="3907975" y="3562339"/>
            <a:ext cx="1102200" cy="0"/>
          </a:xfrm>
          <a:prstGeom prst="straightConnector1">
            <a:avLst/>
          </a:prstGeom>
          <a:noFill/>
          <a:ln w="9525" cap="flat" cmpd="sng">
            <a:solidFill>
              <a:schemeClr val="lt1"/>
            </a:solidFill>
            <a:prstDash val="solid"/>
            <a:round/>
            <a:headEnd type="none" w="med" len="med"/>
            <a:tailEnd type="none" w="med" len="med"/>
          </a:ln>
        </p:spPr>
      </p:cxnSp>
      <p:sp>
        <p:nvSpPr>
          <p:cNvPr id="258" name="Google Shape;258;p35"/>
          <p:cNvSpPr/>
          <p:nvPr/>
        </p:nvSpPr>
        <p:spPr>
          <a:xfrm>
            <a:off x="1308"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9" name="Google Shape;259;p35"/>
          <p:cNvSpPr txBox="1"/>
          <p:nvPr/>
        </p:nvSpPr>
        <p:spPr>
          <a:xfrm>
            <a:off x="226098"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1</a:t>
            </a:r>
            <a:endParaRPr sz="2800">
              <a:solidFill>
                <a:srgbClr val="FFFFFF"/>
              </a:solidFill>
              <a:latin typeface="Josefin Sans SemiBold"/>
              <a:ea typeface="Josefin Sans SemiBold"/>
              <a:cs typeface="Josefin Sans SemiBold"/>
              <a:sym typeface="Josefin Sans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6" title="AdobeStock_374839075.jpeg"/>
          <p:cNvPicPr preferRelativeResize="0"/>
          <p:nvPr/>
        </p:nvPicPr>
        <p:blipFill rotWithShape="1">
          <a:blip r:embed="rId3">
            <a:alphaModFix/>
          </a:blip>
          <a:srcRect t="5004" b="4995"/>
          <a:stretch/>
        </p:blipFill>
        <p:spPr>
          <a:xfrm>
            <a:off x="0" y="0"/>
            <a:ext cx="9144003" cy="5143501"/>
          </a:xfrm>
          <a:prstGeom prst="rect">
            <a:avLst/>
          </a:prstGeom>
          <a:noFill/>
          <a:ln>
            <a:noFill/>
          </a:ln>
        </p:spPr>
      </p:pic>
      <p:sp>
        <p:nvSpPr>
          <p:cNvPr id="265" name="Google Shape;265;p36"/>
          <p:cNvSpPr/>
          <p:nvPr/>
        </p:nvSpPr>
        <p:spPr>
          <a:xfrm>
            <a:off x="-150" y="0"/>
            <a:ext cx="9144000" cy="5143500"/>
          </a:xfrm>
          <a:prstGeom prst="rect">
            <a:avLst/>
          </a:prstGeom>
          <a:solidFill>
            <a:srgbClr val="0C0C0C">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6" name="Google Shape;266;p36"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267" name="Google Shape;267;p36"/>
          <p:cNvSpPr txBox="1">
            <a:spLocks noGrp="1"/>
          </p:cNvSpPr>
          <p:nvPr>
            <p:ph type="ctrTitle"/>
          </p:nvPr>
        </p:nvSpPr>
        <p:spPr>
          <a:xfrm>
            <a:off x="952350" y="484271"/>
            <a:ext cx="7239000" cy="41076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3600">
                <a:solidFill>
                  <a:schemeClr val="lt1"/>
                </a:solidFill>
                <a:latin typeface="Noto Sans Medium"/>
                <a:ea typeface="Noto Sans Medium"/>
                <a:cs typeface="Noto Sans Medium"/>
                <a:sym typeface="Noto Sans Medium"/>
              </a:rPr>
              <a:t>Your partner asks for your phone password </a:t>
            </a:r>
            <a:endParaRPr sz="3600">
              <a:solidFill>
                <a:schemeClr val="lt1"/>
              </a:solidFill>
              <a:latin typeface="Noto Sans Medium"/>
              <a:ea typeface="Noto Sans Medium"/>
              <a:cs typeface="Noto Sans Medium"/>
              <a:sym typeface="Noto Sans Medium"/>
            </a:endParaRPr>
          </a:p>
          <a:p>
            <a:pPr marL="0" lvl="0" indent="0" algn="ctr" rtl="0">
              <a:lnSpc>
                <a:spcPct val="115000"/>
              </a:lnSpc>
              <a:spcBef>
                <a:spcPts val="600"/>
              </a:spcBef>
              <a:spcAft>
                <a:spcPts val="0"/>
              </a:spcAft>
              <a:buNone/>
            </a:pPr>
            <a:r>
              <a:rPr lang="en" sz="3600">
                <a:solidFill>
                  <a:schemeClr val="lt1"/>
                </a:solidFill>
                <a:latin typeface="Noto Sans Medium"/>
                <a:ea typeface="Noto Sans Medium"/>
                <a:cs typeface="Noto Sans Medium"/>
                <a:sym typeface="Noto Sans Medium"/>
              </a:rPr>
              <a:t>“</a:t>
            </a:r>
            <a:r>
              <a:rPr lang="en" sz="3600" i="1">
                <a:solidFill>
                  <a:schemeClr val="lt1"/>
                </a:solidFill>
                <a:latin typeface="Noto Sans Medium"/>
                <a:ea typeface="Noto Sans Medium"/>
                <a:cs typeface="Noto Sans Medium"/>
                <a:sym typeface="Noto Sans Medium"/>
              </a:rPr>
              <a:t>to build trust</a:t>
            </a:r>
            <a:r>
              <a:rPr lang="en" sz="3600">
                <a:solidFill>
                  <a:schemeClr val="lt1"/>
                </a:solidFill>
                <a:latin typeface="Noto Sans Medium"/>
                <a:ea typeface="Noto Sans Medium"/>
                <a:cs typeface="Noto Sans Medium"/>
                <a:sym typeface="Noto Sans Medium"/>
              </a:rPr>
              <a:t>”. You are not comfortable giving it to them.</a:t>
            </a:r>
            <a:r>
              <a:rPr lang="en" sz="3600">
                <a:solidFill>
                  <a:schemeClr val="lt1"/>
                </a:solidFill>
                <a:latin typeface="Noto Sans SemiBold"/>
                <a:ea typeface="Noto Sans SemiBold"/>
                <a:cs typeface="Noto Sans SemiBold"/>
                <a:sym typeface="Noto Sans SemiBold"/>
              </a:rPr>
              <a:t> </a:t>
            </a: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0"/>
              </a:spcAft>
              <a:buNone/>
            </a:pP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600"/>
              </a:spcAft>
              <a:buNone/>
            </a:pPr>
            <a:r>
              <a:rPr lang="en" sz="3600">
                <a:solidFill>
                  <a:schemeClr val="lt1"/>
                </a:solidFill>
                <a:latin typeface="Noto Sans ExtraBold"/>
                <a:ea typeface="Noto Sans ExtraBold"/>
                <a:cs typeface="Noto Sans ExtraBold"/>
                <a:sym typeface="Noto Sans ExtraBold"/>
              </a:rPr>
              <a:t>How might you respond?</a:t>
            </a:r>
            <a:endParaRPr>
              <a:latin typeface="Noto Sans ExtraBold"/>
              <a:ea typeface="Noto Sans ExtraBold"/>
              <a:cs typeface="Noto Sans ExtraBold"/>
              <a:sym typeface="Noto Sans ExtraBold"/>
            </a:endParaRPr>
          </a:p>
        </p:txBody>
      </p:sp>
      <p:cxnSp>
        <p:nvCxnSpPr>
          <p:cNvPr id="268" name="Google Shape;268;p36"/>
          <p:cNvCxnSpPr/>
          <p:nvPr/>
        </p:nvCxnSpPr>
        <p:spPr>
          <a:xfrm>
            <a:off x="3907975" y="3571818"/>
            <a:ext cx="1102200" cy="0"/>
          </a:xfrm>
          <a:prstGeom prst="straightConnector1">
            <a:avLst/>
          </a:prstGeom>
          <a:noFill/>
          <a:ln w="9525" cap="flat" cmpd="sng">
            <a:solidFill>
              <a:schemeClr val="lt1"/>
            </a:solidFill>
            <a:prstDash val="solid"/>
            <a:round/>
            <a:headEnd type="none" w="med" len="med"/>
            <a:tailEnd type="none" w="med" len="med"/>
          </a:ln>
        </p:spPr>
      </p:cxnSp>
      <p:sp>
        <p:nvSpPr>
          <p:cNvPr id="269" name="Google Shape;269;p36"/>
          <p:cNvSpPr/>
          <p:nvPr/>
        </p:nvSpPr>
        <p:spPr>
          <a:xfrm>
            <a:off x="-5322"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36"/>
          <p:cNvSpPr txBox="1"/>
          <p:nvPr/>
        </p:nvSpPr>
        <p:spPr>
          <a:xfrm>
            <a:off x="201937"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2</a:t>
            </a:r>
            <a:endParaRPr sz="2800">
              <a:solidFill>
                <a:srgbClr val="FFFFFF"/>
              </a:solidFill>
              <a:latin typeface="Josefin Sans SemiBold"/>
              <a:ea typeface="Josefin Sans SemiBold"/>
              <a:cs typeface="Josefin Sans SemiBold"/>
              <a:sym typeface="Josefin Sa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7" title="AdobeStock_260305721.jpeg"/>
          <p:cNvPicPr preferRelativeResize="0"/>
          <p:nvPr/>
        </p:nvPicPr>
        <p:blipFill rotWithShape="1">
          <a:blip r:embed="rId3">
            <a:alphaModFix/>
          </a:blip>
          <a:srcRect t="7798" b="7806"/>
          <a:stretch/>
        </p:blipFill>
        <p:spPr>
          <a:xfrm>
            <a:off x="0" y="0"/>
            <a:ext cx="9144003" cy="5143501"/>
          </a:xfrm>
          <a:prstGeom prst="rect">
            <a:avLst/>
          </a:prstGeom>
          <a:noFill/>
          <a:ln>
            <a:noFill/>
          </a:ln>
        </p:spPr>
      </p:pic>
      <p:sp>
        <p:nvSpPr>
          <p:cNvPr id="276" name="Google Shape;276;p37"/>
          <p:cNvSpPr/>
          <p:nvPr/>
        </p:nvSpPr>
        <p:spPr>
          <a:xfrm>
            <a:off x="-225" y="0"/>
            <a:ext cx="9144000" cy="5143500"/>
          </a:xfrm>
          <a:prstGeom prst="rect">
            <a:avLst/>
          </a:prstGeom>
          <a:solidFill>
            <a:srgbClr val="0C0C0C">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7"/>
          <p:cNvSpPr txBox="1">
            <a:spLocks noGrp="1"/>
          </p:cNvSpPr>
          <p:nvPr>
            <p:ph type="ctrTitle"/>
          </p:nvPr>
        </p:nvSpPr>
        <p:spPr>
          <a:xfrm>
            <a:off x="678450" y="-143700"/>
            <a:ext cx="7787100" cy="47694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3000">
                <a:solidFill>
                  <a:schemeClr val="lt1"/>
                </a:solidFill>
                <a:latin typeface="Noto Sans Medium"/>
                <a:ea typeface="Noto Sans Medium"/>
                <a:cs typeface="Noto Sans Medium"/>
                <a:sym typeface="Noto Sans Medium"/>
              </a:rPr>
              <a:t>Your partner sends many texts asking you where you are every time you go out with other friends. This behavior has unsettled you.</a:t>
            </a:r>
            <a:r>
              <a:rPr lang="en" sz="3000">
                <a:solidFill>
                  <a:schemeClr val="lt1"/>
                </a:solidFill>
                <a:latin typeface="Noto Sans SemiBold"/>
                <a:ea typeface="Noto Sans SemiBold"/>
                <a:cs typeface="Noto Sans SemiBold"/>
                <a:sym typeface="Noto Sans SemiBold"/>
              </a:rPr>
              <a:t> </a:t>
            </a:r>
            <a:r>
              <a:rPr lang="en" sz="3600">
                <a:solidFill>
                  <a:schemeClr val="lt1"/>
                </a:solidFill>
                <a:latin typeface="Noto Sans SemiBold"/>
                <a:ea typeface="Noto Sans SemiBold"/>
                <a:cs typeface="Noto Sans SemiBold"/>
                <a:sym typeface="Noto Sans SemiBold"/>
              </a:rPr>
              <a:t> </a:t>
            </a: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0"/>
              </a:spcAft>
              <a:buNone/>
            </a:pPr>
            <a:endParaRPr sz="3600">
              <a:solidFill>
                <a:schemeClr val="lt1"/>
              </a:solidFill>
              <a:latin typeface="Noto Sans SemiBold"/>
              <a:ea typeface="Noto Sans SemiBold"/>
              <a:cs typeface="Noto Sans SemiBold"/>
              <a:sym typeface="Noto Sans SemiBold"/>
            </a:endParaRPr>
          </a:p>
          <a:p>
            <a:pPr marL="0" lvl="0" indent="0" algn="ctr" rtl="0">
              <a:lnSpc>
                <a:spcPct val="115000"/>
              </a:lnSpc>
              <a:spcBef>
                <a:spcPts val="600"/>
              </a:spcBef>
              <a:spcAft>
                <a:spcPts val="600"/>
              </a:spcAft>
              <a:buNone/>
            </a:pPr>
            <a:r>
              <a:rPr lang="en" sz="3600">
                <a:solidFill>
                  <a:schemeClr val="lt1"/>
                </a:solidFill>
                <a:latin typeface="Noto Sans ExtraBold"/>
                <a:ea typeface="Noto Sans ExtraBold"/>
                <a:cs typeface="Noto Sans ExtraBold"/>
                <a:sym typeface="Noto Sans ExtraBold"/>
              </a:rPr>
              <a:t>What do you do?</a:t>
            </a:r>
            <a:endParaRPr>
              <a:latin typeface="Noto Sans ExtraBold"/>
              <a:ea typeface="Noto Sans ExtraBold"/>
              <a:cs typeface="Noto Sans ExtraBold"/>
              <a:sym typeface="Noto Sans ExtraBold"/>
            </a:endParaRPr>
          </a:p>
        </p:txBody>
      </p:sp>
      <p:cxnSp>
        <p:nvCxnSpPr>
          <p:cNvPr id="278" name="Google Shape;278;p37"/>
          <p:cNvCxnSpPr/>
          <p:nvPr/>
        </p:nvCxnSpPr>
        <p:spPr>
          <a:xfrm>
            <a:off x="3907975" y="3571818"/>
            <a:ext cx="1102200" cy="0"/>
          </a:xfrm>
          <a:prstGeom prst="straightConnector1">
            <a:avLst/>
          </a:prstGeom>
          <a:noFill/>
          <a:ln w="9525" cap="flat" cmpd="sng">
            <a:solidFill>
              <a:schemeClr val="lt1"/>
            </a:solidFill>
            <a:prstDash val="solid"/>
            <a:round/>
            <a:headEnd type="none" w="med" len="med"/>
            <a:tailEnd type="none" w="med" len="med"/>
          </a:ln>
        </p:spPr>
      </p:cxnSp>
      <p:pic>
        <p:nvPicPr>
          <p:cNvPr id="279" name="Google Shape;279;p37"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280" name="Google Shape;280;p37"/>
          <p:cNvSpPr/>
          <p:nvPr/>
        </p:nvSpPr>
        <p:spPr>
          <a:xfrm>
            <a:off x="-5322" y="3831000"/>
            <a:ext cx="805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7"/>
          <p:cNvSpPr txBox="1"/>
          <p:nvPr/>
        </p:nvSpPr>
        <p:spPr>
          <a:xfrm>
            <a:off x="201937" y="3931350"/>
            <a:ext cx="948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rgbClr val="FFFFFF"/>
                </a:solidFill>
                <a:latin typeface="Josefin Sans SemiBold"/>
                <a:ea typeface="Josefin Sans SemiBold"/>
                <a:cs typeface="Josefin Sans SemiBold"/>
                <a:sym typeface="Josefin Sans SemiBold"/>
              </a:rPr>
              <a:t>3</a:t>
            </a:r>
            <a:endParaRPr sz="2800">
              <a:solidFill>
                <a:srgbClr val="FFFFFF"/>
              </a:solidFill>
              <a:latin typeface="Josefin Sans SemiBold"/>
              <a:ea typeface="Josefin Sans SemiBold"/>
              <a:cs typeface="Josefin Sans SemiBold"/>
              <a:sym typeface="Josefin Sans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8"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pic>
        <p:nvPicPr>
          <p:cNvPr id="287" name="Google Shape;287;p38"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288" name="Google Shape;288;p38"/>
          <p:cNvSpPr/>
          <p:nvPr/>
        </p:nvSpPr>
        <p:spPr>
          <a:xfrm>
            <a:off x="-150" y="359225"/>
            <a:ext cx="64047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38"/>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if I don’t get consent?</a:t>
            </a:r>
            <a:endParaRPr sz="2800">
              <a:solidFill>
                <a:schemeClr val="lt1"/>
              </a:solidFill>
              <a:latin typeface="Josefin Sans SemiBold"/>
              <a:ea typeface="Josefin Sans SemiBold"/>
              <a:cs typeface="Josefin Sans SemiBold"/>
              <a:sym typeface="Josefin Sans SemiBold"/>
            </a:endParaRPr>
          </a:p>
        </p:txBody>
      </p:sp>
      <p:sp>
        <p:nvSpPr>
          <p:cNvPr id="290" name="Google Shape;290;p38"/>
          <p:cNvSpPr txBox="1"/>
          <p:nvPr/>
        </p:nvSpPr>
        <p:spPr>
          <a:xfrm>
            <a:off x="721275" y="1546250"/>
            <a:ext cx="7180800" cy="1098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STOP! And Do No Proceed</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Respect the decision of the other person</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Make sure they get home safely if you are out.</a:t>
            </a:r>
            <a:endParaRPr sz="1800">
              <a:solidFill>
                <a:schemeClr val="dk1"/>
              </a:solidFill>
              <a:latin typeface="Noto Sans"/>
              <a:ea typeface="Noto Sans"/>
              <a:cs typeface="Noto Sans"/>
              <a:sym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9" title="AdobeStock_119095082.jpeg"/>
          <p:cNvPicPr preferRelativeResize="0"/>
          <p:nvPr/>
        </p:nvPicPr>
        <p:blipFill rotWithShape="1">
          <a:blip r:embed="rId4">
            <a:alphaModFix amt="15000"/>
          </a:blip>
          <a:srcRect l="1244" b="16100"/>
          <a:stretch/>
        </p:blipFill>
        <p:spPr>
          <a:xfrm>
            <a:off x="-2475" y="-19950"/>
            <a:ext cx="9144003" cy="5143501"/>
          </a:xfrm>
          <a:prstGeom prst="rect">
            <a:avLst/>
          </a:prstGeom>
          <a:noFill/>
          <a:ln>
            <a:noFill/>
          </a:ln>
        </p:spPr>
      </p:pic>
      <p:pic>
        <p:nvPicPr>
          <p:cNvPr id="296" name="Google Shape;296;p39" title="Connection.png"/>
          <p:cNvPicPr preferRelativeResize="0"/>
          <p:nvPr/>
        </p:nvPicPr>
        <p:blipFill rotWithShape="1">
          <a:blip r:embed="rId5">
            <a:alphaModFix/>
          </a:blip>
          <a:srcRect l="169" r="159"/>
          <a:stretch/>
        </p:blipFill>
        <p:spPr>
          <a:xfrm>
            <a:off x="5745025" y="2472350"/>
            <a:ext cx="3376174" cy="2671149"/>
          </a:xfrm>
          <a:prstGeom prst="rect">
            <a:avLst/>
          </a:prstGeom>
          <a:noFill/>
          <a:ln>
            <a:noFill/>
          </a:ln>
        </p:spPr>
      </p:pic>
      <p:pic>
        <p:nvPicPr>
          <p:cNvPr id="297" name="Google Shape;297;p39" title="Not-Consent-Blue.png"/>
          <p:cNvPicPr preferRelativeResize="0"/>
          <p:nvPr/>
        </p:nvPicPr>
        <p:blipFill rotWithShape="1">
          <a:blip r:embed="rId6">
            <a:alphaModFix/>
          </a:blip>
          <a:srcRect t="24008" b="24013"/>
          <a:stretch/>
        </p:blipFill>
        <p:spPr>
          <a:xfrm>
            <a:off x="-678725" y="1165225"/>
            <a:ext cx="10335326" cy="2238375"/>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p:nvPr/>
        </p:nvSpPr>
        <p:spPr>
          <a:xfrm>
            <a:off x="-150" y="359225"/>
            <a:ext cx="6694800" cy="12351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3" name="Google Shape;303;p40"/>
          <p:cNvSpPr txBox="1"/>
          <p:nvPr/>
        </p:nvSpPr>
        <p:spPr>
          <a:xfrm>
            <a:off x="768900" y="462275"/>
            <a:ext cx="8047500" cy="1046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does the law say about </a:t>
            </a:r>
            <a:br>
              <a:rPr lang="en" sz="2800">
                <a:solidFill>
                  <a:schemeClr val="lt1"/>
                </a:solidFill>
                <a:latin typeface="Josefin Sans SemiBold"/>
                <a:ea typeface="Josefin Sans SemiBold"/>
                <a:cs typeface="Josefin Sans SemiBold"/>
                <a:sym typeface="Josefin Sans SemiBold"/>
              </a:rPr>
            </a:br>
            <a:r>
              <a:rPr lang="en" sz="2800">
                <a:solidFill>
                  <a:schemeClr val="lt1"/>
                </a:solidFill>
                <a:latin typeface="Josefin Sans SemiBold"/>
                <a:ea typeface="Josefin Sans SemiBold"/>
                <a:cs typeface="Josefin Sans SemiBold"/>
                <a:sym typeface="Josefin Sans SemiBold"/>
              </a:rPr>
              <a:t>age of consent?</a:t>
            </a:r>
            <a:endParaRPr sz="2800">
              <a:solidFill>
                <a:schemeClr val="lt1"/>
              </a:solidFill>
              <a:latin typeface="Josefin Sans SemiBold"/>
              <a:ea typeface="Josefin Sans SemiBold"/>
              <a:cs typeface="Josefin Sans SemiBold"/>
              <a:sym typeface="Josefin Sans SemiBold"/>
            </a:endParaRPr>
          </a:p>
        </p:txBody>
      </p:sp>
      <p:pic>
        <p:nvPicPr>
          <p:cNvPr id="304" name="Google Shape;304;p40" title="Screenshot 2025-08-18 at 12.31.10 PM.png">
            <a:hlinkClick r:id="rId3"/>
          </p:cNvPr>
          <p:cNvPicPr preferRelativeResize="0"/>
          <p:nvPr/>
        </p:nvPicPr>
        <p:blipFill>
          <a:blip r:embed="rId4">
            <a:alphaModFix/>
          </a:blip>
          <a:stretch>
            <a:fillRect/>
          </a:stretch>
        </p:blipFill>
        <p:spPr>
          <a:xfrm>
            <a:off x="564800" y="2064595"/>
            <a:ext cx="3816701" cy="1457875"/>
          </a:xfrm>
          <a:prstGeom prst="rect">
            <a:avLst/>
          </a:prstGeom>
          <a:noFill/>
          <a:ln>
            <a:noFill/>
          </a:ln>
        </p:spPr>
      </p:pic>
      <p:pic>
        <p:nvPicPr>
          <p:cNvPr id="305" name="Google Shape;305;p40" title="Screenshot 2025-08-18 at 12.34.14 PM.png">
            <a:hlinkClick r:id="rId3"/>
          </p:cNvPr>
          <p:cNvPicPr preferRelativeResize="0"/>
          <p:nvPr/>
        </p:nvPicPr>
        <p:blipFill>
          <a:blip r:embed="rId5">
            <a:alphaModFix/>
          </a:blip>
          <a:stretch>
            <a:fillRect/>
          </a:stretch>
        </p:blipFill>
        <p:spPr>
          <a:xfrm>
            <a:off x="4661750" y="1975325"/>
            <a:ext cx="3872649" cy="2885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1"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pic>
        <p:nvPicPr>
          <p:cNvPr id="311" name="Google Shape;311;p41"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312" name="Google Shape;312;p41"/>
          <p:cNvSpPr/>
          <p:nvPr/>
        </p:nvSpPr>
        <p:spPr>
          <a:xfrm>
            <a:off x="-150" y="359225"/>
            <a:ext cx="78240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41"/>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Without consent, actions might be:</a:t>
            </a:r>
            <a:endParaRPr sz="2800">
              <a:solidFill>
                <a:schemeClr val="lt1"/>
              </a:solidFill>
              <a:latin typeface="Josefin Sans SemiBold"/>
              <a:ea typeface="Josefin Sans SemiBold"/>
              <a:cs typeface="Josefin Sans SemiBold"/>
              <a:sym typeface="Josefin Sans SemiBold"/>
            </a:endParaRPr>
          </a:p>
        </p:txBody>
      </p:sp>
      <p:sp>
        <p:nvSpPr>
          <p:cNvPr id="314" name="Google Shape;314;p41"/>
          <p:cNvSpPr txBox="1"/>
          <p:nvPr/>
        </p:nvSpPr>
        <p:spPr>
          <a:xfrm>
            <a:off x="721275" y="1546250"/>
            <a:ext cx="7180800" cy="2055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Harmful, hurtful &amp; damaging to your friendships &amp; intimate relationships.</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Violent to another person. (types of violence include: physical, sexual, emotional, online)</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Include Sexual Harassment</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A form of Child Pornography </a:t>
            </a:r>
            <a:endParaRPr sz="1800">
              <a:solidFill>
                <a:schemeClr val="dk1"/>
              </a:solidFill>
              <a:latin typeface="Noto Sans"/>
              <a:ea typeface="Noto Sans"/>
              <a:cs typeface="Noto Sans"/>
              <a:sym typeface="No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sp>
        <p:nvSpPr>
          <p:cNvPr id="72" name="Google Shape;72;p15"/>
          <p:cNvSpPr/>
          <p:nvPr/>
        </p:nvSpPr>
        <p:spPr>
          <a:xfrm>
            <a:off x="-150" y="359225"/>
            <a:ext cx="77334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 name="Google Shape;73;p15"/>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will we be talking about today?</a:t>
            </a:r>
            <a:endParaRPr sz="2800">
              <a:solidFill>
                <a:schemeClr val="lt1"/>
              </a:solidFill>
              <a:latin typeface="Josefin Sans SemiBold"/>
              <a:ea typeface="Josefin Sans SemiBold"/>
              <a:cs typeface="Josefin Sans SemiBold"/>
              <a:sym typeface="Josefin Sans SemiBold"/>
            </a:endParaRPr>
          </a:p>
        </p:txBody>
      </p:sp>
      <p:sp>
        <p:nvSpPr>
          <p:cNvPr id="74" name="Google Shape;74;p15"/>
          <p:cNvSpPr txBox="1"/>
          <p:nvPr/>
        </p:nvSpPr>
        <p:spPr>
          <a:xfrm>
            <a:off x="721275" y="1622450"/>
            <a:ext cx="7180800" cy="2055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Healthy relationships &amp; unhealthy relationships </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Verbal consent</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Digital consent</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Why is consent important?</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What do we need consent for?</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Resources</a:t>
            </a:r>
            <a:endParaRPr sz="1800">
              <a:solidFill>
                <a:schemeClr val="dk2"/>
              </a:solidFill>
            </a:endParaRPr>
          </a:p>
        </p:txBody>
      </p:sp>
      <p:pic>
        <p:nvPicPr>
          <p:cNvPr id="75" name="Google Shape;75;p15"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2" title="AdobeStock_214927507.jpeg"/>
          <p:cNvPicPr preferRelativeResize="0"/>
          <p:nvPr/>
        </p:nvPicPr>
        <p:blipFill rotWithShape="1">
          <a:blip r:embed="rId4">
            <a:alphaModFix/>
          </a:blip>
          <a:srcRect t="7798" b="7806"/>
          <a:stretch/>
        </p:blipFill>
        <p:spPr>
          <a:xfrm>
            <a:off x="0" y="0"/>
            <a:ext cx="9144003" cy="5143501"/>
          </a:xfrm>
          <a:prstGeom prst="rect">
            <a:avLst/>
          </a:prstGeom>
          <a:noFill/>
          <a:ln>
            <a:noFill/>
          </a:ln>
        </p:spPr>
      </p:pic>
      <p:sp>
        <p:nvSpPr>
          <p:cNvPr id="320" name="Google Shape;320;p42"/>
          <p:cNvSpPr/>
          <p:nvPr/>
        </p:nvSpPr>
        <p:spPr>
          <a:xfrm>
            <a:off x="-175" y="0"/>
            <a:ext cx="9144000" cy="5143500"/>
          </a:xfrm>
          <a:prstGeom prst="rect">
            <a:avLst/>
          </a:prstGeom>
          <a:solidFill>
            <a:srgbClr val="0C0C0C">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1" name="Google Shape;321;p42" title="Connection.png"/>
          <p:cNvPicPr preferRelativeResize="0"/>
          <p:nvPr/>
        </p:nvPicPr>
        <p:blipFill rotWithShape="1">
          <a:blip r:embed="rId5">
            <a:alphaModFix/>
          </a:blip>
          <a:srcRect l="169" r="159"/>
          <a:stretch/>
        </p:blipFill>
        <p:spPr>
          <a:xfrm>
            <a:off x="5745025" y="2472350"/>
            <a:ext cx="3376174" cy="2671149"/>
          </a:xfrm>
          <a:prstGeom prst="rect">
            <a:avLst/>
          </a:prstGeom>
          <a:noFill/>
          <a:ln>
            <a:noFill/>
          </a:ln>
        </p:spPr>
      </p:pic>
      <p:sp>
        <p:nvSpPr>
          <p:cNvPr id="322" name="Google Shape;322;p42"/>
          <p:cNvSpPr/>
          <p:nvPr/>
        </p:nvSpPr>
        <p:spPr>
          <a:xfrm>
            <a:off x="0" y="359225"/>
            <a:ext cx="88164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42"/>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Why can I do if an image is shared of me ?</a:t>
            </a:r>
            <a:endParaRPr sz="2800">
              <a:solidFill>
                <a:schemeClr val="lt1"/>
              </a:solidFill>
              <a:latin typeface="Josefin Sans SemiBold"/>
              <a:ea typeface="Josefin Sans SemiBold"/>
              <a:cs typeface="Josefin Sans SemiBold"/>
              <a:sym typeface="Josefin Sans SemiBold"/>
            </a:endParaRPr>
          </a:p>
        </p:txBody>
      </p:sp>
      <p:pic>
        <p:nvPicPr>
          <p:cNvPr id="324" name="Google Shape;324;p42" title="Compass-QR-Code.png"/>
          <p:cNvPicPr preferRelativeResize="0"/>
          <p:nvPr/>
        </p:nvPicPr>
        <p:blipFill rotWithShape="1">
          <a:blip r:embed="rId6">
            <a:alphaModFix/>
          </a:blip>
          <a:srcRect l="32382" t="13351" r="38778" b="16888"/>
          <a:stretch/>
        </p:blipFill>
        <p:spPr>
          <a:xfrm>
            <a:off x="585500" y="1483632"/>
            <a:ext cx="2921000" cy="2944200"/>
          </a:xfrm>
          <a:prstGeom prst="rect">
            <a:avLst/>
          </a:prstGeom>
          <a:noFill/>
          <a:ln>
            <a:noFill/>
          </a:ln>
        </p:spPr>
      </p:pic>
      <p:sp>
        <p:nvSpPr>
          <p:cNvPr id="325" name="Google Shape;325;p42"/>
          <p:cNvSpPr txBox="1"/>
          <p:nvPr/>
        </p:nvSpPr>
        <p:spPr>
          <a:xfrm>
            <a:off x="585500" y="4282307"/>
            <a:ext cx="3000000" cy="361800"/>
          </a:xfrm>
          <a:prstGeom prst="rect">
            <a:avLst/>
          </a:prstGeom>
          <a:noFill/>
          <a:ln>
            <a:noFill/>
          </a:ln>
        </p:spPr>
        <p:txBody>
          <a:bodyPr spcFirstLastPara="1" wrap="square" lIns="91425" tIns="91425" rIns="91425" bIns="91425" anchor="t" anchorCtr="0">
            <a:spAutoFit/>
          </a:bodyPr>
          <a:lstStyle/>
          <a:p>
            <a:pPr marL="177800" lvl="0" indent="0" algn="l" rtl="0">
              <a:lnSpc>
                <a:spcPct val="115000"/>
              </a:lnSpc>
              <a:spcBef>
                <a:spcPts val="0"/>
              </a:spcBef>
              <a:spcAft>
                <a:spcPts val="600"/>
              </a:spcAft>
              <a:buNone/>
            </a:pPr>
            <a:r>
              <a:rPr lang="en" sz="1150" u="sng">
                <a:solidFill>
                  <a:schemeClr val="lt1"/>
                </a:solidFill>
                <a:latin typeface="Noto Sans"/>
                <a:ea typeface="Noto Sans"/>
                <a:cs typeface="Noto Sans"/>
                <a:sym typeface="Noto Sans"/>
                <a:hlinkClick r:id="rId7">
                  <a:extLst>
                    <a:ext uri="{A12FA001-AC4F-418D-AE19-62706E023703}">
                      <ahyp:hlinkClr xmlns:ahyp="http://schemas.microsoft.com/office/drawing/2018/hyperlinkcolor" val="tx"/>
                    </a:ext>
                  </a:extLst>
                </a:hlinkClick>
              </a:rPr>
              <a:t>bcsth.ca/project/the-compass-tool/</a:t>
            </a:r>
            <a:endParaRPr sz="1150">
              <a:solidFill>
                <a:schemeClr val="lt1"/>
              </a:solidFill>
              <a:latin typeface="Noto Sans"/>
              <a:ea typeface="Noto Sans"/>
              <a:cs typeface="Noto Sans"/>
              <a:sym typeface="Noto Sans"/>
            </a:endParaRPr>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3" title="AdobeStock_119095082.jpeg"/>
          <p:cNvPicPr preferRelativeResize="0"/>
          <p:nvPr/>
        </p:nvPicPr>
        <p:blipFill rotWithShape="1">
          <a:blip r:embed="rId3">
            <a:alphaModFix amt="15000"/>
          </a:blip>
          <a:srcRect l="1244" b="16100"/>
          <a:stretch/>
        </p:blipFill>
        <p:spPr>
          <a:xfrm>
            <a:off x="22801" y="-99401"/>
            <a:ext cx="9144003" cy="5143501"/>
          </a:xfrm>
          <a:prstGeom prst="rect">
            <a:avLst/>
          </a:prstGeom>
          <a:noFill/>
          <a:ln>
            <a:noFill/>
          </a:ln>
        </p:spPr>
      </p:pic>
      <p:sp>
        <p:nvSpPr>
          <p:cNvPr id="331" name="Google Shape;331;p43"/>
          <p:cNvSpPr txBox="1">
            <a:spLocks noGrp="1"/>
          </p:cNvSpPr>
          <p:nvPr>
            <p:ph type="ctrTitle"/>
          </p:nvPr>
        </p:nvSpPr>
        <p:spPr>
          <a:xfrm>
            <a:off x="605643" y="1365662"/>
            <a:ext cx="7849588" cy="3315562"/>
          </a:xfrm>
          <a:prstGeom prst="rect">
            <a:avLst/>
          </a:prstGeom>
        </p:spPr>
        <p:txBody>
          <a:bodyPr spcFirstLastPara="1" wrap="square" lIns="91425" tIns="91425" rIns="91425" bIns="91425" anchor="b" anchorCtr="0">
            <a:noAutofit/>
          </a:bodyPr>
          <a:lstStyle/>
          <a:p>
            <a:pPr lvl="0" algn="l">
              <a:lnSpc>
                <a:spcPct val="115000"/>
              </a:lnSpc>
              <a:spcBef>
                <a:spcPts val="600"/>
              </a:spcBef>
            </a:pPr>
            <a:br>
              <a:rPr lang="en-US" sz="1600" dirty="0">
                <a:latin typeface="Noto Sans"/>
                <a:ea typeface="Noto Sans"/>
                <a:cs typeface="Noto Sans"/>
                <a:sym typeface="Noto Sans"/>
              </a:rPr>
            </a:br>
            <a:br>
              <a:rPr lang="en-US" sz="1600" dirty="0">
                <a:latin typeface="Noto Sans"/>
                <a:ea typeface="Noto Sans"/>
                <a:cs typeface="Noto Sans"/>
                <a:sym typeface="Noto Sans"/>
              </a:rPr>
            </a:br>
            <a:r>
              <a:rPr lang="en-US" sz="1600" dirty="0">
                <a:latin typeface="Noto Sans"/>
                <a:ea typeface="Noto Sans"/>
                <a:cs typeface="Noto Sans"/>
                <a:sym typeface="Noto Sans"/>
              </a:rPr>
              <a:t>PEACE Counselor Name:</a:t>
            </a:r>
            <a:br>
              <a:rPr lang="en-US" sz="1600" dirty="0">
                <a:latin typeface="Noto Sans"/>
                <a:ea typeface="Noto Sans"/>
                <a:cs typeface="Noto Sans"/>
                <a:sym typeface="Noto Sans"/>
              </a:rPr>
            </a:br>
            <a:r>
              <a:rPr lang="en-US" sz="1600" dirty="0">
                <a:latin typeface="Noto Sans"/>
                <a:ea typeface="Noto Sans"/>
                <a:cs typeface="Noto Sans"/>
                <a:sym typeface="Noto Sans"/>
              </a:rPr>
              <a:t>Agency Information:</a:t>
            </a:r>
            <a:br>
              <a:rPr lang="en-US" sz="1600" dirty="0">
                <a:latin typeface="Noto Sans"/>
                <a:ea typeface="Noto Sans"/>
                <a:cs typeface="Noto Sans"/>
                <a:sym typeface="Noto Sans"/>
              </a:rPr>
            </a:br>
            <a:r>
              <a:rPr lang="en-US" sz="1600" dirty="0">
                <a:latin typeface="Noto Sans"/>
                <a:ea typeface="Noto Sans"/>
                <a:cs typeface="Noto Sans"/>
                <a:sym typeface="Noto Sans"/>
              </a:rPr>
              <a:t>Phone number:</a:t>
            </a:r>
            <a:br>
              <a:rPr lang="en-US" sz="1600" dirty="0">
                <a:latin typeface="Noto Sans"/>
                <a:ea typeface="Noto Sans"/>
                <a:cs typeface="Noto Sans"/>
                <a:sym typeface="Noto Sans"/>
              </a:rPr>
            </a:br>
            <a:r>
              <a:rPr lang="en-US" sz="1600" dirty="0">
                <a:latin typeface="Noto Sans"/>
                <a:ea typeface="Noto Sans"/>
                <a:cs typeface="Noto Sans"/>
                <a:sym typeface="Noto Sans"/>
              </a:rPr>
              <a:t>Website:</a:t>
            </a:r>
            <a:br>
              <a:rPr lang="en-US" sz="1600" dirty="0">
                <a:latin typeface="Noto Sans"/>
                <a:ea typeface="Noto Sans"/>
                <a:cs typeface="Noto Sans"/>
                <a:sym typeface="Noto Sans"/>
              </a:rPr>
            </a:br>
            <a:r>
              <a:rPr lang="en-US" sz="1600" dirty="0">
                <a:latin typeface="Noto Sans"/>
                <a:ea typeface="Noto Sans"/>
                <a:cs typeface="Noto Sans"/>
                <a:sym typeface="Noto Sans"/>
              </a:rPr>
              <a:t>Email address:</a:t>
            </a:r>
            <a:br>
              <a:rPr lang="en-US" sz="1600" dirty="0">
                <a:latin typeface="Noto Sans"/>
                <a:ea typeface="Noto Sans"/>
                <a:cs typeface="Noto Sans"/>
                <a:sym typeface="Noto Sans"/>
              </a:rPr>
            </a:br>
            <a:br>
              <a:rPr lang="en-US" sz="1600" dirty="0">
                <a:latin typeface="Noto Sans"/>
                <a:ea typeface="Noto Sans"/>
                <a:cs typeface="Noto Sans"/>
                <a:sym typeface="Noto Sans"/>
              </a:rPr>
            </a:br>
            <a:r>
              <a:rPr lang="en-US" sz="1600" dirty="0">
                <a:latin typeface="Noto Sans"/>
                <a:ea typeface="Noto Sans"/>
                <a:cs typeface="Noto Sans"/>
                <a:sym typeface="Noto Sans"/>
              </a:rPr>
              <a:t>Additional resources:</a:t>
            </a:r>
            <a:br>
              <a:rPr lang="en-US" sz="1600" dirty="0">
                <a:latin typeface="Noto Sans"/>
                <a:ea typeface="Noto Sans"/>
                <a:cs typeface="Noto Sans"/>
                <a:sym typeface="Noto Sans"/>
              </a:rPr>
            </a:br>
            <a:r>
              <a:rPr lang="en-US" sz="1600" dirty="0">
                <a:latin typeface="Noto Sans"/>
                <a:ea typeface="Noto Sans"/>
                <a:cs typeface="Noto Sans"/>
                <a:sym typeface="Noto Sans"/>
                <a:hlinkClick r:id="rId4"/>
              </a:rPr>
              <a:t>www.youthinbc.com</a:t>
            </a:r>
            <a:r>
              <a:rPr lang="en-US" sz="1600" dirty="0">
                <a:latin typeface="Noto Sans"/>
                <a:ea typeface="Noto Sans"/>
                <a:cs typeface="Noto Sans"/>
                <a:sym typeface="Noto Sans"/>
              </a:rPr>
              <a:t>  </a:t>
            </a:r>
            <a:r>
              <a:rPr lang="en-US" sz="1600" dirty="0">
                <a:latin typeface="Noto Sans"/>
                <a:ea typeface="Noto Sans"/>
                <a:cs typeface="Noto Sans"/>
                <a:sym typeface="Noto Sans"/>
                <a:hlinkClick r:id="rId5"/>
              </a:rPr>
              <a:t>www.kidshelpphone.ca</a:t>
            </a:r>
            <a:r>
              <a:rPr lang="en-US" sz="1600" dirty="0">
                <a:latin typeface="Noto Sans"/>
                <a:ea typeface="Noto Sans"/>
                <a:cs typeface="Noto Sans"/>
                <a:sym typeface="Noto Sans"/>
              </a:rPr>
              <a:t>  </a:t>
            </a:r>
            <a:r>
              <a:rPr lang="en-US" sz="1600" dirty="0">
                <a:latin typeface="Noto Sans"/>
                <a:ea typeface="Noto Sans"/>
                <a:cs typeface="Noto Sans"/>
                <a:sym typeface="Noto Sans"/>
                <a:hlinkClick r:id="rId6"/>
              </a:rPr>
              <a:t>www.loveisrespect.org</a:t>
            </a:r>
            <a:br>
              <a:rPr lang="en-US" sz="1600" dirty="0">
                <a:latin typeface="Noto Sans"/>
                <a:ea typeface="Noto Sans"/>
                <a:cs typeface="Noto Sans"/>
                <a:sym typeface="Noto Sans"/>
              </a:rPr>
            </a:br>
            <a:r>
              <a:rPr lang="en-US" sz="1600" dirty="0">
                <a:latin typeface="Noto Sans"/>
                <a:ea typeface="Noto Sans"/>
                <a:cs typeface="Noto Sans"/>
                <a:sym typeface="Noto Sans"/>
                <a:hlinkClick r:id="rId7"/>
              </a:rPr>
              <a:t>www2.gov.bc.ca/gov/content/justice/criminal-justice/victims-of-crime/victimlinkbc</a:t>
            </a:r>
            <a:br>
              <a:rPr lang="en-US" sz="1600" dirty="0">
                <a:latin typeface="Noto Sans"/>
                <a:ea typeface="Noto Sans"/>
                <a:cs typeface="Noto Sans"/>
                <a:sym typeface="Noto Sans"/>
              </a:rPr>
            </a:br>
            <a:endParaRPr sz="1600" dirty="0">
              <a:latin typeface="Noto Sans"/>
              <a:ea typeface="Noto Sans"/>
              <a:cs typeface="Noto Sans"/>
              <a:sym typeface="Noto Sans"/>
            </a:endParaRPr>
          </a:p>
        </p:txBody>
      </p:sp>
      <p:sp>
        <p:nvSpPr>
          <p:cNvPr id="332" name="Google Shape;332;p43"/>
          <p:cNvSpPr/>
          <p:nvPr/>
        </p:nvSpPr>
        <p:spPr>
          <a:xfrm>
            <a:off x="-150" y="359225"/>
            <a:ext cx="71253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43"/>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We are here to support and help.</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4"/>
          <p:cNvSpPr/>
          <p:nvPr/>
        </p:nvSpPr>
        <p:spPr>
          <a:xfrm>
            <a:off x="-150" y="0"/>
            <a:ext cx="91440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0" name="Google Shape;340;p44"/>
          <p:cNvSpPr txBox="1"/>
          <p:nvPr/>
        </p:nvSpPr>
        <p:spPr>
          <a:xfrm>
            <a:off x="1009350" y="1674925"/>
            <a:ext cx="7125300" cy="1600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000">
                <a:solidFill>
                  <a:schemeClr val="lt1"/>
                </a:solidFill>
                <a:latin typeface="Noto Sans ExtraBold"/>
                <a:ea typeface="Noto Sans ExtraBold"/>
                <a:cs typeface="Noto Sans ExtraBold"/>
                <a:sym typeface="Noto Sans ExtraBold"/>
              </a:rPr>
              <a:t>Thank you for your attention </a:t>
            </a:r>
            <a:br>
              <a:rPr lang="en" sz="3000">
                <a:solidFill>
                  <a:schemeClr val="lt1"/>
                </a:solidFill>
                <a:latin typeface="Noto Sans ExtraBold"/>
                <a:ea typeface="Noto Sans ExtraBold"/>
                <a:cs typeface="Noto Sans ExtraBold"/>
                <a:sym typeface="Noto Sans ExtraBold"/>
              </a:rPr>
            </a:br>
            <a:r>
              <a:rPr lang="en" sz="3000">
                <a:solidFill>
                  <a:schemeClr val="lt1"/>
                </a:solidFill>
                <a:latin typeface="Noto Sans ExtraBold"/>
                <a:ea typeface="Noto Sans ExtraBold"/>
                <a:cs typeface="Noto Sans ExtraBold"/>
                <a:sym typeface="Noto Sans ExtraBold"/>
              </a:rPr>
              <a:t>and curiosity today!</a:t>
            </a:r>
            <a:endParaRPr sz="3000">
              <a:solidFill>
                <a:schemeClr val="lt1"/>
              </a:solidFill>
              <a:latin typeface="Noto Sans ExtraBold"/>
              <a:ea typeface="Noto Sans ExtraBold"/>
              <a:cs typeface="Noto Sans ExtraBold"/>
              <a:sym typeface="Noto Sans ExtraBold"/>
            </a:endParaRPr>
          </a:p>
          <a:p>
            <a:pPr marL="0" lvl="0" indent="0" algn="l" rtl="0">
              <a:spcBef>
                <a:spcPts val="600"/>
              </a:spcBef>
              <a:spcAft>
                <a:spcPts val="0"/>
              </a:spcAft>
              <a:buNone/>
            </a:pPr>
            <a:endParaRPr sz="1800">
              <a:solidFill>
                <a:schemeClr val="dk2"/>
              </a:solidFill>
            </a:endParaRPr>
          </a:p>
        </p:txBody>
      </p:sp>
      <p:pic>
        <p:nvPicPr>
          <p:cNvPr id="341" name="Google Shape;341;p44" title="BCSTH-Logo-White.png"/>
          <p:cNvPicPr preferRelativeResize="0"/>
          <p:nvPr/>
        </p:nvPicPr>
        <p:blipFill rotWithShape="1">
          <a:blip r:embed="rId4">
            <a:alphaModFix/>
          </a:blip>
          <a:srcRect t="35691" b="38575"/>
          <a:stretch/>
        </p:blipFill>
        <p:spPr>
          <a:xfrm>
            <a:off x="2929850" y="4025250"/>
            <a:ext cx="3086100" cy="7941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pic>
        <p:nvPicPr>
          <p:cNvPr id="81" name="Google Shape;81;p16"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
        <p:nvSpPr>
          <p:cNvPr id="82" name="Google Shape;82;p16"/>
          <p:cNvSpPr txBox="1"/>
          <p:nvPr/>
        </p:nvSpPr>
        <p:spPr>
          <a:xfrm>
            <a:off x="721275" y="1851050"/>
            <a:ext cx="7180800" cy="225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050">
              <a:solidFill>
                <a:schemeClr val="dk1"/>
              </a:solidFill>
              <a:latin typeface="Noto Sans"/>
              <a:ea typeface="Noto Sans"/>
              <a:cs typeface="Noto Sans"/>
              <a:sym typeface="Noto Sans"/>
            </a:endParaRPr>
          </a:p>
          <a:p>
            <a:pPr marL="457200" lvl="0" indent="-342900" algn="l" rtl="0">
              <a:lnSpc>
                <a:spcPct val="115000"/>
              </a:lnSpc>
              <a:spcBef>
                <a:spcPts val="120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Friends</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Boyfriend/girlfriend/partner</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Parents and other family members</a:t>
            </a:r>
            <a:endParaRPr sz="1800">
              <a:solidFill>
                <a:schemeClr val="dk1"/>
              </a:solidFill>
              <a:latin typeface="Noto Sans"/>
              <a:ea typeface="Noto Sans"/>
              <a:cs typeface="Noto Sans"/>
              <a:sym typeface="Noto Sans"/>
            </a:endParaRPr>
          </a:p>
          <a:p>
            <a:pPr marL="457200" lvl="0" indent="-342900" algn="l" rtl="0">
              <a:lnSpc>
                <a:spcPct val="115000"/>
              </a:lnSpc>
              <a:spcBef>
                <a:spcPts val="0"/>
              </a:spcBef>
              <a:spcAft>
                <a:spcPts val="0"/>
              </a:spcAft>
              <a:buClr>
                <a:schemeClr val="dk1"/>
              </a:buClr>
              <a:buSzPts val="1800"/>
              <a:buFont typeface="Noto Sans"/>
              <a:buChar char="●"/>
            </a:pPr>
            <a:r>
              <a:rPr lang="en" sz="1800">
                <a:solidFill>
                  <a:schemeClr val="dk1"/>
                </a:solidFill>
                <a:latin typeface="Noto Sans"/>
                <a:ea typeface="Noto Sans"/>
                <a:cs typeface="Noto Sans"/>
                <a:sym typeface="Noto Sans"/>
              </a:rPr>
              <a:t>Community members </a:t>
            </a:r>
            <a:br>
              <a:rPr lang="en" sz="1800">
                <a:solidFill>
                  <a:schemeClr val="dk1"/>
                </a:solidFill>
                <a:latin typeface="Noto Sans"/>
                <a:ea typeface="Noto Sans"/>
                <a:cs typeface="Noto Sans"/>
                <a:sym typeface="Noto Sans"/>
              </a:rPr>
            </a:br>
            <a:r>
              <a:rPr lang="en" sz="1800">
                <a:solidFill>
                  <a:schemeClr val="dk1"/>
                </a:solidFill>
                <a:latin typeface="Noto Sans"/>
                <a:ea typeface="Noto Sans"/>
                <a:cs typeface="Noto Sans"/>
                <a:sym typeface="Noto Sans"/>
              </a:rPr>
              <a:t>(coaches, leaders, friends’ parents, etc)</a:t>
            </a:r>
            <a:endParaRPr sz="1800">
              <a:solidFill>
                <a:schemeClr val="dk1"/>
              </a:solidFill>
              <a:latin typeface="Noto Sans"/>
              <a:ea typeface="Noto Sans"/>
              <a:cs typeface="Noto Sans"/>
              <a:sym typeface="Noto Sans"/>
            </a:endParaRPr>
          </a:p>
        </p:txBody>
      </p:sp>
      <p:sp>
        <p:nvSpPr>
          <p:cNvPr id="83" name="Google Shape;83;p16"/>
          <p:cNvSpPr txBox="1"/>
          <p:nvPr/>
        </p:nvSpPr>
        <p:spPr>
          <a:xfrm>
            <a:off x="768900" y="1853072"/>
            <a:ext cx="7180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800">
                <a:solidFill>
                  <a:schemeClr val="dk1"/>
                </a:solidFill>
                <a:latin typeface="Noto Sans"/>
                <a:ea typeface="Noto Sans"/>
                <a:cs typeface="Noto Sans"/>
                <a:sym typeface="Noto Sans"/>
              </a:rPr>
              <a:t>Can be between you and your:</a:t>
            </a:r>
            <a:endParaRPr sz="1800">
              <a:solidFill>
                <a:schemeClr val="dk1"/>
              </a:solidFill>
              <a:latin typeface="Noto Sans"/>
              <a:ea typeface="Noto Sans"/>
              <a:cs typeface="Noto Sans"/>
              <a:sym typeface="Noto Sans"/>
            </a:endParaRPr>
          </a:p>
        </p:txBody>
      </p:sp>
      <p:sp>
        <p:nvSpPr>
          <p:cNvPr id="84" name="Google Shape;84;p16"/>
          <p:cNvSpPr/>
          <p:nvPr/>
        </p:nvSpPr>
        <p:spPr>
          <a:xfrm>
            <a:off x="-150" y="359225"/>
            <a:ext cx="8241900" cy="12351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txBox="1"/>
          <p:nvPr/>
        </p:nvSpPr>
        <p:spPr>
          <a:xfrm>
            <a:off x="768900" y="462275"/>
            <a:ext cx="8047500" cy="1046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are we talking about when we say healthy relationships?</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title="AdobeStock_1534912532.jpeg"/>
          <p:cNvPicPr preferRelativeResize="0"/>
          <p:nvPr/>
        </p:nvPicPr>
        <p:blipFill rotWithShape="1">
          <a:blip r:embed="rId3">
            <a:alphaModFix/>
          </a:blip>
          <a:srcRect l="20958" r="20952"/>
          <a:stretch/>
        </p:blipFill>
        <p:spPr>
          <a:xfrm>
            <a:off x="2301776" y="0"/>
            <a:ext cx="2241398" cy="2571749"/>
          </a:xfrm>
          <a:prstGeom prst="rect">
            <a:avLst/>
          </a:prstGeom>
          <a:noFill/>
          <a:ln>
            <a:noFill/>
          </a:ln>
        </p:spPr>
      </p:pic>
      <p:pic>
        <p:nvPicPr>
          <p:cNvPr id="91" name="Google Shape;91;p17" title="AdobeStock_214760436.jpeg"/>
          <p:cNvPicPr preferRelativeResize="0"/>
          <p:nvPr/>
        </p:nvPicPr>
        <p:blipFill rotWithShape="1">
          <a:blip r:embed="rId4">
            <a:alphaModFix/>
          </a:blip>
          <a:srcRect l="20958" r="20952"/>
          <a:stretch/>
        </p:blipFill>
        <p:spPr>
          <a:xfrm>
            <a:off x="0" y="0"/>
            <a:ext cx="2241398" cy="2571749"/>
          </a:xfrm>
          <a:prstGeom prst="rect">
            <a:avLst/>
          </a:prstGeom>
          <a:noFill/>
          <a:ln>
            <a:noFill/>
          </a:ln>
        </p:spPr>
      </p:pic>
      <p:pic>
        <p:nvPicPr>
          <p:cNvPr id="92" name="Google Shape;92;p17" title="AdobeStock_1643288919.jpeg"/>
          <p:cNvPicPr preferRelativeResize="0"/>
          <p:nvPr/>
        </p:nvPicPr>
        <p:blipFill rotWithShape="1">
          <a:blip r:embed="rId5">
            <a:alphaModFix/>
          </a:blip>
          <a:srcRect l="18957" r="22910"/>
          <a:stretch/>
        </p:blipFill>
        <p:spPr>
          <a:xfrm>
            <a:off x="6905327" y="0"/>
            <a:ext cx="2241398" cy="2571751"/>
          </a:xfrm>
          <a:prstGeom prst="rect">
            <a:avLst/>
          </a:prstGeom>
          <a:noFill/>
          <a:ln>
            <a:noFill/>
          </a:ln>
        </p:spPr>
      </p:pic>
      <p:pic>
        <p:nvPicPr>
          <p:cNvPr id="93" name="Google Shape;93;p17" title="AdobeStock_626100153.jpeg"/>
          <p:cNvPicPr preferRelativeResize="0"/>
          <p:nvPr/>
        </p:nvPicPr>
        <p:blipFill rotWithShape="1">
          <a:blip r:embed="rId6">
            <a:alphaModFix/>
          </a:blip>
          <a:srcRect l="20958" r="20952"/>
          <a:stretch/>
        </p:blipFill>
        <p:spPr>
          <a:xfrm>
            <a:off x="4603552" y="0"/>
            <a:ext cx="2241398" cy="2571749"/>
          </a:xfrm>
          <a:prstGeom prst="rect">
            <a:avLst/>
          </a:prstGeom>
          <a:noFill/>
          <a:ln>
            <a:noFill/>
          </a:ln>
        </p:spPr>
      </p:pic>
      <p:pic>
        <p:nvPicPr>
          <p:cNvPr id="94" name="Google Shape;94;p17" title="AdobeStock_409484687_Preview.jpeg"/>
          <p:cNvPicPr preferRelativeResize="0"/>
          <p:nvPr/>
        </p:nvPicPr>
        <p:blipFill rotWithShape="1">
          <a:blip r:embed="rId7">
            <a:alphaModFix/>
          </a:blip>
          <a:srcRect l="20704" r="20710"/>
          <a:stretch/>
        </p:blipFill>
        <p:spPr>
          <a:xfrm>
            <a:off x="2300420" y="2622325"/>
            <a:ext cx="2241392" cy="2521176"/>
          </a:xfrm>
          <a:prstGeom prst="rect">
            <a:avLst/>
          </a:prstGeom>
          <a:noFill/>
          <a:ln>
            <a:noFill/>
          </a:ln>
        </p:spPr>
      </p:pic>
      <p:pic>
        <p:nvPicPr>
          <p:cNvPr id="95" name="Google Shape;95;p17" title="AdobeStock_529235477.jpeg"/>
          <p:cNvPicPr preferRelativeResize="0"/>
          <p:nvPr/>
        </p:nvPicPr>
        <p:blipFill rotWithShape="1">
          <a:blip r:embed="rId8">
            <a:alphaModFix/>
          </a:blip>
          <a:srcRect l="20372" r="20372"/>
          <a:stretch/>
        </p:blipFill>
        <p:spPr>
          <a:xfrm>
            <a:off x="-1350" y="2622325"/>
            <a:ext cx="2241393" cy="2521175"/>
          </a:xfrm>
          <a:prstGeom prst="rect">
            <a:avLst/>
          </a:prstGeom>
          <a:noFill/>
          <a:ln>
            <a:noFill/>
          </a:ln>
        </p:spPr>
      </p:pic>
      <p:pic>
        <p:nvPicPr>
          <p:cNvPr id="96" name="Google Shape;96;p17" title="AdobeStock_1455826113.jpeg"/>
          <p:cNvPicPr preferRelativeResize="0"/>
          <p:nvPr/>
        </p:nvPicPr>
        <p:blipFill rotWithShape="1">
          <a:blip r:embed="rId9">
            <a:alphaModFix/>
          </a:blip>
          <a:srcRect l="20372" r="20372"/>
          <a:stretch/>
        </p:blipFill>
        <p:spPr>
          <a:xfrm>
            <a:off x="6903959" y="2622325"/>
            <a:ext cx="2241393" cy="2521175"/>
          </a:xfrm>
          <a:prstGeom prst="rect">
            <a:avLst/>
          </a:prstGeom>
          <a:noFill/>
          <a:ln>
            <a:noFill/>
          </a:ln>
        </p:spPr>
      </p:pic>
      <p:pic>
        <p:nvPicPr>
          <p:cNvPr id="97" name="Google Shape;97;p17" title="AdobeStock_890371545.jpeg"/>
          <p:cNvPicPr preferRelativeResize="0"/>
          <p:nvPr/>
        </p:nvPicPr>
        <p:blipFill rotWithShape="1">
          <a:blip r:embed="rId10">
            <a:alphaModFix/>
          </a:blip>
          <a:srcRect l="20372" r="20372"/>
          <a:stretch/>
        </p:blipFill>
        <p:spPr>
          <a:xfrm>
            <a:off x="4602189" y="2622325"/>
            <a:ext cx="2241393" cy="2521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8" title="Screenshot 2025-08-13 at 4.58.29 PM.png">
            <a:hlinkClick r:id="rId3"/>
          </p:cNvPr>
          <p:cNvPicPr preferRelativeResize="0"/>
          <p:nvPr/>
        </p:nvPicPr>
        <p:blipFill rotWithShape="1">
          <a:blip r:embed="rId4">
            <a:alphaModFix/>
          </a:blip>
          <a:srcRect l="6850" r="6867" b="1195"/>
          <a:stretch/>
        </p:blipFill>
        <p:spPr>
          <a:xfrm>
            <a:off x="0" y="-9850"/>
            <a:ext cx="9143997" cy="5153351"/>
          </a:xfrm>
          <a:prstGeom prst="rect">
            <a:avLst/>
          </a:prstGeom>
          <a:noFill/>
          <a:ln>
            <a:noFill/>
          </a:ln>
        </p:spPr>
      </p:pic>
      <p:sp>
        <p:nvSpPr>
          <p:cNvPr id="103" name="Google Shape;103;p18"/>
          <p:cNvSpPr/>
          <p:nvPr/>
        </p:nvSpPr>
        <p:spPr>
          <a:xfrm>
            <a:off x="0" y="359225"/>
            <a:ext cx="76965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8"/>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What makes a relationship healthy?</a:t>
            </a:r>
            <a:endParaRPr sz="2800">
              <a:solidFill>
                <a:schemeClr val="lt1"/>
              </a:solidFill>
              <a:latin typeface="Josefin Sans SemiBold"/>
              <a:ea typeface="Josefin Sans SemiBold"/>
              <a:cs typeface="Josefin Sans SemiBold"/>
              <a:sym typeface="Josefin Sans SemiBold"/>
            </a:endParaRPr>
          </a:p>
        </p:txBody>
      </p:sp>
      <p:pic>
        <p:nvPicPr>
          <p:cNvPr id="105" name="Google Shape;105;p18"/>
          <p:cNvPicPr preferRelativeResize="0"/>
          <p:nvPr/>
        </p:nvPicPr>
        <p:blipFill>
          <a:blip r:embed="rId5">
            <a:alphaModFix/>
          </a:blip>
          <a:stretch>
            <a:fillRect/>
          </a:stretch>
        </p:blipFill>
        <p:spPr>
          <a:xfrm>
            <a:off x="3917875" y="2115113"/>
            <a:ext cx="1308273" cy="914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title="AdobeStock_119095082.jpeg"/>
          <p:cNvPicPr preferRelativeResize="0"/>
          <p:nvPr/>
        </p:nvPicPr>
        <p:blipFill rotWithShape="1">
          <a:blip r:embed="rId3">
            <a:alphaModFix amt="15000"/>
          </a:blip>
          <a:srcRect l="1244" b="16100"/>
          <a:stretch/>
        </p:blipFill>
        <p:spPr>
          <a:xfrm>
            <a:off x="-2475" y="-19950"/>
            <a:ext cx="9144003" cy="5143501"/>
          </a:xfrm>
          <a:prstGeom prst="rect">
            <a:avLst/>
          </a:prstGeom>
          <a:noFill/>
          <a:ln>
            <a:noFill/>
          </a:ln>
        </p:spPr>
      </p:pic>
      <p:sp>
        <p:nvSpPr>
          <p:cNvPr id="111" name="Google Shape;111;p19"/>
          <p:cNvSpPr/>
          <p:nvPr/>
        </p:nvSpPr>
        <p:spPr>
          <a:xfrm>
            <a:off x="-150" y="359225"/>
            <a:ext cx="8816700" cy="816300"/>
          </a:xfrm>
          <a:prstGeom prst="rect">
            <a:avLst/>
          </a:prstGeom>
          <a:solidFill>
            <a:srgbClr val="0097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9"/>
          <p:cNvSpPr txBox="1"/>
          <p:nvPr/>
        </p:nvSpPr>
        <p:spPr>
          <a:xfrm>
            <a:off x="721275" y="1481747"/>
            <a:ext cx="7180800" cy="3263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Checking your phone, asking for passwords.</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Being upset for not getting a reply on messages, snapchat, or IG.</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Constantly putting you down.</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Explosive temper.</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Isolating you from family or friends.</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Physically hurting you in any way.</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Telling you what to do, who to hang out with, what to wear, etc.</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Unable to talk about things that matter to you.</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Dishonesty.</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Unable to admit when we make a mistake.</a:t>
            </a:r>
            <a:endParaRPr sz="1600">
              <a:solidFill>
                <a:schemeClr val="dk1"/>
              </a:solidFill>
              <a:latin typeface="Noto Sans"/>
              <a:ea typeface="Noto Sans"/>
              <a:cs typeface="Noto Sans"/>
              <a:sym typeface="Noto Sans"/>
            </a:endParaRPr>
          </a:p>
          <a:p>
            <a:pPr marL="457200" lvl="0" indent="-330200" algn="l" rtl="0">
              <a:lnSpc>
                <a:spcPct val="115000"/>
              </a:lnSpc>
              <a:spcBef>
                <a:spcPts val="0"/>
              </a:spcBef>
              <a:spcAft>
                <a:spcPts val="0"/>
              </a:spcAft>
              <a:buClr>
                <a:schemeClr val="dk1"/>
              </a:buClr>
              <a:buSzPts val="1600"/>
              <a:buFont typeface="Noto Sans"/>
              <a:buChar char="●"/>
            </a:pPr>
            <a:r>
              <a:rPr lang="en" sz="1600">
                <a:solidFill>
                  <a:schemeClr val="dk1"/>
                </a:solidFill>
                <a:latin typeface="Noto Sans"/>
                <a:ea typeface="Noto Sans"/>
                <a:cs typeface="Noto Sans"/>
                <a:sym typeface="Noto Sans"/>
              </a:rPr>
              <a:t>Making false accusations.1</a:t>
            </a:r>
            <a:endParaRPr sz="1600">
              <a:solidFill>
                <a:schemeClr val="dk1"/>
              </a:solidFill>
              <a:latin typeface="Noto Sans"/>
              <a:ea typeface="Noto Sans"/>
              <a:cs typeface="Noto Sans"/>
              <a:sym typeface="Noto Sans"/>
            </a:endParaRPr>
          </a:p>
        </p:txBody>
      </p:sp>
      <p:sp>
        <p:nvSpPr>
          <p:cNvPr id="113" name="Google Shape;113;p19"/>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Warning signs of an unhealthy relationship?</a:t>
            </a:r>
            <a:endParaRPr sz="2800">
              <a:solidFill>
                <a:schemeClr val="lt1"/>
              </a:solidFill>
              <a:latin typeface="Josefin Sans SemiBold"/>
              <a:ea typeface="Josefin Sans SemiBold"/>
              <a:cs typeface="Josefin Sans SemiBold"/>
              <a:sym typeface="Josefin Sans SemiBold"/>
            </a:endParaRPr>
          </a:p>
        </p:txBody>
      </p:sp>
      <p:pic>
        <p:nvPicPr>
          <p:cNvPr id="114" name="Google Shape;114;p19" title="Connection.png"/>
          <p:cNvPicPr preferRelativeResize="0"/>
          <p:nvPr/>
        </p:nvPicPr>
        <p:blipFill rotWithShape="1">
          <a:blip r:embed="rId4">
            <a:alphaModFix/>
          </a:blip>
          <a:srcRect l="169" r="159"/>
          <a:stretch/>
        </p:blipFill>
        <p:spPr>
          <a:xfrm>
            <a:off x="5745025" y="2472350"/>
            <a:ext cx="3376174" cy="2671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0" title="AdobeStock_1298515818.jpeg"/>
          <p:cNvPicPr preferRelativeResize="0"/>
          <p:nvPr/>
        </p:nvPicPr>
        <p:blipFill rotWithShape="1">
          <a:blip r:embed="rId3">
            <a:alphaModFix/>
          </a:blip>
          <a:srcRect l="11889" r="11896"/>
          <a:stretch/>
        </p:blipFill>
        <p:spPr>
          <a:xfrm>
            <a:off x="0" y="0"/>
            <a:ext cx="9144003" cy="5143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1"/>
          <p:cNvSpPr/>
          <p:nvPr/>
        </p:nvSpPr>
        <p:spPr>
          <a:xfrm>
            <a:off x="517650" y="0"/>
            <a:ext cx="8626200" cy="5143500"/>
          </a:xfrm>
          <a:prstGeom prst="rect">
            <a:avLst/>
          </a:prstGeom>
          <a:solidFill>
            <a:srgbClr val="0C0C0C">
              <a:alpha val="436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21"/>
          <p:cNvSpPr txBox="1"/>
          <p:nvPr/>
        </p:nvSpPr>
        <p:spPr>
          <a:xfrm>
            <a:off x="1840200" y="1970825"/>
            <a:ext cx="5463600" cy="137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3600">
                <a:solidFill>
                  <a:schemeClr val="lt1"/>
                </a:solidFill>
                <a:latin typeface="Noto Sans SemiBold"/>
                <a:ea typeface="Noto Sans SemiBold"/>
                <a:cs typeface="Noto Sans SemiBold"/>
                <a:sym typeface="Noto Sans SemiBold"/>
              </a:rPr>
              <a:t>What do you think consent is?</a:t>
            </a:r>
            <a:endParaRPr sz="3600">
              <a:solidFill>
                <a:schemeClr val="lt1"/>
              </a:solidFill>
              <a:latin typeface="Noto Sans SemiBold"/>
              <a:ea typeface="Noto Sans SemiBold"/>
              <a:cs typeface="Noto Sans SemiBold"/>
              <a:sym typeface="Noto Sans SemiBold"/>
            </a:endParaRPr>
          </a:p>
        </p:txBody>
      </p:sp>
      <p:sp>
        <p:nvSpPr>
          <p:cNvPr id="126" name="Google Shape;126;p21"/>
          <p:cNvSpPr/>
          <p:nvPr/>
        </p:nvSpPr>
        <p:spPr>
          <a:xfrm>
            <a:off x="0" y="359225"/>
            <a:ext cx="8555400" cy="816300"/>
          </a:xfrm>
          <a:prstGeom prst="rect">
            <a:avLst/>
          </a:prstGeom>
          <a:solidFill>
            <a:srgbClr val="0097A7">
              <a:alpha val="8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21"/>
          <p:cNvSpPr txBox="1"/>
          <p:nvPr/>
        </p:nvSpPr>
        <p:spPr>
          <a:xfrm>
            <a:off x="768900" y="462275"/>
            <a:ext cx="804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600"/>
              </a:spcAft>
              <a:buNone/>
            </a:pPr>
            <a:r>
              <a:rPr lang="en" sz="2800">
                <a:solidFill>
                  <a:schemeClr val="lt1"/>
                </a:solidFill>
                <a:latin typeface="Josefin Sans SemiBold"/>
                <a:ea typeface="Josefin Sans SemiBold"/>
                <a:cs typeface="Josefin Sans SemiBold"/>
                <a:sym typeface="Josefin Sans SemiBold"/>
              </a:rPr>
              <a:t>Let’s begin our conversation about consent.</a:t>
            </a:r>
            <a:endParaRPr sz="2800">
              <a:solidFill>
                <a:schemeClr val="lt1"/>
              </a:solidFill>
              <a:latin typeface="Josefin Sans SemiBold"/>
              <a:ea typeface="Josefin Sans SemiBold"/>
              <a:cs typeface="Josefin Sans SemiBold"/>
              <a:sym typeface="Josefin Sans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2919</Words>
  <Application>Microsoft Office PowerPoint</Application>
  <PresentationFormat>On-screen Show (16:9)</PresentationFormat>
  <Paragraphs>270</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Josefin Sans SemiBold</vt:lpstr>
      <vt:lpstr>Noto Sans Black</vt:lpstr>
      <vt:lpstr>Noto Sans</vt:lpstr>
      <vt:lpstr>Arial</vt:lpstr>
      <vt:lpstr>Noto Sans ExtraBold</vt:lpstr>
      <vt:lpstr>Josefin Sans</vt:lpstr>
      <vt:lpstr>Noto Sans Medium</vt:lpstr>
      <vt:lpstr>Noto Sans SemiBold</vt:lpstr>
      <vt:lpstr>Simple Light</vt:lpstr>
      <vt:lpstr>BELIEVE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some things we might ask consent for?</vt:lpstr>
      <vt:lpstr>PowerPoint Presentation</vt:lpstr>
      <vt:lpstr>PowerPoint Presentation</vt:lpstr>
      <vt:lpstr>PowerPoint Presentation</vt:lpstr>
      <vt:lpstr>Let’s think of some  examples together. </vt:lpstr>
      <vt:lpstr>PowerPoint Presentation</vt:lpstr>
      <vt:lpstr>Scenario Activity </vt:lpstr>
      <vt:lpstr>You and your partner (or friend) take a cute photo together at a party, but you are not sure they would want it posted.   What do you do?</vt:lpstr>
      <vt:lpstr>Your partner asks for your phone password  “to build trust”. You are not comfortable giving it to them.   How might you respond?</vt:lpstr>
      <vt:lpstr>Your partner sends many texts asking you where you are every time you go out with other friends. This behavior has unsettled you.    What do you do?</vt:lpstr>
      <vt:lpstr>PowerPoint Presentation</vt:lpstr>
      <vt:lpstr>PowerPoint Presentation</vt:lpstr>
      <vt:lpstr>PowerPoint Presentation</vt:lpstr>
      <vt:lpstr>PowerPoint Presentation</vt:lpstr>
      <vt:lpstr>PowerPoint Presentation</vt:lpstr>
      <vt:lpstr>  PEACE Counselor Name: Agency Information: Phone number: Website: Email address:  Additional resources: www.youthinbc.com  www.kidshelpphone.ca  www.loveisrespect.org www2.gov.bc.ca/gov/content/justice/criminal-justice/victims-of-crime/victimlinkbc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Alex Anderson</cp:lastModifiedBy>
  <cp:revision>4</cp:revision>
  <dcterms:modified xsi:type="dcterms:W3CDTF">2025-12-18T21:08:25Z</dcterms:modified>
</cp:coreProperties>
</file>