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385" r:id="rId2"/>
    <p:sldId id="257" r:id="rId3"/>
    <p:sldId id="258" r:id="rId4"/>
    <p:sldId id="259" r:id="rId5"/>
    <p:sldId id="322" r:id="rId6"/>
    <p:sldId id="321" r:id="rId7"/>
    <p:sldId id="323" r:id="rId8"/>
    <p:sldId id="330" r:id="rId9"/>
    <p:sldId id="327" r:id="rId10"/>
    <p:sldId id="326" r:id="rId11"/>
    <p:sldId id="328" r:id="rId12"/>
    <p:sldId id="329" r:id="rId13"/>
    <p:sldId id="331" r:id="rId14"/>
    <p:sldId id="332" r:id="rId15"/>
    <p:sldId id="333" r:id="rId16"/>
    <p:sldId id="335" r:id="rId17"/>
    <p:sldId id="337" r:id="rId18"/>
    <p:sldId id="336" r:id="rId19"/>
    <p:sldId id="338" r:id="rId20"/>
    <p:sldId id="339" r:id="rId21"/>
    <p:sldId id="340" r:id="rId22"/>
    <p:sldId id="341" r:id="rId23"/>
    <p:sldId id="342" r:id="rId24"/>
    <p:sldId id="344" r:id="rId25"/>
    <p:sldId id="345" r:id="rId26"/>
    <p:sldId id="346" r:id="rId27"/>
    <p:sldId id="347" r:id="rId28"/>
    <p:sldId id="348" r:id="rId29"/>
    <p:sldId id="349" r:id="rId30"/>
    <p:sldId id="350" r:id="rId31"/>
    <p:sldId id="351" r:id="rId32"/>
    <p:sldId id="352" r:id="rId33"/>
    <p:sldId id="354" r:id="rId34"/>
    <p:sldId id="353"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84" r:id="rId65"/>
    <p:sldId id="32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2D3679-1BA6-5388-27C9-24E80E288E1F}" name="hyzelb@student.ubc.ca" initials="h" userId="S::hyzelb@student.ubc.ca::ef15ee24-3472-4b6e-a485-e3f21971090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1"/>
    <p:restoredTop sz="79587"/>
  </p:normalViewPr>
  <p:slideViewPr>
    <p:cSldViewPr snapToGrid="0">
      <p:cViewPr varScale="1">
        <p:scale>
          <a:sx n="88" d="100"/>
          <a:sy n="88" d="100"/>
        </p:scale>
        <p:origin x="6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0C01F-3854-4A4F-BF4E-393514AB6FAC}" type="datetimeFigureOut">
              <a:rPr lang="en-US" smtClean="0"/>
              <a:t>8/1/25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3B92A-A434-8F4B-84E7-07FFA93D9C06}" type="slidenum">
              <a:rPr lang="en-US" smtClean="0"/>
              <a:t>‹#›</a:t>
            </a:fld>
            <a:endParaRPr lang="en-US"/>
          </a:p>
        </p:txBody>
      </p:sp>
    </p:spTree>
    <p:extLst>
      <p:ext uri="{BB962C8B-B14F-4D97-AF65-F5344CB8AC3E}">
        <p14:creationId xmlns:p14="http://schemas.microsoft.com/office/powerpoint/2010/main" val="128869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a:t>
            </a:fld>
            <a:endParaRPr lang="en-US"/>
          </a:p>
        </p:txBody>
      </p:sp>
    </p:spTree>
    <p:extLst>
      <p:ext uri="{BB962C8B-B14F-4D97-AF65-F5344CB8AC3E}">
        <p14:creationId xmlns:p14="http://schemas.microsoft.com/office/powerpoint/2010/main" val="184507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(alternative 1) </a:t>
            </a:r>
            <a:r>
              <a:rPr lang="en-US" dirty="0"/>
              <a:t>: Consider using this video as your case scenario: click on the slide “play” button</a:t>
            </a:r>
          </a:p>
          <a:p>
            <a:endParaRPr lang="en-US" dirty="0"/>
          </a:p>
          <a:p>
            <a:r>
              <a:rPr lang="en-US" dirty="0"/>
              <a:t>Video for grade 6 and up: “Beeping from That’s not Cool”</a:t>
            </a:r>
          </a:p>
          <a:p>
            <a:endParaRPr lang="en-IN" dirty="0"/>
          </a:p>
          <a:p>
            <a:r>
              <a:rPr lang="en-IN" dirty="0"/>
              <a:t>https://</a:t>
            </a:r>
            <a:r>
              <a:rPr lang="en-IN" dirty="0" err="1"/>
              <a:t>www.youtube.com</a:t>
            </a:r>
            <a:r>
              <a:rPr lang="en-IN" dirty="0"/>
              <a:t>/</a:t>
            </a:r>
            <a:r>
              <a:rPr lang="en-IN" dirty="0" err="1"/>
              <a:t>watch?v</a:t>
            </a:r>
            <a:r>
              <a:rPr lang="en-IN" dirty="0"/>
              <a:t>=</a:t>
            </a:r>
            <a:r>
              <a:rPr lang="en-IN" dirty="0" err="1"/>
              <a:t>iJbYCYAVTjQ</a:t>
            </a:r>
            <a:endParaRPr lang="en-IN" dirty="0"/>
          </a:p>
          <a:p>
            <a:endParaRPr lang="en-US" dirty="0"/>
          </a:p>
          <a:p>
            <a:r>
              <a:rPr lang="en-US" dirty="0"/>
              <a:t>Discussion Question: </a:t>
            </a:r>
          </a:p>
          <a:p>
            <a:r>
              <a:rPr lang="en-US" dirty="0"/>
              <a:t>- How might you respond to this situation? </a:t>
            </a:r>
          </a:p>
          <a:p>
            <a:pPr marL="0" indent="0">
              <a:buFontTx/>
              <a:buNone/>
            </a:pPr>
            <a:endParaRPr lang="en-US" b="1" dirty="0"/>
          </a:p>
          <a:p>
            <a:pPr marL="0" indent="0">
              <a:buFontTx/>
              <a:buNone/>
            </a:pPr>
            <a:r>
              <a:rPr lang="en-US" b="1" dirty="0"/>
              <a:t>Key points to highlight during discussion:</a:t>
            </a:r>
            <a:endParaRPr lang="en-US" dirty="0"/>
          </a:p>
          <a:p>
            <a:pPr marL="171450" indent="-171450">
              <a:buFontTx/>
              <a:buChar char="-"/>
            </a:pPr>
            <a:r>
              <a:rPr lang="en-US" dirty="0"/>
              <a:t>Use of “I” statements to express personal discomfort</a:t>
            </a:r>
          </a:p>
          <a:p>
            <a:pPr marL="171450" indent="-171450">
              <a:buFontTx/>
              <a:buChar char="-"/>
            </a:pPr>
            <a:r>
              <a:rPr lang="en-US" dirty="0"/>
              <a:t>Acknowledge the other person’s feelings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Establish Boundaries </a:t>
            </a:r>
          </a:p>
          <a:p>
            <a:pPr marL="171450" indent="-171450">
              <a:buFontTx/>
              <a:buChar char="-"/>
            </a:pPr>
            <a:r>
              <a:rPr lang="en-US" dirty="0"/>
              <a:t>Propose an alternative</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10</a:t>
            </a:fld>
            <a:endParaRPr lang="en-US"/>
          </a:p>
        </p:txBody>
      </p:sp>
    </p:spTree>
    <p:extLst>
      <p:ext uri="{BB962C8B-B14F-4D97-AF65-F5344CB8AC3E}">
        <p14:creationId xmlns:p14="http://schemas.microsoft.com/office/powerpoint/2010/main" val="280967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(alternative to scenario 1)</a:t>
            </a:r>
            <a:r>
              <a:rPr lang="en-US" dirty="0"/>
              <a:t>: Consider using this video as your case scenario: click on the slide “play”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Video for grade 6 and up: </a:t>
            </a:r>
            <a:r>
              <a:rPr lang="en-IN" sz="1200" i="1" kern="1200" dirty="0">
                <a:solidFill>
                  <a:schemeClr val="tx1"/>
                </a:solidFill>
                <a:effectLst/>
                <a:latin typeface="+mn-lt"/>
                <a:ea typeface="+mn-ea"/>
                <a:cs typeface="+mn-cs"/>
              </a:rPr>
              <a:t>That’s Not Cool PSA from That’s Not Cool </a:t>
            </a:r>
            <a:r>
              <a:rPr lang="en-IN" sz="1200" kern="1200" dirty="0">
                <a:solidFill>
                  <a:schemeClr val="tx1"/>
                </a:solidFill>
                <a:effectLst/>
                <a:latin typeface="+mn-lt"/>
                <a:ea typeface="+mn-ea"/>
                <a:cs typeface="+mn-cs"/>
              </a:rPr>
              <a:t>https://</a:t>
            </a:r>
            <a:r>
              <a:rPr lang="en-IN" sz="1200" kern="1200" dirty="0" err="1">
                <a:solidFill>
                  <a:schemeClr val="tx1"/>
                </a:solidFill>
                <a:effectLst/>
                <a:latin typeface="+mn-lt"/>
                <a:ea typeface="+mn-ea"/>
                <a:cs typeface="+mn-cs"/>
              </a:rPr>
              <a:t>www.youtube.com</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watch?v</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hLvcSVgNqpk</a:t>
            </a:r>
            <a:r>
              <a:rPr lang="en-IN" sz="1200" kern="1200" dirty="0">
                <a:solidFill>
                  <a:schemeClr val="tx1"/>
                </a:solidFill>
                <a:effectLst/>
                <a:latin typeface="+mn-lt"/>
                <a:ea typeface="+mn-ea"/>
                <a:cs typeface="+mn-cs"/>
              </a:rPr>
              <a:t> </a:t>
            </a:r>
            <a:endParaRPr lang="en-IN" dirty="0"/>
          </a:p>
          <a:p>
            <a:endParaRPr lang="en-US" dirty="0"/>
          </a:p>
          <a:p>
            <a:r>
              <a:rPr lang="en-US" dirty="0"/>
              <a:t>Discussion Question: </a:t>
            </a:r>
          </a:p>
          <a:p>
            <a:r>
              <a:rPr lang="en-US" dirty="0"/>
              <a:t>- How might you respond to this situation? </a:t>
            </a:r>
          </a:p>
          <a:p>
            <a:endParaRPr lang="en-US"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11</a:t>
            </a:fld>
            <a:endParaRPr lang="en-US"/>
          </a:p>
        </p:txBody>
      </p:sp>
    </p:spTree>
    <p:extLst>
      <p:ext uri="{BB962C8B-B14F-4D97-AF65-F5344CB8AC3E}">
        <p14:creationId xmlns:p14="http://schemas.microsoft.com/office/powerpoint/2010/main" val="235474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endParaRPr lang="en-US" dirty="0"/>
          </a:p>
          <a:p>
            <a:r>
              <a:rPr lang="en-US" dirty="0"/>
              <a:t>Next few slides contain scenarios can be interchanged as they discuss the same challenging situation. Facilitator may choose the one that they prefer between the slides that have a triangle of the same </a:t>
            </a:r>
            <a:r>
              <a:rPr lang="en-US" dirty="0" err="1"/>
              <a:t>colour</a:t>
            </a:r>
            <a:r>
              <a:rPr lang="en-US" dirty="0"/>
              <a:t>. </a:t>
            </a:r>
          </a:p>
          <a:p>
            <a:endParaRPr lang="en-US" dirty="0"/>
          </a:p>
          <a:p>
            <a:r>
              <a:rPr lang="en-US" dirty="0"/>
              <a:t>Discussion Question: </a:t>
            </a:r>
          </a:p>
          <a:p>
            <a:r>
              <a:rPr lang="en-US" dirty="0"/>
              <a:t>- How might you respond to this situation? </a:t>
            </a:r>
          </a:p>
          <a:p>
            <a:endParaRPr lang="en-US" dirty="0"/>
          </a:p>
          <a:p>
            <a:pPr marL="0" indent="0">
              <a:buFontTx/>
              <a:buNone/>
            </a:pPr>
            <a:r>
              <a:rPr lang="en-US" b="1" dirty="0"/>
              <a:t>Key points to highlight during discussion:</a:t>
            </a:r>
            <a:endParaRPr lang="en-US" dirty="0"/>
          </a:p>
          <a:p>
            <a:pPr marL="171450" indent="-171450">
              <a:buFontTx/>
              <a:buChar char="-"/>
            </a:pPr>
            <a:r>
              <a:rPr lang="en-US" dirty="0"/>
              <a:t>Use of “I” statements to express personal discomfort</a:t>
            </a:r>
          </a:p>
          <a:p>
            <a:pPr marL="171450" indent="-171450">
              <a:buFontTx/>
              <a:buChar char="-"/>
            </a:pPr>
            <a:r>
              <a:rPr lang="en-US" dirty="0"/>
              <a:t>Acknowledge the other person’s feelings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Establish Boundaries </a:t>
            </a:r>
          </a:p>
          <a:p>
            <a:pPr marL="171450" indent="-171450">
              <a:buFontTx/>
              <a:buChar char="-"/>
            </a:pPr>
            <a:r>
              <a:rPr lang="en-US" dirty="0"/>
              <a:t>Propose an alternative</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12</a:t>
            </a:fld>
            <a:endParaRPr lang="en-US"/>
          </a:p>
        </p:txBody>
      </p:sp>
    </p:spTree>
    <p:extLst>
      <p:ext uri="{BB962C8B-B14F-4D97-AF65-F5344CB8AC3E}">
        <p14:creationId xmlns:p14="http://schemas.microsoft.com/office/powerpoint/2010/main" val="811532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Optional (alternative to scenario 2): </a:t>
            </a:r>
            <a:r>
              <a:rPr lang="en-IN" sz="1200" kern="1200" dirty="0">
                <a:solidFill>
                  <a:schemeClr val="tx1"/>
                </a:solidFill>
                <a:effectLst/>
                <a:latin typeface="+mn-lt"/>
                <a:ea typeface="+mn-ea"/>
                <a:cs typeface="+mn-cs"/>
              </a:rPr>
              <a:t>Consider using one of the videos below as your case scenario: </a:t>
            </a:r>
            <a:endParaRPr lang="en-I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Video for </a:t>
            </a:r>
            <a:r>
              <a:rPr lang="en-IN" sz="1200" b="1" kern="1200" dirty="0">
                <a:solidFill>
                  <a:schemeClr val="tx1"/>
                </a:solidFill>
                <a:effectLst/>
                <a:latin typeface="+mn-lt"/>
                <a:ea typeface="+mn-ea"/>
                <a:cs typeface="+mn-cs"/>
              </a:rPr>
              <a:t>grade 7</a:t>
            </a:r>
            <a:r>
              <a:rPr lang="en-IN" sz="1200" kern="1200" dirty="0">
                <a:solidFill>
                  <a:schemeClr val="tx1"/>
                </a:solidFill>
                <a:effectLst/>
                <a:latin typeface="+mn-lt"/>
                <a:ea typeface="+mn-ea"/>
                <a:cs typeface="+mn-cs"/>
              </a:rPr>
              <a:t>: </a:t>
            </a:r>
            <a:r>
              <a:rPr lang="en-IN" sz="1200" i="1" kern="1200" dirty="0">
                <a:solidFill>
                  <a:schemeClr val="tx1"/>
                </a:solidFill>
                <a:effectLst/>
                <a:latin typeface="+mn-lt"/>
                <a:ea typeface="+mn-ea"/>
                <a:cs typeface="+mn-cs"/>
              </a:rPr>
              <a:t>The Teens Discuss Password Sharing and Privacy from FX Networks </a:t>
            </a:r>
            <a:r>
              <a:rPr lang="en-IN" sz="1200" kern="1200" dirty="0">
                <a:solidFill>
                  <a:schemeClr val="tx1"/>
                </a:solidFill>
                <a:effectLst/>
                <a:latin typeface="+mn-lt"/>
                <a:ea typeface="+mn-ea"/>
                <a:cs typeface="+mn-cs"/>
              </a:rPr>
              <a:t>https://</a:t>
            </a:r>
            <a:r>
              <a:rPr lang="en-IN" sz="1200" kern="1200" dirty="0" err="1">
                <a:solidFill>
                  <a:schemeClr val="tx1"/>
                </a:solidFill>
                <a:effectLst/>
                <a:latin typeface="+mn-lt"/>
                <a:ea typeface="+mn-ea"/>
                <a:cs typeface="+mn-cs"/>
              </a:rPr>
              <a:t>www.youtube.com</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watch?v</a:t>
            </a:r>
            <a:r>
              <a:rPr lang="en-IN" sz="1200" kern="1200" dirty="0">
                <a:solidFill>
                  <a:schemeClr val="tx1"/>
                </a:solidFill>
                <a:effectLst/>
                <a:latin typeface="+mn-lt"/>
                <a:ea typeface="+mn-ea"/>
                <a:cs typeface="+mn-cs"/>
              </a:rPr>
              <a:t>=gFXY7UpW96U </a:t>
            </a:r>
          </a:p>
          <a:p>
            <a:endParaRPr lang="en-US" dirty="0"/>
          </a:p>
          <a:p>
            <a:pPr marL="0" indent="0">
              <a:buFontTx/>
              <a:buNone/>
            </a:pPr>
            <a:r>
              <a:rPr lang="en-US" b="1" dirty="0"/>
              <a:t>Key points to highlight during discussion:</a:t>
            </a:r>
            <a:endParaRPr lang="en-US" dirty="0"/>
          </a:p>
          <a:p>
            <a:pPr marL="171450" indent="-171450">
              <a:buFontTx/>
              <a:buChar char="-"/>
            </a:pPr>
            <a:r>
              <a:rPr lang="en-US" dirty="0"/>
              <a:t>Use of “I” statements to express personal discomfort</a:t>
            </a:r>
          </a:p>
          <a:p>
            <a:pPr marL="171450" indent="-171450">
              <a:buFontTx/>
              <a:buChar char="-"/>
            </a:pPr>
            <a:r>
              <a:rPr lang="en-US" dirty="0"/>
              <a:t>Acknowledge the other person’s feelings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Establish Boundaries </a:t>
            </a:r>
          </a:p>
          <a:p>
            <a:pPr marL="171450" indent="-171450">
              <a:buFontTx/>
              <a:buChar char="-"/>
            </a:pPr>
            <a:r>
              <a:rPr lang="en-US" dirty="0"/>
              <a:t>Propose an alternative</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13</a:t>
            </a:fld>
            <a:endParaRPr lang="en-US"/>
          </a:p>
        </p:txBody>
      </p:sp>
    </p:spTree>
    <p:extLst>
      <p:ext uri="{BB962C8B-B14F-4D97-AF65-F5344CB8AC3E}">
        <p14:creationId xmlns:p14="http://schemas.microsoft.com/office/powerpoint/2010/main" val="3088002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Optional (alternative to scenario 2): </a:t>
            </a:r>
            <a:r>
              <a:rPr lang="en-IN" sz="1200" kern="1200" dirty="0">
                <a:solidFill>
                  <a:schemeClr val="tx1"/>
                </a:solidFill>
                <a:effectLst/>
                <a:latin typeface="+mn-lt"/>
                <a:ea typeface="+mn-ea"/>
                <a:cs typeface="+mn-cs"/>
              </a:rPr>
              <a:t>Consider using this video as your case scenario: </a:t>
            </a:r>
            <a:endParaRPr lang="en-I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Video for </a:t>
            </a:r>
            <a:r>
              <a:rPr lang="en-IN" sz="1200" b="1" kern="1200" dirty="0">
                <a:solidFill>
                  <a:schemeClr val="tx1"/>
                </a:solidFill>
                <a:effectLst/>
                <a:latin typeface="+mn-lt"/>
                <a:ea typeface="+mn-ea"/>
                <a:cs typeface="+mn-cs"/>
              </a:rPr>
              <a:t>grade 7 </a:t>
            </a:r>
            <a:r>
              <a:rPr lang="en-IN" sz="1200" kern="1200" dirty="0">
                <a:solidFill>
                  <a:schemeClr val="tx1"/>
                </a:solidFill>
                <a:effectLst/>
                <a:latin typeface="+mn-lt"/>
                <a:ea typeface="+mn-ea"/>
                <a:cs typeface="+mn-cs"/>
              </a:rPr>
              <a:t>and up: </a:t>
            </a:r>
            <a:r>
              <a:rPr lang="en-IN" sz="1200" i="1" kern="1200" dirty="0">
                <a:solidFill>
                  <a:schemeClr val="tx1"/>
                </a:solidFill>
                <a:effectLst/>
                <a:latin typeface="+mn-lt"/>
                <a:ea typeface="+mn-ea"/>
                <a:cs typeface="+mn-cs"/>
              </a:rPr>
              <a:t>3 Ways to Increase Password Security from BC Society of Transition </a:t>
            </a:r>
            <a:r>
              <a:rPr lang="en-IN" sz="1200" kern="1200" dirty="0">
                <a:solidFill>
                  <a:schemeClr val="tx1"/>
                </a:solidFill>
                <a:effectLst/>
                <a:latin typeface="+mn-lt"/>
                <a:ea typeface="+mn-ea"/>
                <a:cs typeface="+mn-cs"/>
              </a:rPr>
              <a:t>Houses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https://</a:t>
            </a:r>
            <a:r>
              <a:rPr lang="en-IN" sz="1200" kern="1200" dirty="0" err="1">
                <a:solidFill>
                  <a:schemeClr val="tx1"/>
                </a:solidFill>
                <a:effectLst/>
                <a:latin typeface="+mn-lt"/>
                <a:ea typeface="+mn-ea"/>
                <a:cs typeface="+mn-cs"/>
              </a:rPr>
              <a:t>youtu.be</a:t>
            </a:r>
            <a:r>
              <a:rPr lang="en-IN" sz="1200" kern="1200" dirty="0">
                <a:solidFill>
                  <a:schemeClr val="tx1"/>
                </a:solidFill>
                <a:effectLst/>
                <a:latin typeface="+mn-lt"/>
                <a:ea typeface="+mn-ea"/>
                <a:cs typeface="+mn-cs"/>
              </a:rPr>
              <a:t>/qx4JpiL2fmw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r>
              <a:rPr lang="en-US" dirty="0"/>
              <a:t>Discussion Question: </a:t>
            </a:r>
          </a:p>
          <a:p>
            <a:r>
              <a:rPr lang="en-US" dirty="0"/>
              <a:t>- How might you respond to this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14</a:t>
            </a:fld>
            <a:endParaRPr lang="en-US"/>
          </a:p>
        </p:txBody>
      </p:sp>
    </p:spTree>
    <p:extLst>
      <p:ext uri="{BB962C8B-B14F-4D97-AF65-F5344CB8AC3E}">
        <p14:creationId xmlns:p14="http://schemas.microsoft.com/office/powerpoint/2010/main" val="47581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endParaRPr lang="en-US" dirty="0"/>
          </a:p>
          <a:p>
            <a:r>
              <a:rPr lang="en-US" dirty="0"/>
              <a:t>Optional Scenario – </a:t>
            </a:r>
          </a:p>
          <a:p>
            <a:endParaRPr lang="en-US" dirty="0"/>
          </a:p>
          <a:p>
            <a:r>
              <a:rPr lang="en-US" dirty="0"/>
              <a:t>Discussion Question: </a:t>
            </a:r>
          </a:p>
          <a:p>
            <a:pPr marL="171450" indent="-171450">
              <a:buFontTx/>
              <a:buChar char="-"/>
            </a:pPr>
            <a:r>
              <a:rPr lang="en-US" dirty="0"/>
              <a:t>How might you respond to this situation? </a:t>
            </a:r>
          </a:p>
          <a:p>
            <a:pPr marL="171450" indent="-171450">
              <a:buFontTx/>
              <a:buChar char="-"/>
            </a:pPr>
            <a:endParaRPr lang="en-US" dirty="0"/>
          </a:p>
          <a:p>
            <a:pPr marL="0" indent="0">
              <a:buFontTx/>
              <a:buNone/>
            </a:pPr>
            <a:r>
              <a:rPr lang="en-US" b="1" dirty="0"/>
              <a:t>Key points to highlight during discussion:</a:t>
            </a:r>
            <a:endParaRPr lang="en-US" dirty="0"/>
          </a:p>
          <a:p>
            <a:pPr marL="171450" indent="-171450">
              <a:buFontTx/>
              <a:buChar char="-"/>
            </a:pPr>
            <a:r>
              <a:rPr lang="en-US" dirty="0"/>
              <a:t>Use of “I” statements to express personal discomfort</a:t>
            </a:r>
          </a:p>
          <a:p>
            <a:pPr marL="171450" indent="-171450">
              <a:buFontTx/>
              <a:buChar char="-"/>
            </a:pPr>
            <a:r>
              <a:rPr lang="en-US" dirty="0"/>
              <a:t>Acknowledge the other person’s feelings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Establish Boundaries </a:t>
            </a:r>
          </a:p>
          <a:p>
            <a:pPr marL="171450" indent="-171450">
              <a:buFontTx/>
              <a:buChar char="-"/>
            </a:pPr>
            <a:r>
              <a:rPr lang="en-US" dirty="0"/>
              <a:t>Propose an alternative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15</a:t>
            </a:fld>
            <a:endParaRPr lang="en-US"/>
          </a:p>
        </p:txBody>
      </p:sp>
    </p:spTree>
    <p:extLst>
      <p:ext uri="{BB962C8B-B14F-4D97-AF65-F5344CB8AC3E}">
        <p14:creationId xmlns:p14="http://schemas.microsoft.com/office/powerpoint/2010/main" val="273427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Debrief: </a:t>
            </a:r>
            <a:r>
              <a:rPr lang="en-IN" sz="1200" kern="1200" dirty="0">
                <a:solidFill>
                  <a:schemeClr val="tx1"/>
                </a:solidFill>
                <a:effectLst/>
                <a:latin typeface="+mn-lt"/>
                <a:ea typeface="+mn-ea"/>
                <a:cs typeface="+mn-cs"/>
              </a:rPr>
              <a:t>Emphasize how setting boundaries and speaking up are important parts of healthy friendships. Ask students to practice telling their partner when they are uncomfortable in a respectful way and remind them that if they ever feel unsafe, they should seek help. Facilitators can acknowledge that establishing boundaries can be uncomfortable, but they are a way of sharing with others how we want to be treated. It may feel awkward in the beginning.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16</a:t>
            </a:fld>
            <a:endParaRPr lang="en-US"/>
          </a:p>
        </p:txBody>
      </p:sp>
    </p:spTree>
    <p:extLst>
      <p:ext uri="{BB962C8B-B14F-4D97-AF65-F5344CB8AC3E}">
        <p14:creationId xmlns:p14="http://schemas.microsoft.com/office/powerpoint/2010/main" val="121359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Activity</a:t>
            </a:r>
            <a:r>
              <a:rPr lang="en-US" dirty="0"/>
              <a:t>: Journaling Reflection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Ask students to reflect on a time when they felt comfortable or uncomfortable with a digital interaction with their friends, classmates or a crush. How did they handle it, and what did they learn?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17</a:t>
            </a:fld>
            <a:endParaRPr lang="en-US"/>
          </a:p>
        </p:txBody>
      </p:sp>
    </p:spTree>
    <p:extLst>
      <p:ext uri="{BB962C8B-B14F-4D97-AF65-F5344CB8AC3E}">
        <p14:creationId xmlns:p14="http://schemas.microsoft.com/office/powerpoint/2010/main" val="107394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Review Key Messages: </a:t>
            </a:r>
          </a:p>
          <a:p>
            <a:pPr marL="171450" lvl="0" indent="-171450">
              <a:buFont typeface="Wingdings" pitchFamily="2" charset="2"/>
              <a:buChar char="ü"/>
            </a:pPr>
            <a:r>
              <a:rPr lang="en-IN" sz="1200" b="0" kern="1200" dirty="0">
                <a:solidFill>
                  <a:schemeClr val="tx1"/>
                </a:solidFill>
                <a:effectLst/>
                <a:latin typeface="+mn-lt"/>
                <a:ea typeface="+mn-ea"/>
                <a:cs typeface="+mn-cs"/>
              </a:rPr>
              <a:t>Recognize signs of healthy and unhealthy digital behaviours. </a:t>
            </a:r>
          </a:p>
          <a:p>
            <a:pPr marL="171450" lvl="0" indent="-171450">
              <a:buFont typeface="Wingdings" pitchFamily="2" charset="2"/>
              <a:buChar char="ü"/>
            </a:pPr>
            <a:r>
              <a:rPr lang="en-IN" sz="1200" b="0" kern="1200" dirty="0">
                <a:solidFill>
                  <a:schemeClr val="tx1"/>
                </a:solidFill>
                <a:effectLst/>
                <a:latin typeface="+mn-lt"/>
                <a:ea typeface="+mn-ea"/>
                <a:cs typeface="+mn-cs"/>
              </a:rPr>
              <a:t>Understand how unhealthy use of technology can lead to manipulation, possessiveness or violence. </a:t>
            </a:r>
          </a:p>
          <a:p>
            <a:pPr marL="171450" lvl="0" indent="-171450">
              <a:buFont typeface="Wingdings" pitchFamily="2" charset="2"/>
              <a:buChar char="ü"/>
            </a:pPr>
            <a:r>
              <a:rPr lang="en-IN" sz="1200" b="0" kern="1200" dirty="0">
                <a:solidFill>
                  <a:schemeClr val="tx1"/>
                </a:solidFill>
                <a:effectLst/>
                <a:latin typeface="+mn-lt"/>
                <a:ea typeface="+mn-ea"/>
                <a:cs typeface="+mn-cs"/>
              </a:rPr>
              <a:t>How using technology should increase trust, respect, and not fear </a:t>
            </a:r>
          </a:p>
          <a:p>
            <a:pPr lvl="1"/>
            <a:endParaRPr lang="en-IN" sz="1200" b="0" kern="1200" dirty="0">
              <a:solidFill>
                <a:schemeClr val="tx1"/>
              </a:solidFill>
              <a:effectLst/>
              <a:latin typeface="+mn-lt"/>
              <a:ea typeface="+mn-ea"/>
              <a:cs typeface="+mn-cs"/>
            </a:endParaRPr>
          </a:p>
          <a:p>
            <a:pPr marL="171450" lvl="0" indent="-171450">
              <a:buFont typeface="System Font Regular"/>
              <a:buChar char="-"/>
            </a:pPr>
            <a:r>
              <a:rPr lang="en-IN" sz="1200" b="0" kern="1200" dirty="0">
                <a:solidFill>
                  <a:schemeClr val="tx1"/>
                </a:solidFill>
                <a:effectLst/>
                <a:latin typeface="+mn-lt"/>
                <a:ea typeface="+mn-ea"/>
                <a:cs typeface="+mn-cs"/>
              </a:rPr>
              <a:t>Ask class if they have any questions around today’s topic. </a:t>
            </a:r>
          </a:p>
          <a:p>
            <a:pPr marL="171450" lvl="0" indent="-171450">
              <a:buFont typeface="System Font Regular"/>
              <a:buChar char="-"/>
            </a:pPr>
            <a:endParaRPr lang="en-IN" sz="1200" b="0" kern="1200" dirty="0">
              <a:solidFill>
                <a:schemeClr val="tx1"/>
              </a:solidFill>
              <a:effectLst/>
              <a:latin typeface="+mn-lt"/>
              <a:ea typeface="+mn-ea"/>
              <a:cs typeface="+mn-cs"/>
            </a:endParaRPr>
          </a:p>
          <a:p>
            <a:pPr marL="171450" lvl="0" indent="-171450">
              <a:buFont typeface="System Font Regular"/>
              <a:buChar char="-"/>
            </a:pPr>
            <a:r>
              <a:rPr lang="en-IN" sz="1200" b="0" kern="1200" dirty="0">
                <a:solidFill>
                  <a:schemeClr val="tx1"/>
                </a:solidFill>
                <a:effectLst/>
                <a:latin typeface="+mn-lt"/>
                <a:ea typeface="+mn-ea"/>
                <a:cs typeface="+mn-cs"/>
              </a:rPr>
              <a:t>Provide local resources and websites for students who may want to learn more or seek help.</a:t>
            </a:r>
          </a:p>
          <a:p>
            <a:pPr marL="171450" lvl="0" indent="-171450">
              <a:buFont typeface="System Font Regular"/>
              <a:buChar char="-"/>
            </a:pPr>
            <a:endParaRPr lang="en-IN" sz="1200" b="0" kern="1200" dirty="0">
              <a:solidFill>
                <a:schemeClr val="tx1"/>
              </a:solidFill>
              <a:effectLst/>
              <a:latin typeface="+mn-lt"/>
              <a:ea typeface="+mn-ea"/>
              <a:cs typeface="+mn-cs"/>
            </a:endParaRPr>
          </a:p>
          <a:p>
            <a:pPr marL="171450" lvl="0" indent="-171450">
              <a:buFont typeface="System Font Regular"/>
              <a:buChar char="-"/>
            </a:pPr>
            <a:r>
              <a:rPr lang="en-IN" sz="1200" b="0" kern="1200" dirty="0">
                <a:solidFill>
                  <a:schemeClr val="tx1"/>
                </a:solidFill>
                <a:effectLst/>
                <a:latin typeface="+mn-lt"/>
                <a:ea typeface="+mn-ea"/>
                <a:cs typeface="+mn-cs"/>
              </a:rPr>
              <a:t>Distribute and collect evaluations.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18</a:t>
            </a:fld>
            <a:endParaRPr lang="en-US"/>
          </a:p>
        </p:txBody>
      </p:sp>
    </p:spTree>
    <p:extLst>
      <p:ext uri="{BB962C8B-B14F-4D97-AF65-F5344CB8AC3E}">
        <p14:creationId xmlns:p14="http://schemas.microsoft.com/office/powerpoint/2010/main" val="267591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Password Tips of Teens</a:t>
            </a:r>
            <a:r>
              <a:rPr lang="en-US" dirty="0"/>
              <a:t>: (this page could also be printed out and shared with students – page 11 of curriculum)</a:t>
            </a:r>
          </a:p>
          <a:p>
            <a:endParaRPr lang="en-US" dirty="0"/>
          </a:p>
          <a:p>
            <a:r>
              <a:rPr lang="en-US" b="1" dirty="0"/>
              <a:t>Make it long </a:t>
            </a:r>
            <a:r>
              <a:rPr lang="en-US" dirty="0"/>
              <a:t>– 8 to 12 characters, longer is better </a:t>
            </a:r>
          </a:p>
          <a:p>
            <a:r>
              <a:rPr lang="en-US" b="1" dirty="0"/>
              <a:t>Mix it up </a:t>
            </a:r>
            <a:r>
              <a:rPr lang="en-US" dirty="0"/>
              <a:t>– using upper case and lowercase letters, numbers, and symbols like ! @ # $</a:t>
            </a:r>
          </a:p>
          <a:p>
            <a:r>
              <a:rPr lang="en-US" b="1" dirty="0"/>
              <a:t>Do not use obvious terms </a:t>
            </a:r>
            <a:r>
              <a:rPr lang="en-US" dirty="0"/>
              <a:t>– stay away from easy to guess passwords like your name, 1234, or “password” </a:t>
            </a:r>
          </a:p>
          <a:p>
            <a:r>
              <a:rPr lang="en-US" b="1" dirty="0"/>
              <a:t>Create something unique </a:t>
            </a:r>
            <a:r>
              <a:rPr lang="en-US" dirty="0"/>
              <a:t>– think of a full sentence or a phrase you will remember and change some letters for numbers or add symbols</a:t>
            </a:r>
          </a:p>
          <a:p>
            <a:r>
              <a:rPr lang="en-US" b="1" dirty="0"/>
              <a:t>Keep it a secret </a:t>
            </a:r>
            <a:r>
              <a:rPr lang="en-US" dirty="0"/>
              <a:t>– do not share it with anyone except trusted adults </a:t>
            </a:r>
          </a:p>
          <a:p>
            <a:r>
              <a:rPr lang="en-US" b="1" dirty="0"/>
              <a:t>Change your password often </a:t>
            </a:r>
            <a:r>
              <a:rPr lang="en-US" dirty="0"/>
              <a:t>– this is a great practice especially if you think someone may have access to your account or password. </a:t>
            </a:r>
          </a:p>
        </p:txBody>
      </p:sp>
      <p:sp>
        <p:nvSpPr>
          <p:cNvPr id="4" name="Slide Number Placeholder 3"/>
          <p:cNvSpPr>
            <a:spLocks noGrp="1"/>
          </p:cNvSpPr>
          <p:nvPr>
            <p:ph type="sldNum" sz="quarter" idx="5"/>
          </p:nvPr>
        </p:nvSpPr>
        <p:spPr/>
        <p:txBody>
          <a:bodyPr/>
          <a:lstStyle/>
          <a:p>
            <a:fld id="{FB43B92A-A434-8F4B-84E7-07FFA93D9C06}" type="slidenum">
              <a:rPr lang="en-US" smtClean="0"/>
              <a:t>19</a:t>
            </a:fld>
            <a:endParaRPr lang="en-US"/>
          </a:p>
        </p:txBody>
      </p:sp>
    </p:spTree>
    <p:extLst>
      <p:ext uri="{BB962C8B-B14F-4D97-AF65-F5344CB8AC3E}">
        <p14:creationId xmlns:p14="http://schemas.microsoft.com/office/powerpoint/2010/main" val="201128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11839"/>
            <a:ext cx="5746045" cy="4653140"/>
          </a:xfrm>
        </p:spPr>
        <p:txBody>
          <a:bodyPr/>
          <a:lstStyle/>
          <a:p>
            <a:r>
              <a:rPr lang="en-US" b="1" u="sng" dirty="0"/>
              <a:t>Point of Slide: </a:t>
            </a:r>
            <a:r>
              <a:rPr lang="en-US" dirty="0"/>
              <a:t>This slide introduces</a:t>
            </a:r>
            <a:r>
              <a:rPr lang="en-US" baseline="0" dirty="0"/>
              <a:t> the Violence Is Preventable (VIP)</a:t>
            </a:r>
            <a:r>
              <a:rPr lang="en-US" dirty="0"/>
              <a:t> Program</a:t>
            </a:r>
            <a:r>
              <a:rPr lang="en-US" baseline="0" dirty="0"/>
              <a:t>, and why</a:t>
            </a:r>
            <a:r>
              <a:rPr lang="en-US" dirty="0"/>
              <a:t>  PEACE Program</a:t>
            </a:r>
            <a:r>
              <a:rPr lang="en-US" baseline="0" dirty="0"/>
              <a:t> counsellors</a:t>
            </a:r>
            <a:r>
              <a:rPr lang="en-US" dirty="0"/>
              <a:t> </a:t>
            </a:r>
            <a:r>
              <a:rPr lang="en-US" baseline="0" dirty="0"/>
              <a:t>are in the classroom and informs the students of</a:t>
            </a:r>
            <a:r>
              <a:rPr lang="en-US" dirty="0"/>
              <a:t> the </a:t>
            </a:r>
            <a:r>
              <a:rPr lang="en-US" baseline="0" dirty="0"/>
              <a:t>purpose of the presentation.</a:t>
            </a:r>
            <a:endParaRPr lang="en-US" dirty="0"/>
          </a:p>
          <a:p>
            <a:endParaRPr lang="en-US" b="1" u="sng" baseline="0" dirty="0"/>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today we will explore healthy and unhealthy digital behaviors in a relationship.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a:buFont typeface="Arial"/>
              <a:buNone/>
            </a:pPr>
            <a:endParaRPr lang="en-US" dirty="0"/>
          </a:p>
          <a:p>
            <a:pPr>
              <a:buFont typeface="Arial"/>
              <a:buNone/>
            </a:pPr>
            <a:endParaRPr lang="en-US" baseline="0" dirty="0"/>
          </a:p>
          <a:p>
            <a:pPr>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a:t>
            </a:fld>
            <a:endParaRPr lang="en-US"/>
          </a:p>
        </p:txBody>
      </p:sp>
    </p:spTree>
    <p:extLst>
      <p:ext uri="{BB962C8B-B14F-4D97-AF65-F5344CB8AC3E}">
        <p14:creationId xmlns:p14="http://schemas.microsoft.com/office/powerpoint/2010/main" val="3521521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(pg. 12)</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Objective: </a:t>
            </a:r>
            <a:endParaRPr lang="en-IN" dirty="0"/>
          </a:p>
          <a:p>
            <a:r>
              <a:rPr lang="en-IN" sz="1200" kern="1200" dirty="0">
                <a:solidFill>
                  <a:schemeClr val="tx1"/>
                </a:solidFill>
                <a:effectLst/>
                <a:latin typeface="+mn-lt"/>
                <a:ea typeface="+mn-ea"/>
                <a:cs typeface="+mn-cs"/>
              </a:rPr>
              <a:t>This lesson highlights the importance of digital consent, emphasizing respect, trust, and personal boundaries in online interactions. Students will learn how digital and verbal consent are similar, where they differ, and how practicing consent fosters healthier and safer connections in both digital and real-world spaces. </a:t>
            </a:r>
            <a:endParaRPr lang="en-IN" dirty="0"/>
          </a:p>
          <a:p>
            <a:pPr marL="171450" indent="-171450">
              <a:buFont typeface="System Font Regular"/>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20</a:t>
            </a:fld>
            <a:endParaRPr lang="en-US"/>
          </a:p>
        </p:txBody>
      </p:sp>
    </p:spTree>
    <p:extLst>
      <p:ext uri="{BB962C8B-B14F-4D97-AF65-F5344CB8AC3E}">
        <p14:creationId xmlns:p14="http://schemas.microsoft.com/office/powerpoint/2010/main" val="357579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r>
              <a:rPr lang="en-US" b="0" dirty="0"/>
              <a:t>(pg. 12)</a:t>
            </a:r>
            <a:endParaRPr lang="en-US" b="1" dirty="0"/>
          </a:p>
          <a:p>
            <a:pPr marL="171450" indent="-171450">
              <a:buFontTx/>
              <a:buChar char="-"/>
            </a:pPr>
            <a:r>
              <a:rPr lang="en-US" dirty="0"/>
              <a:t>Ask students if they are familiar with the term “digital consent” </a:t>
            </a:r>
          </a:p>
          <a:p>
            <a:pPr marL="171450" indent="-171450">
              <a:buFontTx/>
              <a:buChar char="-"/>
            </a:pPr>
            <a:r>
              <a:rPr lang="en-US" dirty="0"/>
              <a:t>Introduce the concept of: seeking permission before sharing or requesting personal information online </a:t>
            </a:r>
          </a:p>
          <a:p>
            <a:pPr marL="171450" indent="-171450">
              <a:buFontTx/>
              <a:buChar char="-"/>
            </a:pPr>
            <a:r>
              <a:rPr lang="en-US" dirty="0"/>
              <a:t>Explain why this is important in a dating relationship – privacy and respect are essential </a:t>
            </a:r>
          </a:p>
          <a:p>
            <a:pPr marL="171450" indent="-171450">
              <a:buFontTx/>
              <a:buChar char="-"/>
            </a:pPr>
            <a:r>
              <a:rPr lang="en-US" b="1" dirty="0"/>
              <a:t>Note</a:t>
            </a:r>
            <a:r>
              <a:rPr lang="en-US" dirty="0"/>
              <a:t>:  Before introducing the definition, you may choose to ask participants to share examples of what digital consent looks like in a friendship or between a person and their crush.</a:t>
            </a:r>
          </a:p>
          <a:p>
            <a:pPr marL="171450" indent="-171450">
              <a:buFontTx/>
              <a:buChar char="-"/>
            </a:pPr>
            <a:endParaRPr lang="en-US" dirty="0"/>
          </a:p>
          <a:p>
            <a:pPr marL="171450" indent="-171450">
              <a:buFontTx/>
              <a:buChar char="-"/>
            </a:pPr>
            <a:r>
              <a:rPr lang="en-US" b="1" dirty="0"/>
              <a:t>Digital Consent (Definition) </a:t>
            </a:r>
            <a:r>
              <a:rPr lang="en-US" dirty="0"/>
              <a:t>– it means deciding what you are okay with sharing online and giving others permission to use or share information, photos, messages. It’s about setting boundaries for how people interact with you in the digital world. Even though social media and apps can feel out of your control, you have power over what you share, who can see it, and how others engage with you. </a:t>
            </a:r>
          </a:p>
        </p:txBody>
      </p:sp>
      <p:sp>
        <p:nvSpPr>
          <p:cNvPr id="4" name="Slide Number Placeholder 3"/>
          <p:cNvSpPr>
            <a:spLocks noGrp="1"/>
          </p:cNvSpPr>
          <p:nvPr>
            <p:ph type="sldNum" sz="quarter" idx="5"/>
          </p:nvPr>
        </p:nvSpPr>
        <p:spPr/>
        <p:txBody>
          <a:bodyPr/>
          <a:lstStyle/>
          <a:p>
            <a:fld id="{FB43B92A-A434-8F4B-84E7-07FFA93D9C06}" type="slidenum">
              <a:rPr lang="en-US" smtClean="0"/>
              <a:t>21</a:t>
            </a:fld>
            <a:endParaRPr lang="en-US"/>
          </a:p>
        </p:txBody>
      </p:sp>
    </p:spTree>
    <p:extLst>
      <p:ext uri="{BB962C8B-B14F-4D97-AF65-F5344CB8AC3E}">
        <p14:creationId xmlns:p14="http://schemas.microsoft.com/office/powerpoint/2010/main" val="3949232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in Friendship Context: (Helpful for grades 6/7 may be applicable for older grades depending on the group – you may choose to share both or one of the slides </a:t>
            </a:r>
            <a:r>
              <a:rPr lang="en-US" b="1" dirty="0" err="1"/>
              <a:t>ie</a:t>
            </a:r>
            <a:r>
              <a:rPr lang="en-US" b="1" dirty="0"/>
              <a:t>. slide 22-23)</a:t>
            </a:r>
          </a:p>
          <a:p>
            <a:endParaRPr lang="en-US" b="1" dirty="0"/>
          </a:p>
          <a:p>
            <a:pPr marL="171450" indent="-171450">
              <a:buFont typeface="Arial" panose="020B0604020202020204" pitchFamily="34" charset="0"/>
              <a:buChar char="•"/>
            </a:pPr>
            <a:r>
              <a:rPr lang="en-IN" sz="1200" kern="1200" dirty="0">
                <a:solidFill>
                  <a:schemeClr val="tx1"/>
                </a:solidFill>
                <a:effectLst/>
                <a:latin typeface="+mn-lt"/>
                <a:ea typeface="+mn-ea"/>
                <a:cs typeface="+mn-cs"/>
              </a:rPr>
              <a:t>Are you free to talk?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Want to FaceTime tonight at 6?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What time are you able to play Fortnite or Roblox after school?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Can I post this photo of us at the game?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Not forwarding their private message, photo or video sent to you without permission.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Can I use your phone, table, or account before logging in.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Confirm with them before adding to group chats.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Ask if it is ok to share their phone number, account with someone else.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22</a:t>
            </a:fld>
            <a:endParaRPr lang="en-US"/>
          </a:p>
        </p:txBody>
      </p:sp>
    </p:spTree>
    <p:extLst>
      <p:ext uri="{BB962C8B-B14F-4D97-AF65-F5344CB8AC3E}">
        <p14:creationId xmlns:p14="http://schemas.microsoft.com/office/powerpoint/2010/main" val="2317827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E8E5B-81D8-4432-084C-995CFF4D8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164F4-7FDB-DDBD-A20A-1E5DFD692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19D8D-7EF6-1F5B-F169-B1C8946B05AC}"/>
              </a:ext>
            </a:extLst>
          </p:cNvPr>
          <p:cNvSpPr>
            <a:spLocks noGrp="1"/>
          </p:cNvSpPr>
          <p:nvPr>
            <p:ph type="body" idx="1"/>
          </p:nvPr>
        </p:nvSpPr>
        <p:spPr/>
        <p:txBody>
          <a:bodyPr/>
          <a:lstStyle/>
          <a:p>
            <a:r>
              <a:rPr lang="en-IN" sz="1200" b="1" kern="1200" dirty="0">
                <a:solidFill>
                  <a:schemeClr val="tx1"/>
                </a:solidFill>
                <a:effectLst/>
                <a:latin typeface="+mn-lt"/>
                <a:ea typeface="+mn-ea"/>
                <a:cs typeface="+mn-cs"/>
              </a:rPr>
              <a:t>Note to Presenter: </a:t>
            </a:r>
            <a:r>
              <a:rPr lang="en-IN" sz="1200" b="0" kern="1200" dirty="0">
                <a:solidFill>
                  <a:schemeClr val="tx1"/>
                </a:solidFill>
                <a:effectLst/>
                <a:latin typeface="+mn-lt"/>
                <a:ea typeface="+mn-ea"/>
                <a:cs typeface="+mn-cs"/>
              </a:rPr>
              <a:t>This slide is intended for older grades. You may choose to show it or skip it for your grade 6-7 group. </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Examples in Dating Contexts: </a:t>
            </a:r>
            <a:r>
              <a:rPr lang="en-IN" sz="1200" kern="1200" dirty="0">
                <a:solidFill>
                  <a:schemeClr val="tx1"/>
                </a:solidFill>
                <a:effectLst/>
                <a:latin typeface="+mn-lt"/>
                <a:ea typeface="+mn-ea"/>
                <a:cs typeface="+mn-cs"/>
              </a:rPr>
              <a:t>Offer a few examples where digital consent is needed in dating: </a:t>
            </a:r>
          </a:p>
          <a:p>
            <a:endParaRPr lang="en-IN" dirty="0"/>
          </a:p>
          <a:p>
            <a:pPr marL="171450" indent="-171450">
              <a:buFont typeface="Arial" panose="020B0604020202020204" pitchFamily="34" charset="0"/>
              <a:buChar char="•"/>
            </a:pPr>
            <a:r>
              <a:rPr lang="en-IN" sz="1200" kern="1200" dirty="0">
                <a:solidFill>
                  <a:schemeClr val="tx1"/>
                </a:solidFill>
                <a:effectLst/>
                <a:latin typeface="+mn-lt"/>
                <a:ea typeface="+mn-ea"/>
                <a:cs typeface="+mn-cs"/>
              </a:rPr>
              <a:t>Asking a partner before posting a picture of them.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Respecting a partner’s boundaries if they do not want to share their location.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Respecting a partner’s decision to take down a post even if they previously gave consent.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Checking before sharing relationship details, photos, videos, or conversations with others.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Respect that they may need time to respond to messages and not pressure them to reply right away.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Not pressure your partner to share their passwords, logins for social media, email, or other accounts.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kern="1200" dirty="0">
                <a:solidFill>
                  <a:schemeClr val="tx1"/>
                </a:solidFill>
                <a:effectLst/>
                <a:latin typeface="+mn-lt"/>
                <a:ea typeface="+mn-ea"/>
                <a:cs typeface="+mn-cs"/>
              </a:rPr>
              <a:t>Do not pressure or coerce someone to share a personal/intimate photo or video. </a:t>
            </a:r>
          </a:p>
          <a:p>
            <a:endParaRPr lang="en-US" dirty="0"/>
          </a:p>
        </p:txBody>
      </p:sp>
      <p:sp>
        <p:nvSpPr>
          <p:cNvPr id="4" name="Slide Number Placeholder 3">
            <a:extLst>
              <a:ext uri="{FF2B5EF4-FFF2-40B4-BE49-F238E27FC236}">
                <a16:creationId xmlns:a16="http://schemas.microsoft.com/office/drawing/2014/main" id="{E7A52223-E4E3-AB40-F36A-00630CAB679C}"/>
              </a:ext>
            </a:extLst>
          </p:cNvPr>
          <p:cNvSpPr>
            <a:spLocks noGrp="1"/>
          </p:cNvSpPr>
          <p:nvPr>
            <p:ph type="sldNum" sz="quarter" idx="5"/>
          </p:nvPr>
        </p:nvSpPr>
        <p:spPr/>
        <p:txBody>
          <a:bodyPr/>
          <a:lstStyle/>
          <a:p>
            <a:fld id="{FB43B92A-A434-8F4B-84E7-07FFA93D9C06}" type="slidenum">
              <a:rPr lang="en-US" smtClean="0"/>
              <a:t>23</a:t>
            </a:fld>
            <a:endParaRPr lang="en-US"/>
          </a:p>
        </p:txBody>
      </p:sp>
    </p:spTree>
    <p:extLst>
      <p:ext uri="{BB962C8B-B14F-4D97-AF65-F5344CB8AC3E}">
        <p14:creationId xmlns:p14="http://schemas.microsoft.com/office/powerpoint/2010/main" val="24768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t>
            </a:r>
            <a:r>
              <a:rPr lang="en-IN" sz="1200" b="0" i="1" u="none" strike="noStrike" kern="1200" dirty="0">
                <a:solidFill>
                  <a:schemeClr val="tx1"/>
                </a:solidFill>
                <a:effectLst/>
                <a:latin typeface="+mn-lt"/>
                <a:ea typeface="+mn-ea"/>
                <a:cs typeface="+mn-cs"/>
              </a:rPr>
              <a:t>Is this OK to Share? Ask before sharing photos, texts, or videos.”  </a:t>
            </a:r>
            <a:r>
              <a:rPr lang="en-IN" sz="1200" b="0" i="0" u="none" strike="noStrike" kern="1200" dirty="0">
                <a:solidFill>
                  <a:schemeClr val="tx1"/>
                </a:solidFill>
                <a:effectLst/>
                <a:latin typeface="+mn-lt"/>
                <a:ea typeface="+mn-ea"/>
                <a:cs typeface="+mn-cs"/>
              </a:rPr>
              <a:t>from BCSTH https://</a:t>
            </a:r>
            <a:r>
              <a:rPr lang="en-IN" sz="1200" b="0" i="0" u="none" strike="noStrike" kern="1200" dirty="0" err="1">
                <a:solidFill>
                  <a:schemeClr val="tx1"/>
                </a:solidFill>
                <a:effectLst/>
                <a:latin typeface="+mn-lt"/>
                <a:ea typeface="+mn-ea"/>
                <a:cs typeface="+mn-cs"/>
              </a:rPr>
              <a:t>www.youtube.com</a:t>
            </a:r>
            <a:r>
              <a:rPr lang="en-IN" sz="1200" b="0" i="0" u="none" strike="noStrike" kern="1200" dirty="0">
                <a:solidFill>
                  <a:schemeClr val="tx1"/>
                </a:solidFill>
                <a:effectLst/>
                <a:latin typeface="+mn-lt"/>
                <a:ea typeface="+mn-ea"/>
                <a:cs typeface="+mn-cs"/>
              </a:rPr>
              <a:t>/</a:t>
            </a:r>
            <a:r>
              <a:rPr lang="en-IN" sz="1200" b="0" i="0" u="none" strike="noStrike" kern="1200" dirty="0" err="1">
                <a:solidFill>
                  <a:schemeClr val="tx1"/>
                </a:solidFill>
                <a:effectLst/>
                <a:latin typeface="+mn-lt"/>
                <a:ea typeface="+mn-ea"/>
                <a:cs typeface="+mn-cs"/>
              </a:rPr>
              <a:t>watch?v</a:t>
            </a:r>
            <a:r>
              <a:rPr lang="en-IN" sz="1200" b="0" i="0" u="none" strike="noStrike" kern="1200" dirty="0">
                <a:solidFill>
                  <a:schemeClr val="tx1"/>
                </a:solidFill>
                <a:effectLst/>
                <a:latin typeface="+mn-lt"/>
                <a:ea typeface="+mn-ea"/>
                <a:cs typeface="+mn-cs"/>
              </a:rPr>
              <a:t>=ORWu8QZqzbw</a:t>
            </a:r>
            <a:endParaRPr lang="en-IN"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24</a:t>
            </a:fld>
            <a:endParaRPr lang="en-US"/>
          </a:p>
        </p:txBody>
      </p:sp>
    </p:spTree>
    <p:extLst>
      <p:ext uri="{BB962C8B-B14F-4D97-AF65-F5344CB8AC3E}">
        <p14:creationId xmlns:p14="http://schemas.microsoft.com/office/powerpoint/2010/main" val="2538956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p>
          <a:p>
            <a:r>
              <a:rPr lang="en-US" dirty="0"/>
              <a:t>Based on the group dynamics – choose one of the options: </a:t>
            </a:r>
          </a:p>
          <a:p>
            <a:endParaRPr lang="en-US" dirty="0"/>
          </a:p>
          <a:p>
            <a:r>
              <a:rPr lang="en-IN" sz="1200" b="1" kern="1200" dirty="0">
                <a:solidFill>
                  <a:schemeClr val="tx1"/>
                </a:solidFill>
                <a:effectLst/>
                <a:latin typeface="+mn-lt"/>
                <a:ea typeface="+mn-ea"/>
                <a:cs typeface="+mn-cs"/>
              </a:rPr>
              <a:t>Option A: </a:t>
            </a:r>
            <a:r>
              <a:rPr lang="en-IN" sz="1200" kern="1200" dirty="0">
                <a:solidFill>
                  <a:schemeClr val="tx1"/>
                </a:solidFill>
                <a:effectLst/>
                <a:latin typeface="+mn-lt"/>
                <a:ea typeface="+mn-ea"/>
                <a:cs typeface="+mn-cs"/>
              </a:rPr>
              <a:t>Divide the class into small groups and assign each a digital consent scenario. Ask them to decide how they would handle it. Each group should discuss if consent is needed and what respecting consent might look like. </a:t>
            </a:r>
            <a:endParaRPr lang="en-IN" dirty="0"/>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Option B: </a:t>
            </a:r>
            <a:r>
              <a:rPr lang="en-IN" sz="1200" kern="1200" dirty="0">
                <a:solidFill>
                  <a:schemeClr val="tx1"/>
                </a:solidFill>
                <a:effectLst/>
                <a:latin typeface="+mn-lt"/>
                <a:ea typeface="+mn-ea"/>
                <a:cs typeface="+mn-cs"/>
              </a:rPr>
              <a:t>Select one or two digital consent scenarios and ask the class to decide as a group how they would handle it.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25</a:t>
            </a:fld>
            <a:endParaRPr lang="en-US"/>
          </a:p>
        </p:txBody>
      </p:sp>
    </p:spTree>
    <p:extLst>
      <p:ext uri="{BB962C8B-B14F-4D97-AF65-F5344CB8AC3E}">
        <p14:creationId xmlns:p14="http://schemas.microsoft.com/office/powerpoint/2010/main" val="181241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1" kern="1200" dirty="0">
                <a:solidFill>
                  <a:schemeClr val="tx1"/>
                </a:solidFill>
                <a:effectLst/>
                <a:latin typeface="+mn-lt"/>
                <a:ea typeface="+mn-ea"/>
                <a:cs typeface="+mn-cs"/>
              </a:rPr>
              <a:t>Facilitation Tip: </a:t>
            </a:r>
            <a:r>
              <a:rPr lang="en-IN" sz="1200" b="0" i="1" kern="1200" dirty="0">
                <a:solidFill>
                  <a:schemeClr val="tx1"/>
                </a:solidFill>
                <a:effectLst/>
                <a:latin typeface="+mn-lt"/>
                <a:ea typeface="+mn-ea"/>
                <a:cs typeface="+mn-cs"/>
              </a:rPr>
              <a:t>(pg. 14-15)</a:t>
            </a:r>
            <a:br>
              <a:rPr lang="en-IN" sz="1200" b="1" i="1"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E</a:t>
            </a:r>
            <a:r>
              <a:rPr lang="en-IN" sz="1200" kern="1200" dirty="0">
                <a:solidFill>
                  <a:schemeClr val="tx1"/>
                </a:solidFill>
                <a:effectLst/>
                <a:latin typeface="+mn-lt"/>
                <a:ea typeface="+mn-ea"/>
                <a:cs typeface="+mn-cs"/>
              </a:rPr>
              <a:t>mphasize key aspects of </a:t>
            </a:r>
            <a:r>
              <a:rPr lang="en-IN" sz="1200" b="1" kern="1200" dirty="0">
                <a:solidFill>
                  <a:schemeClr val="tx1"/>
                </a:solidFill>
                <a:effectLst/>
                <a:latin typeface="+mn-lt"/>
                <a:ea typeface="+mn-ea"/>
                <a:cs typeface="+mn-cs"/>
              </a:rPr>
              <a:t>digital consent</a:t>
            </a:r>
            <a:r>
              <a:rPr lang="en-IN" sz="1200" kern="1200" dirty="0">
                <a:solidFill>
                  <a:schemeClr val="tx1"/>
                </a:solidFill>
                <a:effectLst/>
                <a:latin typeface="+mn-lt"/>
                <a:ea typeface="+mn-ea"/>
                <a:cs typeface="+mn-cs"/>
              </a:rPr>
              <a:t>, </a:t>
            </a:r>
            <a:r>
              <a:rPr lang="en-IN" sz="1200" b="1" kern="1200" dirty="0">
                <a:solidFill>
                  <a:schemeClr val="tx1"/>
                </a:solidFill>
                <a:effectLst/>
                <a:latin typeface="+mn-lt"/>
                <a:ea typeface="+mn-ea"/>
                <a:cs typeface="+mn-cs"/>
              </a:rPr>
              <a:t>respect</a:t>
            </a:r>
            <a:r>
              <a:rPr lang="en-IN" sz="1200" kern="1200" dirty="0">
                <a:solidFill>
                  <a:schemeClr val="tx1"/>
                </a:solidFill>
                <a:effectLst/>
                <a:latin typeface="+mn-lt"/>
                <a:ea typeface="+mn-ea"/>
                <a:cs typeface="+mn-cs"/>
              </a:rPr>
              <a:t>, and </a:t>
            </a:r>
            <a:r>
              <a:rPr lang="en-IN" sz="1200" b="1" kern="1200" dirty="0">
                <a:solidFill>
                  <a:schemeClr val="tx1"/>
                </a:solidFill>
                <a:effectLst/>
                <a:latin typeface="+mn-lt"/>
                <a:ea typeface="+mn-ea"/>
                <a:cs typeface="+mn-cs"/>
              </a:rPr>
              <a:t>communication</a:t>
            </a:r>
            <a:r>
              <a:rPr lang="en-IN" sz="1200" kern="1200" dirty="0">
                <a:solidFill>
                  <a:schemeClr val="tx1"/>
                </a:solidFill>
                <a:effectLst/>
                <a:latin typeface="+mn-lt"/>
                <a:ea typeface="+mn-ea"/>
                <a:cs typeface="+mn-cs"/>
              </a:rPr>
              <a:t>. Here are some key responses to look out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Ask for permission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Respect their decision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Discuss beforehand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Considering privacy and context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Asking about tagging or captions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Delay the decision – not posting right away and waiting for consent to be given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a student’s response involves assuming consent or dismissing the partner’s feelings, gently challenge these ideas by asking: “</a:t>
            </a:r>
            <a:r>
              <a:rPr lang="en-US" i="1" dirty="0"/>
              <a:t>how would you feel if someone posted a photo of you without asking</a:t>
            </a:r>
            <a:r>
              <a:rPr lang="en-US" dirty="0"/>
              <a:t>?” or “</a:t>
            </a:r>
            <a:r>
              <a:rPr lang="en-US" i="1" dirty="0"/>
              <a:t>what would happen if they were uncomfortable and saw the post later?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26</a:t>
            </a:fld>
            <a:endParaRPr lang="en-US"/>
          </a:p>
        </p:txBody>
      </p:sp>
    </p:spTree>
    <p:extLst>
      <p:ext uri="{BB962C8B-B14F-4D97-AF65-F5344CB8AC3E}">
        <p14:creationId xmlns:p14="http://schemas.microsoft.com/office/powerpoint/2010/main" val="2644589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Tip: </a:t>
            </a:r>
            <a:r>
              <a:rPr lang="en-US" b="0" dirty="0"/>
              <a:t>(pg. 16 - 17)</a:t>
            </a:r>
          </a:p>
          <a:p>
            <a:endParaRPr lang="en-US" b="1" dirty="0"/>
          </a:p>
          <a:p>
            <a:r>
              <a:rPr lang="en-US" dirty="0"/>
              <a:t>Key responses to highlight include: </a:t>
            </a:r>
          </a:p>
          <a:p>
            <a:pPr marL="171450" indent="-171450">
              <a:buFontTx/>
              <a:buChar char="-"/>
            </a:pPr>
            <a:r>
              <a:rPr lang="en-US" dirty="0"/>
              <a:t>Set clear boundaries </a:t>
            </a:r>
          </a:p>
          <a:p>
            <a:pPr marL="171450" indent="-171450">
              <a:buFontTx/>
              <a:buChar char="-"/>
            </a:pPr>
            <a:r>
              <a:rPr lang="en-US" dirty="0"/>
              <a:t>Reframe the idea of trust </a:t>
            </a:r>
          </a:p>
          <a:p>
            <a:pPr marL="171450" indent="-171450">
              <a:buFontTx/>
              <a:buChar char="-"/>
            </a:pPr>
            <a:r>
              <a:rPr lang="en-US" dirty="0"/>
              <a:t>Offer an alternative</a:t>
            </a:r>
          </a:p>
          <a:p>
            <a:pPr marL="171450" indent="-171450">
              <a:buFontTx/>
              <a:buChar char="-"/>
            </a:pPr>
            <a:r>
              <a:rPr lang="en-US" dirty="0"/>
              <a:t>Share feelings </a:t>
            </a:r>
          </a:p>
          <a:p>
            <a:pPr marL="171450" indent="-171450">
              <a:buFontTx/>
              <a:buChar char="-"/>
            </a:pPr>
            <a:r>
              <a:rPr lang="en-US" dirty="0"/>
              <a:t>Recognize red flags </a:t>
            </a:r>
          </a:p>
          <a:p>
            <a:pPr marL="171450" indent="-171450">
              <a:buFontTx/>
              <a:buChar char="-"/>
            </a:pPr>
            <a:r>
              <a:rPr lang="en-US" dirty="0"/>
              <a:t>Suggest a broader conversation </a:t>
            </a:r>
          </a:p>
          <a:p>
            <a:pPr marL="171450" indent="-171450">
              <a:buFontTx/>
              <a:buChar char="-"/>
            </a:pPr>
            <a:endParaRPr lang="en-US" dirty="0"/>
          </a:p>
          <a:p>
            <a:pPr marL="171450" indent="-171450">
              <a:buFontTx/>
              <a:buChar char="-"/>
            </a:pPr>
            <a:r>
              <a:rPr lang="en-US" dirty="0"/>
              <a:t>Encourage empathy and understanding to help students understand the importance of digital consent in maintaining respectful friendships.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27</a:t>
            </a:fld>
            <a:endParaRPr lang="en-US"/>
          </a:p>
        </p:txBody>
      </p:sp>
    </p:spTree>
    <p:extLst>
      <p:ext uri="{BB962C8B-B14F-4D97-AF65-F5344CB8AC3E}">
        <p14:creationId xmlns:p14="http://schemas.microsoft.com/office/powerpoint/2010/main" val="1374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Tip</a:t>
            </a:r>
            <a:r>
              <a:rPr lang="en-US" dirty="0"/>
              <a:t>: (pg. 18)</a:t>
            </a:r>
          </a:p>
          <a:p>
            <a:endParaRPr lang="en-US" dirty="0"/>
          </a:p>
          <a:p>
            <a:r>
              <a:rPr lang="en-US" u="sng" dirty="0"/>
              <a:t>Key responses include</a:t>
            </a:r>
            <a:r>
              <a:rPr lang="en-US" dirty="0"/>
              <a:t>: </a:t>
            </a:r>
          </a:p>
          <a:p>
            <a:pPr marL="171450" indent="-171450">
              <a:buFontTx/>
              <a:buChar char="-"/>
            </a:pPr>
            <a:r>
              <a:rPr lang="en-US" dirty="0"/>
              <a:t>Express feelings honestly </a:t>
            </a:r>
          </a:p>
          <a:p>
            <a:pPr marL="171450" indent="-171450">
              <a:buFontTx/>
              <a:buChar char="-"/>
            </a:pPr>
            <a:r>
              <a:rPr lang="en-US" dirty="0"/>
              <a:t>Set boundaries </a:t>
            </a:r>
          </a:p>
          <a:p>
            <a:pPr marL="171450" indent="-171450">
              <a:buFontTx/>
              <a:buChar char="-"/>
            </a:pPr>
            <a:r>
              <a:rPr lang="en-US" dirty="0"/>
              <a:t>Ask about their concerns </a:t>
            </a:r>
          </a:p>
          <a:p>
            <a:pPr marL="171450" indent="-171450">
              <a:buFontTx/>
              <a:buChar char="-"/>
            </a:pPr>
            <a:r>
              <a:rPr lang="en-US" dirty="0"/>
              <a:t>Recognize unhealthy behavior </a:t>
            </a:r>
          </a:p>
          <a:p>
            <a:pPr marL="171450" indent="-171450">
              <a:buFontTx/>
              <a:buChar char="-"/>
            </a:pPr>
            <a:r>
              <a:rPr lang="en-US" dirty="0"/>
              <a:t>Limit communication temporarily </a:t>
            </a:r>
          </a:p>
          <a:p>
            <a:pPr marL="171450" indent="-171450">
              <a:buFontTx/>
              <a:buChar char="-"/>
            </a:pPr>
            <a:r>
              <a:rPr lang="en-US" dirty="0"/>
              <a:t>Talk to a trusted adult</a:t>
            </a:r>
          </a:p>
          <a:p>
            <a:pPr marL="171450" indent="-171450">
              <a:buFontTx/>
              <a:buChar char="-"/>
            </a:pPr>
            <a:endParaRPr lang="en-US" b="0" dirty="0"/>
          </a:p>
          <a:p>
            <a:pPr marL="0" indent="0">
              <a:buFontTx/>
              <a:buNone/>
            </a:pPr>
            <a:r>
              <a:rPr lang="en-US" b="1" dirty="0"/>
              <a:t>Facilitator Strategy</a:t>
            </a:r>
            <a:r>
              <a:rPr lang="en-US" dirty="0"/>
              <a:t>: (pg. 19)</a:t>
            </a:r>
          </a:p>
          <a:p>
            <a:r>
              <a:rPr lang="en-IN" sz="1200" kern="1200" dirty="0">
                <a:solidFill>
                  <a:schemeClr val="tx1"/>
                </a:solidFill>
                <a:effectLst/>
                <a:latin typeface="+mn-lt"/>
                <a:ea typeface="+mn-ea"/>
                <a:cs typeface="+mn-cs"/>
              </a:rPr>
              <a:t>- If students suggest ignoring the behaviour entirely (e.g., “I’d just keep responding to avoid upsetting them”), guide reflection with questions like: </a:t>
            </a:r>
            <a:endParaRPr lang="en-IN" dirty="0"/>
          </a:p>
          <a:p>
            <a:r>
              <a:rPr lang="en-IN" sz="1200" kern="1200" dirty="0">
                <a:solidFill>
                  <a:schemeClr val="tx1"/>
                </a:solidFill>
                <a:effectLst/>
                <a:latin typeface="+mn-lt"/>
                <a:ea typeface="+mn-ea"/>
                <a:cs typeface="+mn-cs"/>
              </a:rPr>
              <a:t>- “How might this </a:t>
            </a:r>
            <a:r>
              <a:rPr lang="en-IN" sz="1200" kern="1200" dirty="0" err="1">
                <a:solidFill>
                  <a:schemeClr val="tx1"/>
                </a:solidFill>
                <a:effectLst/>
                <a:latin typeface="+mn-lt"/>
                <a:ea typeface="+mn-ea"/>
                <a:cs typeface="+mn-cs"/>
              </a:rPr>
              <a:t>behavior</a:t>
            </a:r>
            <a:r>
              <a:rPr lang="en-IN" sz="1200" kern="1200" dirty="0">
                <a:solidFill>
                  <a:schemeClr val="tx1"/>
                </a:solidFill>
                <a:effectLst/>
                <a:latin typeface="+mn-lt"/>
                <a:ea typeface="+mn-ea"/>
                <a:cs typeface="+mn-cs"/>
              </a:rPr>
              <a:t> affect your feelings about the friendship in the long run?” </a:t>
            </a:r>
          </a:p>
          <a:p>
            <a:r>
              <a:rPr lang="en-IN" sz="1200" kern="1200" dirty="0">
                <a:solidFill>
                  <a:schemeClr val="tx1"/>
                </a:solidFill>
                <a:effectLst/>
                <a:latin typeface="+mn-lt"/>
                <a:ea typeface="+mn-ea"/>
                <a:cs typeface="+mn-cs"/>
              </a:rPr>
              <a:t>- “What could happen if this </a:t>
            </a:r>
            <a:r>
              <a:rPr lang="en-IN" sz="1200" kern="1200" dirty="0" err="1">
                <a:solidFill>
                  <a:schemeClr val="tx1"/>
                </a:solidFill>
                <a:effectLst/>
                <a:latin typeface="+mn-lt"/>
                <a:ea typeface="+mn-ea"/>
                <a:cs typeface="+mn-cs"/>
              </a:rPr>
              <a:t>behavior</a:t>
            </a:r>
            <a:r>
              <a:rPr lang="en-IN" sz="1200" kern="1200" dirty="0">
                <a:solidFill>
                  <a:schemeClr val="tx1"/>
                </a:solidFill>
                <a:effectLst/>
                <a:latin typeface="+mn-lt"/>
                <a:ea typeface="+mn-ea"/>
                <a:cs typeface="+mn-cs"/>
              </a:rPr>
              <a:t> continues or gets worse?” </a:t>
            </a:r>
          </a:p>
          <a:p>
            <a:endParaRPr lang="en-IN" sz="1200"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Note</a:t>
            </a:r>
            <a:r>
              <a:rPr lang="en-IN" sz="1200" kern="1200" dirty="0">
                <a:solidFill>
                  <a:schemeClr val="tx1"/>
                </a:solidFill>
                <a:effectLst/>
                <a:latin typeface="+mn-lt"/>
                <a:ea typeface="+mn-ea"/>
                <a:cs typeface="+mn-cs"/>
              </a:rPr>
              <a:t>: Encourage students to recognize the importance of their own boundaries, promote open communication, and identify when a situation might require further support. </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28</a:t>
            </a:fld>
            <a:endParaRPr lang="en-US"/>
          </a:p>
        </p:txBody>
      </p:sp>
    </p:spTree>
    <p:extLst>
      <p:ext uri="{BB962C8B-B14F-4D97-AF65-F5344CB8AC3E}">
        <p14:creationId xmlns:p14="http://schemas.microsoft.com/office/powerpoint/2010/main" val="1409425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Tip </a:t>
            </a:r>
            <a:r>
              <a:rPr lang="en-US" dirty="0"/>
              <a:t>(pg. 20) </a:t>
            </a:r>
          </a:p>
          <a:p>
            <a:endParaRPr lang="en-US" dirty="0"/>
          </a:p>
          <a:p>
            <a:r>
              <a:rPr lang="en-US" dirty="0"/>
              <a:t>Key responses may include: </a:t>
            </a:r>
          </a:p>
          <a:p>
            <a:pPr marL="171450" indent="-171450">
              <a:buFontTx/>
              <a:buChar char="-"/>
            </a:pPr>
            <a:r>
              <a:rPr lang="en-US" dirty="0"/>
              <a:t>Ask for consent first </a:t>
            </a:r>
          </a:p>
          <a:p>
            <a:pPr marL="171450" indent="-171450">
              <a:buFontTx/>
              <a:buChar char="-"/>
            </a:pPr>
            <a:r>
              <a:rPr lang="en-US" dirty="0"/>
              <a:t>Consider their feelings </a:t>
            </a:r>
          </a:p>
          <a:p>
            <a:pPr marL="171450" indent="-171450">
              <a:buFontTx/>
              <a:buChar char="-"/>
            </a:pPr>
            <a:r>
              <a:rPr lang="en-US" dirty="0"/>
              <a:t>Understand the context </a:t>
            </a:r>
          </a:p>
          <a:p>
            <a:pPr marL="171450" indent="-171450">
              <a:buFontTx/>
              <a:buChar char="-"/>
            </a:pPr>
            <a:r>
              <a:rPr lang="en-US" dirty="0"/>
              <a:t>Respect their boundaries </a:t>
            </a:r>
          </a:p>
          <a:p>
            <a:pPr marL="171450" indent="-171450">
              <a:buFontTx/>
              <a:buChar char="-"/>
            </a:pPr>
            <a:r>
              <a:rPr lang="en-US" dirty="0"/>
              <a:t>Reflect on why you want to share </a:t>
            </a:r>
          </a:p>
          <a:p>
            <a:pPr marL="171450" indent="-171450">
              <a:buFontTx/>
              <a:buChar char="-"/>
            </a:pPr>
            <a:r>
              <a:rPr lang="en-US" dirty="0"/>
              <a:t>Offer an alternative</a:t>
            </a:r>
          </a:p>
          <a:p>
            <a:pPr marL="171450" indent="-171450">
              <a:buFontTx/>
              <a:buChar char="-"/>
            </a:pPr>
            <a:endParaRPr lang="en-US" dirty="0"/>
          </a:p>
          <a:p>
            <a:pPr marL="171450" indent="-171450">
              <a:buFontTx/>
              <a:buChar char="-"/>
            </a:pPr>
            <a:r>
              <a:rPr lang="en-US" b="1" dirty="0"/>
              <a:t>Facilitator Strategy</a:t>
            </a:r>
            <a:r>
              <a:rPr lang="en-US" dirty="0"/>
              <a:t>: By focusing on empathy, consent, reflection, facilitator can help students understand the importance of </a:t>
            </a:r>
            <a:r>
              <a:rPr lang="en-US" b="1" dirty="0"/>
              <a:t>privacy</a:t>
            </a:r>
            <a:r>
              <a:rPr lang="en-US" dirty="0"/>
              <a:t> and </a:t>
            </a:r>
            <a:r>
              <a:rPr lang="en-US" b="1" dirty="0"/>
              <a:t>respect </a:t>
            </a:r>
            <a:r>
              <a:rPr lang="en-US" dirty="0"/>
              <a:t>in digital communication. </a:t>
            </a:r>
          </a:p>
          <a:p>
            <a:pPr marL="171450" indent="-171450">
              <a:buFontTx/>
              <a:buChar char="-"/>
            </a:pPr>
            <a:r>
              <a:rPr lang="en-US" dirty="0"/>
              <a:t>If students suggest sharing without asking for consent (</a:t>
            </a:r>
            <a:r>
              <a:rPr lang="en-US" dirty="0" err="1"/>
              <a:t>eg.</a:t>
            </a:r>
            <a:r>
              <a:rPr lang="en-US" dirty="0"/>
              <a:t> ”I’d show it because it’s just a text) guide reflection with questions like: </a:t>
            </a:r>
          </a:p>
          <a:p>
            <a:pPr marL="171450" indent="-171450">
              <a:buFontTx/>
              <a:buChar char="-"/>
            </a:pPr>
            <a:r>
              <a:rPr lang="en-US" dirty="0"/>
              <a:t>“How would you feel…” </a:t>
            </a:r>
          </a:p>
          <a:p>
            <a:pPr marL="171450" indent="-171450">
              <a:buFontTx/>
              <a:buChar char="-"/>
            </a:pPr>
            <a:r>
              <a:rPr lang="en-US" dirty="0"/>
              <a:t>”What might happen if your partner found out you had shared the screenshot without their permission?” </a:t>
            </a:r>
          </a:p>
        </p:txBody>
      </p:sp>
      <p:sp>
        <p:nvSpPr>
          <p:cNvPr id="4" name="Slide Number Placeholder 3"/>
          <p:cNvSpPr>
            <a:spLocks noGrp="1"/>
          </p:cNvSpPr>
          <p:nvPr>
            <p:ph type="sldNum" sz="quarter" idx="5"/>
          </p:nvPr>
        </p:nvSpPr>
        <p:spPr/>
        <p:txBody>
          <a:bodyPr/>
          <a:lstStyle/>
          <a:p>
            <a:fld id="{FB43B92A-A434-8F4B-84E7-07FFA93D9C06}" type="slidenum">
              <a:rPr lang="en-US" smtClean="0"/>
              <a:t>29</a:t>
            </a:fld>
            <a:endParaRPr lang="en-US"/>
          </a:p>
        </p:txBody>
      </p:sp>
    </p:spTree>
    <p:extLst>
      <p:ext uri="{BB962C8B-B14F-4D97-AF65-F5344CB8AC3E}">
        <p14:creationId xmlns:p14="http://schemas.microsoft.com/office/powerpoint/2010/main" val="3014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 to Facilitator: </a:t>
            </a:r>
            <a:r>
              <a:rPr lang="en-US" b="0" u="none" dirty="0"/>
              <a:t>This slide can be modified based on which lessons you will present. (pg.2)</a:t>
            </a:r>
          </a:p>
          <a:p>
            <a:endParaRPr lang="en-US" b="0" u="none" dirty="0"/>
          </a:p>
          <a:p>
            <a:r>
              <a:rPr lang="en-US" b="1" u="sng" dirty="0"/>
              <a:t>Objective</a:t>
            </a:r>
            <a:r>
              <a:rPr lang="en-US" dirty="0"/>
              <a:t>:</a:t>
            </a:r>
            <a:r>
              <a:rPr lang="en-US" b="0" u="none" dirty="0"/>
              <a:t> T</a:t>
            </a:r>
            <a:r>
              <a:rPr lang="en-US" dirty="0"/>
              <a:t>o</a:t>
            </a:r>
            <a:r>
              <a:rPr lang="en-US" baseline="0" dirty="0"/>
              <a:t> introduce the students to the key themes of the VIP curriculum and the </a:t>
            </a:r>
            <a:r>
              <a:rPr lang="en-US" dirty="0"/>
              <a:t>number of presentations you will be doing. </a:t>
            </a:r>
          </a:p>
          <a:p>
            <a:endParaRPr lang="en-US" dirty="0"/>
          </a:p>
          <a:p>
            <a:r>
              <a:rPr lang="en-US" b="1" u="sng" dirty="0"/>
              <a:t>Speaking Notes: </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recognizing unhealthy online behaviors, practicing safe digital breakup strategies and ways to support friends and access community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students know what to expect</a:t>
            </a:r>
            <a:r>
              <a:rPr lang="en-US" baseline="0" dirty="0"/>
              <a:t> during the presentation</a:t>
            </a:r>
            <a:r>
              <a:rPr lang="en-US" dirty="0"/>
              <a:t> and advise</a:t>
            </a:r>
            <a:r>
              <a:rPr lang="en-US" baseline="0" dirty="0"/>
              <a:t> </a:t>
            </a:r>
            <a:r>
              <a:rPr lang="en-US" dirty="0"/>
              <a:t>them of the number of presentations you will be delivering.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the class tell you what their “agreement” or “rules” are. Come up with a list together on the board or a flip chart so it’s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a:t>
            </a:fld>
            <a:endParaRPr lang="en-US"/>
          </a:p>
        </p:txBody>
      </p:sp>
    </p:spTree>
    <p:extLst>
      <p:ext uri="{BB962C8B-B14F-4D97-AF65-F5344CB8AC3E}">
        <p14:creationId xmlns:p14="http://schemas.microsoft.com/office/powerpoint/2010/main" val="361556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a:t>
            </a:r>
          </a:p>
          <a:p>
            <a:endParaRPr lang="en-US" dirty="0"/>
          </a:p>
          <a:p>
            <a:r>
              <a:rPr lang="en-US" b="1" dirty="0"/>
              <a:t>Guiding questions for the discussion </a:t>
            </a:r>
            <a:r>
              <a:rPr lang="en-US" b="0" dirty="0"/>
              <a:t>(pg. 21)</a:t>
            </a:r>
            <a:endParaRPr lang="en-US" b="1" dirty="0"/>
          </a:p>
          <a:p>
            <a:pPr marL="171450" indent="-171450">
              <a:buFontTx/>
              <a:buChar char="-"/>
            </a:pPr>
            <a:r>
              <a:rPr lang="en-US" dirty="0"/>
              <a:t>What is verbal consent? </a:t>
            </a:r>
          </a:p>
          <a:p>
            <a:pPr marL="171450" indent="-171450">
              <a:buFontTx/>
              <a:buChar char="-"/>
            </a:pPr>
            <a:r>
              <a:rPr lang="en-US" dirty="0"/>
              <a:t>How is digital consent in dating relationships like verbal consent?</a:t>
            </a:r>
          </a:p>
          <a:p>
            <a:pPr marL="171450" indent="-171450">
              <a:buFontTx/>
              <a:buChar char="-"/>
            </a:pPr>
            <a:r>
              <a:rPr lang="en-US" dirty="0"/>
              <a:t>Why would someone be afraid to ask for digital consent in a friendship or a relationship? </a:t>
            </a:r>
          </a:p>
          <a:p>
            <a:pPr marL="171450" indent="-171450">
              <a:buFontTx/>
              <a:buChar char="-"/>
            </a:pPr>
            <a:endParaRPr lang="en-US" dirty="0"/>
          </a:p>
          <a:p>
            <a:pPr marL="0" indent="0">
              <a:buFontTx/>
              <a:buNone/>
            </a:pPr>
            <a:endParaRPr lang="en-US" dirty="0"/>
          </a:p>
          <a:p>
            <a:pPr marL="0" indent="0">
              <a:buFontTx/>
              <a:buNone/>
            </a:pPr>
            <a:r>
              <a:rPr lang="en-US" b="1" dirty="0"/>
              <a:t>Responses may reflect misunderstandings, insecurities, or unhealthy relationship dynamics</a:t>
            </a:r>
            <a:r>
              <a:rPr lang="en-US" dirty="0"/>
              <a:t>. (pg. 22)</a:t>
            </a:r>
          </a:p>
          <a:p>
            <a:pPr marL="171450" indent="-171450">
              <a:buFontTx/>
              <a:buChar char="-"/>
            </a:pPr>
            <a:r>
              <a:rPr lang="en-US" b="1" dirty="0"/>
              <a:t>Fear of conflict </a:t>
            </a:r>
            <a:r>
              <a:rPr lang="en-US" dirty="0"/>
              <a:t>– emphasize that some conversations are best kept between people involved, regardless of consent. </a:t>
            </a:r>
          </a:p>
          <a:p>
            <a:pPr marL="171450" indent="-171450">
              <a:buFontTx/>
              <a:buChar char="-"/>
            </a:pPr>
            <a:r>
              <a:rPr lang="en-US" b="1" dirty="0"/>
              <a:t>Fear of rejection </a:t>
            </a:r>
            <a:r>
              <a:rPr lang="en-US" dirty="0"/>
              <a:t>– highlight that a healthy relationship allows both people to express their needs and boundaries without the fear of rejection.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Pressure to please their friend </a:t>
            </a:r>
            <a:r>
              <a:rPr lang="en-US" dirty="0"/>
              <a:t>- </a:t>
            </a:r>
            <a:r>
              <a:rPr lang="en-IN" sz="1200" kern="1200" dirty="0">
                <a:solidFill>
                  <a:schemeClr val="tx1"/>
                </a:solidFill>
                <a:effectLst/>
                <a:latin typeface="+mn-lt"/>
                <a:ea typeface="+mn-ea"/>
                <a:cs typeface="+mn-cs"/>
              </a:rPr>
              <a:t>Explain that trust is not about always saying yes but about respecting each other’s boundaries </a:t>
            </a:r>
            <a:endParaRPr lang="en-IN" dirty="0">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Not Wanting to Seem Overly Serious </a:t>
            </a:r>
            <a:r>
              <a:rPr lang="en-IN" sz="1200" b="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Point out that asking for consent is a simple and respectful habit, not something that has to feel formal or heavy. </a:t>
            </a:r>
            <a:endParaRPr lang="en-IN" dirty="0">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Embarrassment or Awkwardness </a:t>
            </a:r>
            <a:r>
              <a:rPr lang="en-IN" sz="1200" b="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Normalize that it is okay to feel awkward but emphasize that practicing consent gets easier with time and shows care for the other person’s feelings </a:t>
            </a:r>
            <a:endParaRPr lang="en-IN" dirty="0">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Lack of Confidence or Knowledge </a:t>
            </a:r>
            <a:r>
              <a:rPr lang="en-IN" sz="1200" b="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Offer simple examples of how to ask for digital consent in a natural way, like, </a:t>
            </a:r>
            <a:r>
              <a:rPr lang="en-IN" sz="1200" i="1" kern="1200" dirty="0">
                <a:solidFill>
                  <a:schemeClr val="tx1"/>
                </a:solidFill>
                <a:effectLst/>
                <a:latin typeface="+mn-lt"/>
                <a:ea typeface="+mn-ea"/>
                <a:cs typeface="+mn-cs"/>
              </a:rPr>
              <a:t>“Is it okay if I share this picture?” </a:t>
            </a:r>
            <a:endParaRPr lang="en-IN" dirty="0">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Responding to Negative or Dismissive responses:</a:t>
            </a:r>
            <a:endParaRPr lang="en-IN"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Dismissive of consent </a:t>
            </a:r>
            <a:r>
              <a:rPr lang="en-IN" sz="1200" b="0" kern="1200" dirty="0">
                <a:solidFill>
                  <a:schemeClr val="tx1"/>
                </a:solidFill>
                <a:effectLst/>
                <a:latin typeface="+mn-lt"/>
                <a:ea typeface="+mn-ea"/>
                <a:cs typeface="+mn-cs"/>
              </a:rPr>
              <a:t>– Encourage empathy and explain that consent is about respecting someone else’s comfort and privacy. (For ex: “How would you feel if…?”)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Fear of being seen as controlling </a:t>
            </a:r>
            <a:r>
              <a:rPr lang="en-IN" sz="1200" b="0" kern="1200" dirty="0">
                <a:solidFill>
                  <a:schemeClr val="tx1"/>
                </a:solidFill>
                <a:effectLst/>
                <a:latin typeface="+mn-lt"/>
                <a:ea typeface="+mn-ea"/>
                <a:cs typeface="+mn-cs"/>
              </a:rPr>
              <a:t>– Clarify that consent is not about control – it’s about showing respect, it is a sign of a healthy and caring relationship.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Key Points to cover during this slide: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0" kern="1200" dirty="0">
                <a:solidFill>
                  <a:schemeClr val="tx1"/>
                </a:solidFill>
                <a:effectLst/>
                <a:latin typeface="+mn-lt"/>
                <a:ea typeface="+mn-ea"/>
                <a:cs typeface="+mn-cs"/>
              </a:rPr>
              <a:t>Digital consent – about respect and feeling safe for all involved.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0" kern="1200" dirty="0">
                <a:solidFill>
                  <a:schemeClr val="tx1"/>
                </a:solidFill>
                <a:effectLst/>
                <a:latin typeface="+mn-lt"/>
                <a:ea typeface="+mn-ea"/>
                <a:cs typeface="+mn-cs"/>
              </a:rPr>
              <a:t>Healthy relationship – open communication, freedom to say “yes” or “no” without fear.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0" kern="1200" dirty="0">
                <a:solidFill>
                  <a:schemeClr val="tx1"/>
                </a:solidFill>
                <a:effectLst/>
                <a:latin typeface="+mn-lt"/>
                <a:ea typeface="+mn-ea"/>
                <a:cs typeface="+mn-cs"/>
              </a:rPr>
              <a:t>Building trust around digital consent strengthens the relationship.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b="1"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30</a:t>
            </a:fld>
            <a:endParaRPr lang="en-US"/>
          </a:p>
        </p:txBody>
      </p:sp>
    </p:spTree>
    <p:extLst>
      <p:ext uri="{BB962C8B-B14F-4D97-AF65-F5344CB8AC3E}">
        <p14:creationId xmlns:p14="http://schemas.microsoft.com/office/powerpoint/2010/main" val="4142080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Practice requesting and responding to digital consent in a friendship context by discussing the following scenarios as a class. </a:t>
            </a:r>
            <a:endParaRPr lang="en-IN" dirty="0">
              <a:effectLst/>
            </a:endParaRP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31</a:t>
            </a:fld>
            <a:endParaRPr lang="en-US"/>
          </a:p>
        </p:txBody>
      </p:sp>
    </p:spTree>
    <p:extLst>
      <p:ext uri="{BB962C8B-B14F-4D97-AF65-F5344CB8AC3E}">
        <p14:creationId xmlns:p14="http://schemas.microsoft.com/office/powerpoint/2010/main" val="3629340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(pg. 23 - 25)</a:t>
            </a:r>
          </a:p>
          <a:p>
            <a:r>
              <a:rPr lang="en-US" dirty="0"/>
              <a:t>Facilitation Tip: for this scenario, guide the conversation to emphasize key aspects of digital consent, respect and communication. </a:t>
            </a:r>
          </a:p>
          <a:p>
            <a:endParaRPr lang="en-US" dirty="0"/>
          </a:p>
          <a:p>
            <a:r>
              <a:rPr lang="en-US" b="1" dirty="0"/>
              <a:t>Key responses: </a:t>
            </a:r>
            <a:r>
              <a:rPr lang="en-US" b="0" dirty="0"/>
              <a:t>(refer to pg. 24 for detailed examples and context)</a:t>
            </a:r>
          </a:p>
          <a:p>
            <a:pPr marL="171450" indent="-171450">
              <a:buFontTx/>
              <a:buChar char="-"/>
            </a:pPr>
            <a:r>
              <a:rPr lang="en-US" dirty="0"/>
              <a:t>Examples reflecting – being direct and respectful along with a willingness to adjust.</a:t>
            </a:r>
          </a:p>
          <a:p>
            <a:pPr marL="171450" indent="-171450">
              <a:buFontTx/>
              <a:buChar char="-"/>
            </a:pPr>
            <a:endParaRPr lang="en-US" dirty="0"/>
          </a:p>
          <a:p>
            <a:pPr marL="0" indent="0">
              <a:buFontTx/>
              <a:buNone/>
            </a:pPr>
            <a:r>
              <a:rPr lang="en-US" b="1" dirty="0"/>
              <a:t>Practical Tips to share with students</a:t>
            </a:r>
            <a:r>
              <a:rPr lang="en-US" dirty="0"/>
              <a:t>: </a:t>
            </a:r>
          </a:p>
          <a:p>
            <a:pPr marL="171450" indent="-171450">
              <a:buFontTx/>
              <a:buChar char="-"/>
            </a:pPr>
            <a:r>
              <a:rPr lang="en-US" dirty="0"/>
              <a:t>Avoid making the other person feel guilty or pressured. </a:t>
            </a:r>
          </a:p>
          <a:p>
            <a:pPr marL="171450" indent="-171450">
              <a:buFontTx/>
              <a:buChar char="-"/>
            </a:pPr>
            <a:r>
              <a:rPr lang="en-US" dirty="0"/>
              <a:t>Emphasize that asking for and giving consent is a routine part of respecting boundaries.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If tagging is not an option, suggest ways to share the moment without breaching comfort, like sending the photo privately or sharing it without a tag. </a:t>
            </a:r>
          </a:p>
          <a:p>
            <a:r>
              <a:rPr lang="en-IN" sz="1200" kern="1200" dirty="0">
                <a:solidFill>
                  <a:schemeClr val="tx1"/>
                </a:solidFill>
                <a:effectLst/>
                <a:latin typeface="+mn-lt"/>
                <a:ea typeface="+mn-ea"/>
                <a:cs typeface="+mn-cs"/>
              </a:rPr>
              <a:t>- Teach students that tagging can make personal content more public, and asking for consent is part of protecting their partner’s privacy and safety.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32</a:t>
            </a:fld>
            <a:endParaRPr lang="en-US"/>
          </a:p>
        </p:txBody>
      </p:sp>
    </p:spTree>
    <p:extLst>
      <p:ext uri="{BB962C8B-B14F-4D97-AF65-F5344CB8AC3E}">
        <p14:creationId xmlns:p14="http://schemas.microsoft.com/office/powerpoint/2010/main" val="3745018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(pg. 25-26)</a:t>
            </a:r>
          </a:p>
          <a:p>
            <a:endParaRPr lang="en-US" dirty="0"/>
          </a:p>
          <a:p>
            <a:pPr marL="0" indent="0">
              <a:buFontTx/>
              <a:buNone/>
            </a:pPr>
            <a:r>
              <a:rPr lang="en-US" b="1" dirty="0"/>
              <a:t>Practical Solutions for expressing uneasiness about sharing a phone password</a:t>
            </a:r>
            <a:r>
              <a:rPr lang="en-US" dirty="0"/>
              <a:t>: </a:t>
            </a:r>
          </a:p>
          <a:p>
            <a:pPr marL="171450" indent="-171450">
              <a:buFontTx/>
              <a:buChar char="-"/>
            </a:pPr>
            <a:r>
              <a:rPr lang="en-US" dirty="0"/>
              <a:t>Use of “I” statements to express personal discomfort</a:t>
            </a:r>
          </a:p>
          <a:p>
            <a:pPr marL="171450" indent="-171450">
              <a:buFontTx/>
              <a:buChar char="-"/>
            </a:pPr>
            <a:r>
              <a:rPr lang="en-US" dirty="0"/>
              <a:t>Reassure other person to avoid misunderstanding </a:t>
            </a:r>
          </a:p>
          <a:p>
            <a:pPr marL="171450" indent="-171450">
              <a:buFontTx/>
              <a:buChar char="-"/>
            </a:pPr>
            <a:r>
              <a:rPr lang="en-US" dirty="0"/>
              <a:t>Acknowledge the other person’s feelings </a:t>
            </a:r>
          </a:p>
          <a:p>
            <a:pPr marL="171450" indent="-171450">
              <a:buFontTx/>
              <a:buChar char="-"/>
            </a:pPr>
            <a:r>
              <a:rPr lang="en-US" dirty="0"/>
              <a:t>Propose an alternative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Practical Solutions for the Partner Who Wants the Password to Respond Respectfully </a:t>
            </a:r>
          </a:p>
          <a:p>
            <a:pPr marL="171450" indent="-171450">
              <a:buFontTx/>
              <a:buChar char="-"/>
            </a:pPr>
            <a:r>
              <a:rPr lang="en-US" dirty="0"/>
              <a:t>Acknowledge and accept the boundary </a:t>
            </a:r>
          </a:p>
          <a:p>
            <a:pPr marL="171450" indent="-171450">
              <a:buFontTx/>
              <a:buChar char="-"/>
            </a:pPr>
            <a:r>
              <a:rPr lang="en-US" dirty="0"/>
              <a:t>Share own feelings without pressuring</a:t>
            </a:r>
          </a:p>
          <a:p>
            <a:pPr marL="171450" indent="-171450">
              <a:buFontTx/>
              <a:buChar char="-"/>
            </a:pPr>
            <a:r>
              <a:rPr lang="en-US" dirty="0"/>
              <a:t>Appreciate the partner’s honesty</a:t>
            </a:r>
          </a:p>
          <a:p>
            <a:pPr marL="171450" indent="-171450">
              <a:buFontTx/>
              <a:buChar char="-"/>
            </a:pPr>
            <a:r>
              <a:rPr lang="en-US" dirty="0"/>
              <a:t>Reflect on the trust in their relationship </a:t>
            </a:r>
          </a:p>
          <a:p>
            <a:pPr marL="171450" indent="-171450">
              <a:buFontTx/>
              <a:buChar char="-"/>
            </a:pPr>
            <a:endParaRPr lang="en-US" dirty="0"/>
          </a:p>
          <a:p>
            <a:r>
              <a:rPr lang="en-IN" sz="1200" b="1" kern="1200" dirty="0">
                <a:solidFill>
                  <a:schemeClr val="tx1"/>
                </a:solidFill>
                <a:effectLst/>
                <a:latin typeface="+mn-lt"/>
                <a:ea typeface="+mn-ea"/>
                <a:cs typeface="+mn-cs"/>
              </a:rPr>
              <a:t>Practical Tips for Facilitators to Share with Students: </a:t>
            </a:r>
          </a:p>
          <a:p>
            <a:pPr marL="171450" lvl="0" indent="-171450">
              <a:buFont typeface="System Font Regular"/>
              <a:buChar char="-"/>
            </a:pPr>
            <a:r>
              <a:rPr lang="en-IN" sz="1200" b="0" kern="1200" dirty="0">
                <a:solidFill>
                  <a:schemeClr val="tx1"/>
                </a:solidFill>
                <a:effectLst/>
                <a:latin typeface="+mn-lt"/>
                <a:ea typeface="+mn-ea"/>
                <a:cs typeface="+mn-cs"/>
              </a:rPr>
              <a:t>Model non-defensive and empathetic responses for both sides of the conversation. </a:t>
            </a:r>
          </a:p>
          <a:p>
            <a:pPr marL="171450" lvl="0" indent="-171450">
              <a:buFont typeface="System Font Regular"/>
              <a:buChar char="-"/>
            </a:pPr>
            <a:r>
              <a:rPr lang="en-IN" sz="1200" b="0" kern="1200" dirty="0">
                <a:solidFill>
                  <a:schemeClr val="tx1"/>
                </a:solidFill>
                <a:effectLst/>
                <a:latin typeface="+mn-lt"/>
                <a:ea typeface="+mn-ea"/>
                <a:cs typeface="+mn-cs"/>
              </a:rPr>
              <a:t>Emphasize that it is okay to have boundaries in a relationship and that privacy does not mean a lack of trust. </a:t>
            </a:r>
          </a:p>
          <a:p>
            <a:pPr marL="171450" lvl="0" indent="-171450">
              <a:buFont typeface="System Font Regular"/>
              <a:buChar char="-"/>
            </a:pPr>
            <a:r>
              <a:rPr lang="en-IN" sz="1200" b="0" kern="1200" dirty="0">
                <a:solidFill>
                  <a:schemeClr val="tx1"/>
                </a:solidFill>
                <a:effectLst/>
                <a:latin typeface="+mn-lt"/>
                <a:ea typeface="+mn-ea"/>
                <a:cs typeface="+mn-cs"/>
              </a:rPr>
              <a:t>Suggest other ways to build trust, like spending quality time together or openly discussing concerns. </a:t>
            </a:r>
          </a:p>
          <a:p>
            <a:pPr marL="171450" lvl="0" indent="-171450">
              <a:buFont typeface="System Font Regular"/>
              <a:buChar char="-"/>
            </a:pPr>
            <a:r>
              <a:rPr lang="en-IN" sz="1200" b="0" kern="1200" dirty="0">
                <a:solidFill>
                  <a:schemeClr val="tx1"/>
                </a:solidFill>
                <a:effectLst/>
                <a:latin typeface="+mn-lt"/>
                <a:ea typeface="+mn-ea"/>
                <a:cs typeface="+mn-cs"/>
              </a:rPr>
              <a:t>Teach students that a healthy partner respects boundaries without pressuring or taking it personally. </a:t>
            </a:r>
          </a:p>
          <a:p>
            <a:pPr marL="0" indent="0">
              <a:buFontTx/>
              <a:buNone/>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33</a:t>
            </a:fld>
            <a:endParaRPr lang="en-US"/>
          </a:p>
        </p:txBody>
      </p:sp>
    </p:spTree>
    <p:extLst>
      <p:ext uri="{BB962C8B-B14F-4D97-AF65-F5344CB8AC3E}">
        <p14:creationId xmlns:p14="http://schemas.microsoft.com/office/powerpoint/2010/main" val="1334781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(pg. 26-27)</a:t>
            </a:r>
          </a:p>
          <a:p>
            <a:endParaRPr lang="en-US" dirty="0"/>
          </a:p>
          <a:p>
            <a:r>
              <a:rPr lang="en-US" dirty="0"/>
              <a:t>Key steps and examples to discuss: </a:t>
            </a:r>
          </a:p>
          <a:p>
            <a:pPr marL="228600" indent="-228600">
              <a:buAutoNum type="arabicParenR"/>
            </a:pPr>
            <a:r>
              <a:rPr lang="en-US" b="1" dirty="0"/>
              <a:t>How to ask for permission </a:t>
            </a:r>
            <a:r>
              <a:rPr lang="en-US" dirty="0"/>
              <a:t>– (remind students to avoid framing the request as a demand or assuming consent is automatic)</a:t>
            </a:r>
          </a:p>
          <a:p>
            <a:pPr marL="228600" indent="-228600">
              <a:buFont typeface="System Font Regular"/>
              <a:buChar char="-"/>
            </a:pPr>
            <a:r>
              <a:rPr lang="en-US" dirty="0"/>
              <a:t>Be honest about intentions </a:t>
            </a:r>
          </a:p>
          <a:p>
            <a:pPr marL="228600" indent="-228600">
              <a:buFont typeface="System Font Regular"/>
              <a:buChar char="-"/>
            </a:pPr>
            <a:r>
              <a:rPr lang="en-US" dirty="0"/>
              <a:t>Acknowledge that it is a big ask </a:t>
            </a:r>
          </a:p>
          <a:p>
            <a:pPr marL="228600" indent="-228600">
              <a:buFont typeface="System Font Regular"/>
              <a:buChar char="-"/>
            </a:pPr>
            <a:r>
              <a:rPr lang="en-US" dirty="0"/>
              <a:t>Express openness to alternatives </a:t>
            </a:r>
          </a:p>
          <a:p>
            <a:pPr marL="0" indent="0">
              <a:buFont typeface="System Font Regular"/>
              <a:buNone/>
            </a:pPr>
            <a:endParaRPr lang="en-US" dirty="0"/>
          </a:p>
          <a:p>
            <a:pPr marL="0" indent="0">
              <a:buFont typeface="System Font Regular"/>
              <a:buNone/>
            </a:pPr>
            <a:r>
              <a:rPr lang="en-US" b="1" dirty="0"/>
              <a:t>2) How to respond to the request respectfully </a:t>
            </a:r>
            <a:r>
              <a:rPr lang="en-US" dirty="0"/>
              <a:t>– </a:t>
            </a:r>
          </a:p>
          <a:p>
            <a:pPr marL="171450" indent="-171450">
              <a:buFont typeface="System Font Regular"/>
              <a:buChar char="-"/>
            </a:pPr>
            <a:r>
              <a:rPr lang="en-US" dirty="0"/>
              <a:t>Acknowledge the request </a:t>
            </a:r>
          </a:p>
          <a:p>
            <a:pPr marL="171450" indent="-171450">
              <a:buFont typeface="System Font Regular"/>
              <a:buChar char="-"/>
            </a:pPr>
            <a:r>
              <a:rPr lang="en-US" dirty="0"/>
              <a:t>Politely decline the request </a:t>
            </a:r>
          </a:p>
          <a:p>
            <a:pPr marL="171450" indent="-171450">
              <a:buFont typeface="System Font Regular"/>
              <a:buChar char="-"/>
            </a:pPr>
            <a:r>
              <a:rPr lang="en-US" dirty="0"/>
              <a:t>Reassure the partner </a:t>
            </a:r>
          </a:p>
          <a:p>
            <a:pPr marL="171450" indent="-171450">
              <a:buFont typeface="System Font Regular"/>
              <a:buChar char="-"/>
            </a:pPr>
            <a:r>
              <a:rPr lang="en-US" dirty="0"/>
              <a:t>Propose alternatives </a:t>
            </a:r>
          </a:p>
          <a:p>
            <a:pPr marL="171450" indent="-171450">
              <a:buFont typeface="System Font Regular"/>
              <a:buChar char="-"/>
            </a:pPr>
            <a:endParaRPr lang="en-US" dirty="0"/>
          </a:p>
          <a:p>
            <a:pPr marL="0" indent="0">
              <a:buFont typeface="System Font Regular"/>
              <a:buNone/>
            </a:pPr>
            <a:r>
              <a:rPr lang="en-US" b="1" dirty="0"/>
              <a:t>Practical tips to share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System Font Regular"/>
              <a:buChar char="-"/>
              <a:tabLst/>
              <a:defRPr/>
            </a:pPr>
            <a:r>
              <a:rPr lang="en-IN" sz="1200" kern="1200" dirty="0">
                <a:solidFill>
                  <a:schemeClr val="tx1"/>
                </a:solidFill>
                <a:effectLst/>
                <a:latin typeface="+mn-lt"/>
                <a:ea typeface="+mn-ea"/>
                <a:cs typeface="+mn-cs"/>
              </a:rPr>
              <a:t>Setting boundaries does not mean rejecting or hurting the other person </a:t>
            </a:r>
          </a:p>
          <a:p>
            <a:pPr marL="171450" marR="0" lvl="0"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dirty="0"/>
              <a:t>Encourage reflection on the </a:t>
            </a:r>
            <a:r>
              <a:rPr lang="en-IN" sz="1200" kern="1200" dirty="0">
                <a:solidFill>
                  <a:schemeClr val="tx1"/>
                </a:solidFill>
                <a:effectLst/>
                <a:latin typeface="+mn-lt"/>
                <a:ea typeface="+mn-ea"/>
                <a:cs typeface="+mn-cs"/>
              </a:rPr>
              <a:t>underlying feelings behind the request, like insecurity or concern, instead of focusing solely on the action. </a:t>
            </a:r>
          </a:p>
          <a:p>
            <a:pPr marL="171450" indent="-171450">
              <a:buFont typeface="System Font Regular"/>
              <a:buChar char="-"/>
            </a:pPr>
            <a:r>
              <a:rPr lang="en-IN" sz="1200" kern="1200" dirty="0">
                <a:solidFill>
                  <a:schemeClr val="tx1"/>
                </a:solidFill>
                <a:effectLst/>
                <a:latin typeface="+mn-lt"/>
                <a:ea typeface="+mn-ea"/>
                <a:cs typeface="+mn-cs"/>
              </a:rPr>
              <a:t>Trust grows through respectful actions and communication, not by monitoring or suggest alternatives like regular check-ins or setting agreed-upon times to update each other on plans </a:t>
            </a:r>
          </a:p>
          <a:p>
            <a:pPr marL="171450" indent="-171450">
              <a:buFont typeface="System Font Regular"/>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34</a:t>
            </a:fld>
            <a:endParaRPr lang="en-US"/>
          </a:p>
        </p:txBody>
      </p:sp>
    </p:spTree>
    <p:extLst>
      <p:ext uri="{BB962C8B-B14F-4D97-AF65-F5344CB8AC3E}">
        <p14:creationId xmlns:p14="http://schemas.microsoft.com/office/powerpoint/2010/main" val="1028891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Debrief: </a:t>
            </a:r>
            <a:r>
              <a:rPr lang="en-IN" sz="1200" kern="1200" dirty="0">
                <a:solidFill>
                  <a:schemeClr val="tx1"/>
                </a:solidFill>
                <a:effectLst/>
                <a:latin typeface="+mn-lt"/>
                <a:ea typeface="+mn-ea"/>
                <a:cs typeface="+mn-cs"/>
              </a:rPr>
              <a:t>Emphasize for the class that trusting someone enough not to do something if they say so, and simply saying </a:t>
            </a:r>
            <a:r>
              <a:rPr lang="en-IN" sz="1200" i="1" kern="1200" dirty="0">
                <a:solidFill>
                  <a:schemeClr val="tx1"/>
                </a:solidFill>
                <a:effectLst/>
                <a:latin typeface="+mn-lt"/>
                <a:ea typeface="+mn-ea"/>
                <a:cs typeface="+mn-cs"/>
              </a:rPr>
              <a:t>“no”</a:t>
            </a:r>
            <a:r>
              <a:rPr lang="en-IN" sz="1200" kern="1200" dirty="0">
                <a:solidFill>
                  <a:schemeClr val="tx1"/>
                </a:solidFill>
                <a:effectLst/>
                <a:latin typeface="+mn-lt"/>
                <a:ea typeface="+mn-ea"/>
                <a:cs typeface="+mn-cs"/>
              </a:rPr>
              <a:t>, is normal and part of good friendships and relationships. It is not an indication of no trust, nor an indicator that something must be hidden. </a:t>
            </a:r>
            <a:endParaRPr lang="en-IN" dirty="0">
              <a:effectLst/>
            </a:endParaRP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35</a:t>
            </a:fld>
            <a:endParaRPr lang="en-US"/>
          </a:p>
        </p:txBody>
      </p:sp>
    </p:spTree>
    <p:extLst>
      <p:ext uri="{BB962C8B-B14F-4D97-AF65-F5344CB8AC3E}">
        <p14:creationId xmlns:p14="http://schemas.microsoft.com/office/powerpoint/2010/main" val="2334599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Presenter Notes:</a:t>
            </a: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Wrap-Up and Q&amp;A: </a:t>
            </a:r>
            <a:r>
              <a:rPr lang="en-IN" sz="1200" b="0" kern="1200" dirty="0">
                <a:solidFill>
                  <a:schemeClr val="tx1"/>
                </a:solidFill>
                <a:effectLst/>
                <a:latin typeface="+mn-lt"/>
                <a:ea typeface="+mn-ea"/>
                <a:cs typeface="+mn-cs"/>
              </a:rPr>
              <a:t>(pg. 28)</a:t>
            </a:r>
            <a:endParaRPr lang="en-IN" dirty="0"/>
          </a:p>
          <a:p>
            <a:pPr marL="171450" indent="-171450">
              <a:buFont typeface="System Font Regular"/>
              <a:buChar char="-"/>
            </a:pPr>
            <a:r>
              <a:rPr lang="en-IN" sz="1200" kern="1200" dirty="0">
                <a:solidFill>
                  <a:schemeClr val="tx1"/>
                </a:solidFill>
                <a:effectLst/>
                <a:latin typeface="+mn-lt"/>
                <a:ea typeface="+mn-ea"/>
                <a:cs typeface="+mn-cs"/>
              </a:rPr>
              <a:t>Review the importance of digital consent, how it builds confidence, strengthens trust in dating relationships, and how it is like in-person consent. </a:t>
            </a:r>
          </a:p>
          <a:p>
            <a:pPr marL="171450" indent="-171450">
              <a:buFont typeface="System Font Regular"/>
              <a:buChar char="-"/>
            </a:pPr>
            <a:r>
              <a:rPr lang="en-IN" sz="1200" kern="1200" dirty="0">
                <a:solidFill>
                  <a:schemeClr val="tx1"/>
                </a:solidFill>
                <a:effectLst/>
                <a:latin typeface="+mn-lt"/>
                <a:ea typeface="+mn-ea"/>
                <a:cs typeface="+mn-cs"/>
              </a:rPr>
              <a:t>Have each student identify one action they might do to practice digital consent in their online interactions (passes are ok). If the group is quiet, ask the teacher to identify key take aways from the presentation. </a:t>
            </a:r>
          </a:p>
          <a:p>
            <a:pPr marL="171450" indent="-171450">
              <a:buFont typeface="System Font Regular"/>
              <a:buChar char="-"/>
            </a:pPr>
            <a:r>
              <a:rPr lang="en-IN" sz="1200" kern="1200" dirty="0">
                <a:solidFill>
                  <a:schemeClr val="tx1"/>
                </a:solidFill>
                <a:effectLst/>
                <a:latin typeface="+mn-lt"/>
                <a:ea typeface="+mn-ea"/>
                <a:cs typeface="+mn-cs"/>
              </a:rPr>
              <a:t>Handout Digital Consent Tips in Relationships Handout (</a:t>
            </a:r>
            <a:r>
              <a:rPr lang="en-IN" sz="1200" b="1" kern="1200" dirty="0">
                <a:solidFill>
                  <a:schemeClr val="tx1"/>
                </a:solidFill>
                <a:effectLst/>
                <a:latin typeface="+mn-lt"/>
                <a:ea typeface="+mn-ea"/>
                <a:cs typeface="+mn-cs"/>
              </a:rPr>
              <a:t>pg. 29-30</a:t>
            </a:r>
            <a:r>
              <a:rPr lang="en-IN" sz="1200" kern="1200" dirty="0">
                <a:solidFill>
                  <a:schemeClr val="tx1"/>
                </a:solidFill>
                <a:effectLst/>
                <a:latin typeface="+mn-lt"/>
                <a:ea typeface="+mn-ea"/>
                <a:cs typeface="+mn-cs"/>
              </a:rPr>
              <a:t>) which includes reminders to check before sharing, options for respecting privacy, and ways to communicate boundaries. Provide students with community resources. </a:t>
            </a:r>
          </a:p>
          <a:p>
            <a:pPr marL="171450" indent="-171450">
              <a:buFont typeface="System Font Regular"/>
              <a:buChar char="-"/>
            </a:pPr>
            <a:r>
              <a:rPr lang="en-IN" sz="1200" kern="1200" dirty="0">
                <a:solidFill>
                  <a:schemeClr val="tx1"/>
                </a:solidFill>
                <a:effectLst/>
                <a:latin typeface="+mn-lt"/>
                <a:ea typeface="+mn-ea"/>
                <a:cs typeface="+mn-cs"/>
              </a:rPr>
              <a:t>Distribute and collect evaluations.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36</a:t>
            </a:fld>
            <a:endParaRPr lang="en-US"/>
          </a:p>
        </p:txBody>
      </p:sp>
    </p:spTree>
    <p:extLst>
      <p:ext uri="{BB962C8B-B14F-4D97-AF65-F5344CB8AC3E}">
        <p14:creationId xmlns:p14="http://schemas.microsoft.com/office/powerpoint/2010/main" val="1294619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AD7D-824C-704F-56AA-55CB6BDF0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34B8D-9D92-FD73-A07B-BCA4F6A60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B7F75-2D36-71E2-84A1-B38C16DFFAB1}"/>
              </a:ext>
            </a:extLst>
          </p:cNvPr>
          <p:cNvSpPr>
            <a:spLocks noGrp="1"/>
          </p:cNvSpPr>
          <p:nvPr>
            <p:ph type="body" idx="1"/>
          </p:nvPr>
        </p:nvSpPr>
        <p:spPr/>
        <p:txBody>
          <a:bodyPr/>
          <a:lstStyle/>
          <a:p>
            <a:r>
              <a:rPr lang="en-US" b="1" u="none" dirty="0"/>
              <a:t>Lesson Plan: Digital Abuse </a:t>
            </a:r>
            <a:r>
              <a:rPr lang="en-US" b="0" u="none" dirty="0"/>
              <a:t>(pg. 32)</a:t>
            </a:r>
            <a:endParaRPr lang="en-US" b="1" u="none" dirty="0"/>
          </a:p>
          <a:p>
            <a:endParaRPr lang="en-US" u="sng" dirty="0"/>
          </a:p>
          <a:p>
            <a:r>
              <a:rPr lang="en-US" b="1" i="0" u="none" dirty="0"/>
              <a:t>(1) Presenter Notes</a:t>
            </a:r>
            <a:r>
              <a:rPr lang="en-US" b="0" i="0" u="none"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u="none" dirty="0"/>
              <a:t>Define Digital Abuse: a pattern of behaviors that uses technology </a:t>
            </a:r>
            <a:r>
              <a:rPr lang="en-IN" sz="1200" kern="1200" dirty="0">
                <a:solidFill>
                  <a:schemeClr val="tx1"/>
                </a:solidFill>
                <a:effectLst/>
                <a:latin typeface="+mn-lt"/>
                <a:ea typeface="+mn-ea"/>
                <a:cs typeface="+mn-cs"/>
              </a:rPr>
              <a:t>such as social media, texting, and tracking apps to control, hurt, harm, or harass someone.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b="1" i="1" dirty="0">
                <a:effectLst/>
              </a:rPr>
              <a:t>Facilitator Note</a:t>
            </a:r>
            <a:r>
              <a:rPr lang="en-IN" dirty="0">
                <a:effectLst/>
              </a:rPr>
              <a:t>: you may choose to emphasize that </a:t>
            </a:r>
            <a:r>
              <a:rPr lang="en-IN" sz="1200" kern="1200" dirty="0">
                <a:solidFill>
                  <a:schemeClr val="tx1"/>
                </a:solidFill>
                <a:effectLst/>
                <a:latin typeface="+mn-lt"/>
                <a:ea typeface="+mn-ea"/>
                <a:cs typeface="+mn-cs"/>
              </a:rPr>
              <a:t>unhealthy behaviours are never the fault of the person experiencing them. These behaviours are not okay, and help is available.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(2) Group Discussion</a:t>
            </a:r>
            <a:r>
              <a:rPr lang="en-IN" sz="1200" kern="1200" dirty="0">
                <a:solidFill>
                  <a:schemeClr val="tx1"/>
                </a:solidFill>
                <a:effectLst/>
                <a:latin typeface="+mn-lt"/>
                <a:ea typeface="+mn-ea"/>
                <a:cs typeface="+mn-cs"/>
              </a:rPr>
              <a:t>: (examples put on flipchart, board)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Ask class for examples of unhealthy digital </a:t>
            </a:r>
            <a:r>
              <a:rPr lang="en-IN" sz="1200" kern="1200" dirty="0" err="1">
                <a:solidFill>
                  <a:schemeClr val="tx1"/>
                </a:solidFill>
                <a:effectLst/>
                <a:latin typeface="+mn-lt"/>
                <a:ea typeface="+mn-ea"/>
                <a:cs typeface="+mn-cs"/>
              </a:rPr>
              <a:t>behaviors</a:t>
            </a:r>
            <a:r>
              <a:rPr lang="en-IN" sz="1200" kern="1200" dirty="0">
                <a:solidFill>
                  <a:schemeClr val="tx1"/>
                </a:solidFill>
                <a:effectLst/>
                <a:latin typeface="+mn-lt"/>
                <a:ea typeface="+mn-ea"/>
                <a:cs typeface="+mn-cs"/>
              </a:rPr>
              <a:t> between friends or examples they have seen in the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Examples that may come up: (offer healthy alternatives)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Threats and harassment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Tracking without consent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Sharing private texts or images without permission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dirty="0">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dirty="0">
              <a:effectLst/>
            </a:endParaRPr>
          </a:p>
          <a:p>
            <a:endParaRPr lang="en-US" b="0" i="0" u="none" dirty="0"/>
          </a:p>
        </p:txBody>
      </p:sp>
      <p:sp>
        <p:nvSpPr>
          <p:cNvPr id="4" name="Slide Number Placeholder 3">
            <a:extLst>
              <a:ext uri="{FF2B5EF4-FFF2-40B4-BE49-F238E27FC236}">
                <a16:creationId xmlns:a16="http://schemas.microsoft.com/office/drawing/2014/main" id="{3BCFC339-9BAA-0313-5767-46EDE69C0667}"/>
              </a:ext>
            </a:extLst>
          </p:cNvPr>
          <p:cNvSpPr>
            <a:spLocks noGrp="1"/>
          </p:cNvSpPr>
          <p:nvPr>
            <p:ph type="sldNum" sz="quarter" idx="5"/>
          </p:nvPr>
        </p:nvSpPr>
        <p:spPr/>
        <p:txBody>
          <a:bodyPr/>
          <a:lstStyle/>
          <a:p>
            <a:fld id="{FB43B92A-A434-8F4B-84E7-07FFA93D9C06}" type="slidenum">
              <a:rPr lang="en-US" smtClean="0"/>
              <a:t>37</a:t>
            </a:fld>
            <a:endParaRPr lang="en-US"/>
          </a:p>
        </p:txBody>
      </p:sp>
    </p:spTree>
    <p:extLst>
      <p:ext uri="{BB962C8B-B14F-4D97-AF65-F5344CB8AC3E}">
        <p14:creationId xmlns:p14="http://schemas.microsoft.com/office/powerpoint/2010/main" val="29015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Notes: </a:t>
            </a:r>
            <a:r>
              <a:rPr lang="en-US" b="0" dirty="0"/>
              <a:t>(pg. 32-34)</a:t>
            </a:r>
            <a:endParaRPr lang="en-IN"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Choose either to discuss scenarios as a class or divide students into small groups and give each group a few example scenarios (see below). </a:t>
            </a:r>
          </a:p>
          <a:p>
            <a:endParaRPr lang="en-US" dirty="0"/>
          </a:p>
          <a:p>
            <a:r>
              <a:rPr lang="en-IN" sz="1200" b="1" kern="1200" dirty="0">
                <a:solidFill>
                  <a:schemeClr val="tx1"/>
                </a:solidFill>
                <a:effectLst/>
                <a:latin typeface="+mn-lt"/>
                <a:ea typeface="+mn-ea"/>
                <a:cs typeface="+mn-cs"/>
              </a:rPr>
              <a:t>Instructions: </a:t>
            </a:r>
            <a:r>
              <a:rPr lang="en-IN" sz="1200" kern="1200" dirty="0">
                <a:solidFill>
                  <a:schemeClr val="tx1"/>
                </a:solidFill>
                <a:effectLst/>
                <a:latin typeface="+mn-lt"/>
                <a:ea typeface="+mn-ea"/>
                <a:cs typeface="+mn-cs"/>
              </a:rPr>
              <a:t>Read or have each group read their scenario and answer: </a:t>
            </a:r>
            <a:endParaRPr lang="en-IN" dirty="0"/>
          </a:p>
          <a:p>
            <a:pPr marL="171450" indent="-171450">
              <a:buFont typeface="System Font Regular"/>
              <a:buChar char="-"/>
            </a:pPr>
            <a:r>
              <a:rPr lang="en-IN" sz="1200" kern="1200" dirty="0">
                <a:solidFill>
                  <a:schemeClr val="tx1"/>
                </a:solidFill>
                <a:effectLst/>
                <a:latin typeface="+mn-lt"/>
                <a:ea typeface="+mn-ea"/>
                <a:cs typeface="+mn-cs"/>
              </a:rPr>
              <a:t>What in this situation is unhealthy? </a:t>
            </a:r>
          </a:p>
          <a:p>
            <a:pPr marL="171450" indent="-171450">
              <a:buFont typeface="System Font Regular"/>
              <a:buChar char="-"/>
            </a:pPr>
            <a:r>
              <a:rPr lang="en-IN" sz="1200" kern="1200" dirty="0">
                <a:solidFill>
                  <a:schemeClr val="tx1"/>
                </a:solidFill>
                <a:effectLst/>
                <a:latin typeface="+mn-lt"/>
                <a:ea typeface="+mn-ea"/>
                <a:cs typeface="+mn-cs"/>
              </a:rPr>
              <a:t>How might the person react? </a:t>
            </a:r>
          </a:p>
          <a:p>
            <a:pPr marL="171450" indent="-171450">
              <a:buFont typeface="System Font Regular"/>
              <a:buChar char="-"/>
            </a:pPr>
            <a:r>
              <a:rPr lang="en-IN" sz="1200" kern="1200" dirty="0">
                <a:solidFill>
                  <a:schemeClr val="tx1"/>
                </a:solidFill>
                <a:effectLst/>
                <a:latin typeface="+mn-lt"/>
                <a:ea typeface="+mn-ea"/>
                <a:cs typeface="+mn-cs"/>
              </a:rPr>
              <a:t>Who might they reach out to for support? </a:t>
            </a:r>
          </a:p>
          <a:p>
            <a:pPr marL="171450" indent="-171450">
              <a:buFont typeface="System Font Regular"/>
              <a:buChar cha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stem Font Regular"/>
              <a:buNone/>
              <a:tabLst/>
              <a:defRPr/>
            </a:pPr>
            <a:r>
              <a:rPr lang="en-IN" sz="1200" b="1" kern="1200" dirty="0">
                <a:solidFill>
                  <a:schemeClr val="tx1"/>
                </a:solidFill>
                <a:effectLst/>
                <a:latin typeface="+mn-lt"/>
                <a:ea typeface="+mn-ea"/>
                <a:cs typeface="+mn-cs"/>
              </a:rPr>
              <a:t>After participants have finished discussing in groups: </a:t>
            </a:r>
            <a:r>
              <a:rPr lang="en-IN" sz="1200" kern="1200" dirty="0">
                <a:solidFill>
                  <a:schemeClr val="tx1"/>
                </a:solidFill>
                <a:effectLst/>
                <a:latin typeface="+mn-lt"/>
                <a:ea typeface="+mn-ea"/>
                <a:cs typeface="+mn-cs"/>
              </a:rPr>
              <a:t>Each group will share their scenario and responses with the class. Reiterate it is okay to ask for help and revisit available resources, such as school counsellors or community helplines. </a:t>
            </a:r>
            <a:endParaRPr lang="en-IN" dirty="0">
              <a:effectLst/>
            </a:endParaRPr>
          </a:p>
          <a:p>
            <a:pPr marL="0" indent="0">
              <a:buFont typeface="System Font Regular"/>
              <a:buNone/>
            </a:pPr>
            <a:endParaRPr lang="en-I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38</a:t>
            </a:fld>
            <a:endParaRPr lang="en-US"/>
          </a:p>
        </p:txBody>
      </p:sp>
    </p:spTree>
    <p:extLst>
      <p:ext uri="{BB962C8B-B14F-4D97-AF65-F5344CB8AC3E}">
        <p14:creationId xmlns:p14="http://schemas.microsoft.com/office/powerpoint/2010/main" val="1838005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1" kern="1200" dirty="0">
                <a:solidFill>
                  <a:schemeClr val="tx1"/>
                </a:solidFill>
                <a:effectLst/>
                <a:latin typeface="+mn-lt"/>
                <a:ea typeface="+mn-ea"/>
                <a:cs typeface="+mn-cs"/>
              </a:rPr>
              <a:t>Facilitation Tips: </a:t>
            </a:r>
            <a:r>
              <a:rPr lang="en-IN" sz="1200" b="0" i="0" kern="1200" dirty="0">
                <a:solidFill>
                  <a:schemeClr val="tx1"/>
                </a:solidFill>
                <a:effectLst/>
                <a:latin typeface="+mn-lt"/>
                <a:ea typeface="+mn-ea"/>
                <a:cs typeface="+mn-cs"/>
              </a:rPr>
              <a:t>(possible responses to discussion questions)</a:t>
            </a:r>
            <a:endParaRPr lang="en-IN" sz="1200" b="1" i="1" kern="1200" dirty="0">
              <a:solidFill>
                <a:schemeClr val="tx1"/>
              </a:solidFill>
              <a:effectLst/>
              <a:latin typeface="+mn-lt"/>
              <a:ea typeface="+mn-ea"/>
              <a:cs typeface="+mn-cs"/>
            </a:endParaRPr>
          </a:p>
          <a:p>
            <a:endParaRPr lang="en-IN" dirty="0">
              <a:effectLst/>
            </a:endParaRPr>
          </a:p>
          <a:p>
            <a:pPr lvl="0"/>
            <a:r>
              <a:rPr lang="en-IN" sz="1200" b="1" kern="1200" dirty="0">
                <a:solidFill>
                  <a:schemeClr val="tx1"/>
                </a:solidFill>
                <a:effectLst/>
                <a:latin typeface="+mn-lt"/>
                <a:ea typeface="+mn-ea"/>
                <a:cs typeface="+mn-cs"/>
              </a:rPr>
              <a:t>1. What in this situation is unhealthy?</a:t>
            </a:r>
            <a:br>
              <a:rPr lang="en-IN" sz="1200" b="0"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It is unhealthy for someone to repeatedly ask where you are and get angry if you do not respond right away. This shows a lack of trust and respect for your boundaries. </a:t>
            </a:r>
          </a:p>
          <a:p>
            <a:pPr lvl="0"/>
            <a:r>
              <a:rPr lang="en-IN" sz="1200" b="1" kern="1200" dirty="0">
                <a:solidFill>
                  <a:schemeClr val="tx1"/>
                </a:solidFill>
                <a:effectLst/>
                <a:latin typeface="+mn-lt"/>
                <a:ea typeface="+mn-ea"/>
                <a:cs typeface="+mn-cs"/>
              </a:rPr>
              <a:t>2. How might the person react?</a:t>
            </a:r>
            <a:br>
              <a:rPr lang="en-IN" sz="1200" b="0"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The person being asked might feel stressed, scared, or overwhelmed. They could also start feeling guilty or like they always have to explain themselves, which is not fair. </a:t>
            </a:r>
          </a:p>
          <a:p>
            <a:pPr lvl="0"/>
            <a:r>
              <a:rPr lang="en-IN" sz="1200" b="1" kern="1200" dirty="0">
                <a:solidFill>
                  <a:schemeClr val="tx1"/>
                </a:solidFill>
                <a:effectLst/>
                <a:latin typeface="+mn-lt"/>
                <a:ea typeface="+mn-ea"/>
                <a:cs typeface="+mn-cs"/>
              </a:rPr>
              <a:t>3. Who might they reach out to for support?</a:t>
            </a:r>
            <a:br>
              <a:rPr lang="en-IN" sz="1200" b="0"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They might talk to a trusted friend, a family member, a teacher, or a school counsellor. If they feel unsafe, they could also reach out to a helpline or a support organization for advice.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39</a:t>
            </a:fld>
            <a:endParaRPr lang="en-US"/>
          </a:p>
        </p:txBody>
      </p:sp>
    </p:spTree>
    <p:extLst>
      <p:ext uri="{BB962C8B-B14F-4D97-AF65-F5344CB8AC3E}">
        <p14:creationId xmlns:p14="http://schemas.microsoft.com/office/powerpoint/2010/main" val="240966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Lesson Plan: </a:t>
            </a:r>
            <a:r>
              <a:rPr lang="en-US" b="0" u="none" dirty="0"/>
              <a:t>Recognizing healthy and unhealthy digital behaviors in relationships (pg. 6)</a:t>
            </a:r>
          </a:p>
          <a:p>
            <a:endParaRPr lang="en-US" u="sng" dirty="0"/>
          </a:p>
          <a:p>
            <a:r>
              <a:rPr lang="en-US" b="1" u="none" dirty="0"/>
              <a:t>Objective: </a:t>
            </a:r>
            <a:r>
              <a:rPr lang="en-US" dirty="0"/>
              <a:t>to recognize healthy versus unhealthy online behaviors and identify its impact on emotional well-being and personal autonomy. </a:t>
            </a:r>
          </a:p>
          <a:p>
            <a:endParaRPr lang="en-US" dirty="0"/>
          </a:p>
          <a:p>
            <a:r>
              <a:rPr lang="en-US" b="1" u="none" dirty="0"/>
              <a:t>Presenter Notes: </a:t>
            </a:r>
            <a:endParaRPr lang="en-US" u="sng" dirty="0"/>
          </a:p>
          <a:p>
            <a:r>
              <a:rPr lang="en-US" b="1" dirty="0"/>
              <a:t>(1) Group Discussion</a:t>
            </a:r>
          </a:p>
          <a:p>
            <a:pPr marL="171450" indent="-171450">
              <a:buFontTx/>
              <a:buChar char="-"/>
            </a:pPr>
            <a:r>
              <a:rPr lang="en-US" dirty="0"/>
              <a:t>Ask the class to take a minute to reflect on healthy or unhealthy online behavior. Invite them to think of a friend or a crush when using technology. Invite them to write it out on the whiteboard/flipchart. After each example, invite the volunteer to explain why the example is considered healthy or unhealthy. </a:t>
            </a:r>
          </a:p>
          <a:p>
            <a:pPr marL="171450" indent="-171450">
              <a:buFontTx/>
              <a:buChar char="-"/>
            </a:pPr>
            <a:endParaRPr lang="en-US" dirty="0"/>
          </a:p>
          <a:p>
            <a:pPr marL="171450" indent="-171450">
              <a:buFontTx/>
              <a:buChar char="-"/>
            </a:pPr>
            <a:r>
              <a:rPr lang="en-US" u="sng" dirty="0"/>
              <a:t>Examples of healthy online behavior</a:t>
            </a:r>
            <a:r>
              <a:rPr lang="en-US" dirty="0"/>
              <a:t>: allowing time or distance when messaging, supportive of different friendships and other outside interests etc. </a:t>
            </a:r>
          </a:p>
          <a:p>
            <a:pPr marL="171450" indent="-171450">
              <a:buFontTx/>
              <a:buChar char="-"/>
            </a:pPr>
            <a:r>
              <a:rPr lang="en-US" u="sng" dirty="0"/>
              <a:t>Examples of unhealthy online behavior</a:t>
            </a:r>
            <a:r>
              <a:rPr lang="en-US" dirty="0"/>
              <a:t>: intensity (constant texting), ultimatums (if you do/don’t do this then I’ll block you/unfriend you), publicly criticizing your friend social media or in a group chat etc.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a:t>
            </a:fld>
            <a:endParaRPr lang="en-US"/>
          </a:p>
        </p:txBody>
      </p:sp>
    </p:spTree>
    <p:extLst>
      <p:ext uri="{BB962C8B-B14F-4D97-AF65-F5344CB8AC3E}">
        <p14:creationId xmlns:p14="http://schemas.microsoft.com/office/powerpoint/2010/main" val="1265158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1" kern="1200" dirty="0">
                <a:solidFill>
                  <a:schemeClr val="tx1"/>
                </a:solidFill>
                <a:effectLst/>
                <a:latin typeface="+mn-lt"/>
                <a:ea typeface="+mn-ea"/>
                <a:cs typeface="+mn-cs"/>
              </a:rPr>
              <a:t>Facilitation Tips: </a:t>
            </a:r>
            <a:r>
              <a:rPr lang="en-IN" sz="1200" b="0" i="0" kern="1200" dirty="0">
                <a:solidFill>
                  <a:schemeClr val="tx1"/>
                </a:solidFill>
                <a:effectLst/>
                <a:latin typeface="+mn-lt"/>
                <a:ea typeface="+mn-ea"/>
                <a:cs typeface="+mn-cs"/>
              </a:rPr>
              <a:t>(possible responses to discussion questions)</a:t>
            </a:r>
            <a:endParaRPr lang="en-IN" sz="1200" b="1" i="1"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1. What in this situation is unhealthy?</a:t>
            </a:r>
            <a:br>
              <a:rPr lang="en-IN" sz="1200" b="1" kern="1200" dirty="0">
                <a:solidFill>
                  <a:schemeClr val="tx1"/>
                </a:solidFill>
                <a:effectLst/>
                <a:latin typeface="+mn-lt"/>
                <a:ea typeface="+mn-ea"/>
                <a:cs typeface="+mn-cs"/>
              </a:rPr>
            </a:br>
            <a:r>
              <a:rPr lang="en-IN" sz="1200" b="0" i="0" kern="1200" dirty="0">
                <a:solidFill>
                  <a:schemeClr val="tx1"/>
                </a:solidFill>
                <a:effectLst/>
                <a:latin typeface="+mn-lt"/>
                <a:ea typeface="+mn-ea"/>
                <a:cs typeface="+mn-cs"/>
              </a:rPr>
              <a:t>It is unhealthy and wrong for someone to share a private picture without your permission. This is a serious violation of trust and privacy. </a:t>
            </a:r>
          </a:p>
          <a:p>
            <a:r>
              <a:rPr lang="en-IN" sz="1200" b="1" kern="1200" dirty="0">
                <a:solidFill>
                  <a:schemeClr val="tx1"/>
                </a:solidFill>
                <a:effectLst/>
                <a:latin typeface="+mn-lt"/>
                <a:ea typeface="+mn-ea"/>
                <a:cs typeface="+mn-cs"/>
              </a:rPr>
              <a:t>2. How might the person react?</a:t>
            </a:r>
            <a:br>
              <a:rPr lang="en-IN" sz="1200" b="1"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The person whose picture was shared might feel embarrassed, betrayed, angry, or even scared. They could also feel like they cannot trust anyone. </a:t>
            </a:r>
          </a:p>
          <a:p>
            <a:r>
              <a:rPr lang="en-IN" sz="1200" b="1" kern="1200" dirty="0">
                <a:solidFill>
                  <a:schemeClr val="tx1"/>
                </a:solidFill>
                <a:effectLst/>
                <a:latin typeface="+mn-lt"/>
                <a:ea typeface="+mn-ea"/>
                <a:cs typeface="+mn-cs"/>
              </a:rPr>
              <a:t>3. Who might they reach out to for support?</a:t>
            </a:r>
            <a:br>
              <a:rPr lang="en-IN" sz="1200" b="1"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They could talk to a trusted adult like a parent, teacher, or school counsellor. They might also reach out to a helpline, a support organization, or even the police, since sharing private pictures without consent can be against the law.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40</a:t>
            </a:fld>
            <a:endParaRPr lang="en-US"/>
          </a:p>
        </p:txBody>
      </p:sp>
    </p:spTree>
    <p:extLst>
      <p:ext uri="{BB962C8B-B14F-4D97-AF65-F5344CB8AC3E}">
        <p14:creationId xmlns:p14="http://schemas.microsoft.com/office/powerpoint/2010/main" val="3277399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1" kern="1200" dirty="0">
                <a:solidFill>
                  <a:schemeClr val="tx1"/>
                </a:solidFill>
                <a:effectLst/>
                <a:latin typeface="+mn-lt"/>
                <a:ea typeface="+mn-ea"/>
                <a:cs typeface="+mn-cs"/>
              </a:rPr>
              <a:t>Facilitation Tips: </a:t>
            </a:r>
            <a:r>
              <a:rPr lang="en-IN" sz="1200" b="0" i="0" kern="1200" dirty="0">
                <a:solidFill>
                  <a:schemeClr val="tx1"/>
                </a:solidFill>
                <a:effectLst/>
                <a:latin typeface="+mn-lt"/>
                <a:ea typeface="+mn-ea"/>
                <a:cs typeface="+mn-cs"/>
              </a:rPr>
              <a:t>(possible responses to discussion questions)</a:t>
            </a:r>
            <a:endParaRPr lang="en-IN" sz="1200" b="1" i="1"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1. What in this situation is unhealthy?</a:t>
            </a:r>
            <a:br>
              <a:rPr lang="en-IN" sz="1200" b="1"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It is unhealthy for a friend to send dozens of messages when you do not respond. This shows they are not respecting your time or boundaries. </a:t>
            </a:r>
          </a:p>
          <a:p>
            <a:r>
              <a:rPr lang="en-IN" sz="1200" b="1" kern="1200" dirty="0">
                <a:solidFill>
                  <a:schemeClr val="tx1"/>
                </a:solidFill>
                <a:effectLst/>
                <a:latin typeface="+mn-lt"/>
                <a:ea typeface="+mn-ea"/>
                <a:cs typeface="+mn-cs"/>
              </a:rPr>
              <a:t>2. How might the person react?</a:t>
            </a:r>
            <a:br>
              <a:rPr lang="en-IN" sz="1200" b="1"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The person getting the messages might feel overwhelmed, stressed, or annoyed. They might also feel pressured to reply even if they are busy or not ready to talk. </a:t>
            </a:r>
          </a:p>
          <a:p>
            <a:r>
              <a:rPr lang="en-IN" sz="1200" b="1" kern="1200" dirty="0">
                <a:solidFill>
                  <a:schemeClr val="tx1"/>
                </a:solidFill>
                <a:effectLst/>
                <a:latin typeface="+mn-lt"/>
                <a:ea typeface="+mn-ea"/>
                <a:cs typeface="+mn-cs"/>
              </a:rPr>
              <a:t>3. Who might they reach out to for support?</a:t>
            </a:r>
            <a:br>
              <a:rPr lang="en-IN" sz="1200" b="1" kern="1200" dirty="0">
                <a:solidFill>
                  <a:schemeClr val="tx1"/>
                </a:solidFill>
                <a:effectLst/>
                <a:latin typeface="+mn-lt"/>
                <a:ea typeface="+mn-ea"/>
                <a:cs typeface="+mn-cs"/>
              </a:rPr>
            </a:br>
            <a:r>
              <a:rPr lang="en-IN" sz="1200" b="0" kern="1200" dirty="0">
                <a:solidFill>
                  <a:schemeClr val="tx1"/>
                </a:solidFill>
                <a:effectLst/>
                <a:latin typeface="+mn-lt"/>
                <a:ea typeface="+mn-ea"/>
                <a:cs typeface="+mn-cs"/>
              </a:rPr>
              <a:t>They could talk to another friend, a parent, or a teacher about how to handle the situation. If it keeps happening or makes them feel uncomfortable, they might need to ask for help setting boundaries or blocking the person.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41</a:t>
            </a:fld>
            <a:endParaRPr lang="en-US"/>
          </a:p>
        </p:txBody>
      </p:sp>
    </p:spTree>
    <p:extLst>
      <p:ext uri="{BB962C8B-B14F-4D97-AF65-F5344CB8AC3E}">
        <p14:creationId xmlns:p14="http://schemas.microsoft.com/office/powerpoint/2010/main" val="1978233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r>
              <a:rPr lang="en-US" b="0" dirty="0"/>
              <a:t>(pg. 34)</a:t>
            </a:r>
            <a:endParaRPr lang="en-US" b="1" dirty="0"/>
          </a:p>
          <a:p>
            <a:r>
              <a:rPr lang="en-US" u="sng" dirty="0"/>
              <a:t>Discussion Questions </a:t>
            </a:r>
            <a:r>
              <a:rPr lang="en-US" dirty="0"/>
              <a:t>- </a:t>
            </a:r>
          </a:p>
          <a:p>
            <a:r>
              <a:rPr lang="en-US" dirty="0"/>
              <a:t>- Discuss how would you safely respond to these behaviors?</a:t>
            </a:r>
          </a:p>
          <a:p>
            <a:pPr marL="171450" indent="-171450">
              <a:buFontTx/>
              <a:buChar char="-"/>
            </a:pPr>
            <a:r>
              <a:rPr lang="en-US" dirty="0"/>
              <a:t>What might a person need to feel or be safe?</a:t>
            </a:r>
          </a:p>
          <a:p>
            <a:pPr marL="171450" indent="-171450">
              <a:buFontTx/>
              <a:buChar char="-"/>
            </a:pPr>
            <a:r>
              <a:rPr lang="en-US" dirty="0"/>
              <a:t>What might you say or do if a friend was experiencing them? </a:t>
            </a:r>
          </a:p>
          <a:p>
            <a:pPr marL="171450" indent="-171450">
              <a:buFontTx/>
              <a:buChar char="-"/>
            </a:pPr>
            <a:endParaRPr lang="en-US" dirty="0"/>
          </a:p>
          <a:p>
            <a:pPr marL="0" indent="0">
              <a:buFontTx/>
              <a:buNone/>
            </a:pPr>
            <a:r>
              <a:rPr lang="en-US" u="sng" dirty="0"/>
              <a:t>Strategies: </a:t>
            </a:r>
          </a:p>
          <a:p>
            <a:pPr marL="171450" indent="-171450">
              <a:buFontTx/>
              <a:buChar char="-"/>
            </a:pPr>
            <a:r>
              <a:rPr lang="en-US" b="1" dirty="0"/>
              <a:t>Setting boundaries </a:t>
            </a:r>
            <a:r>
              <a:rPr lang="en-US" dirty="0"/>
              <a:t>– explain that it’s okay to tell someone they are crossing a line, such as asking them not to track your location or message you all the time. </a:t>
            </a:r>
          </a:p>
          <a:p>
            <a:pPr marL="171450" indent="-171450">
              <a:buFontTx/>
              <a:buChar char="-"/>
            </a:pPr>
            <a:r>
              <a:rPr lang="en-US" b="1" dirty="0"/>
              <a:t>Getting Help </a:t>
            </a:r>
            <a:r>
              <a:rPr lang="en-US" dirty="0"/>
              <a:t>– Talk about the benefits of seeking help from a trustworthy adult or counsellor. Let students know that they are not alone, and that help is available. </a:t>
            </a:r>
          </a:p>
          <a:p>
            <a:pPr marL="171450" indent="-171450">
              <a:buFontTx/>
              <a:buChar char="-"/>
            </a:pPr>
            <a:r>
              <a:rPr lang="en-US" b="1" dirty="0"/>
              <a:t>Documenting what happened and capture evidence</a:t>
            </a:r>
            <a:r>
              <a:rPr lang="en-US" dirty="0"/>
              <a:t> – This can sometimes be helpful in taking action when seeking help. (See the Preserving Digital Evidence toolkit for more information)</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42</a:t>
            </a:fld>
            <a:endParaRPr lang="en-US"/>
          </a:p>
        </p:txBody>
      </p:sp>
    </p:spTree>
    <p:extLst>
      <p:ext uri="{BB962C8B-B14F-4D97-AF65-F5344CB8AC3E}">
        <p14:creationId xmlns:p14="http://schemas.microsoft.com/office/powerpoint/2010/main" val="2925587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r>
              <a:rPr lang="en-US" b="0" dirty="0"/>
              <a:t>(pg. 34-35)</a:t>
            </a:r>
            <a:endParaRPr lang="en-US" b="1" dirty="0"/>
          </a:p>
          <a:p>
            <a:pPr marL="171450" indent="-171450">
              <a:buFontTx/>
              <a:buChar char="-"/>
            </a:pPr>
            <a:r>
              <a:rPr lang="en-US" dirty="0"/>
              <a:t>Ask the class or explain the term - ”Upstander Action” is a term used to encourage people to move from passive observation to active support. </a:t>
            </a:r>
          </a:p>
          <a:p>
            <a:pPr marL="171450" indent="-171450">
              <a:buFontTx/>
              <a:buChar char="-"/>
            </a:pPr>
            <a:r>
              <a:rPr lang="en-US" dirty="0"/>
              <a:t>The next slide contains a scenario in which students witness a friend being abused online by another friend. </a:t>
            </a:r>
          </a:p>
          <a:p>
            <a:pPr marL="171450" indent="-171450">
              <a:buFontTx/>
              <a:buChar char="-"/>
            </a:pPr>
            <a:r>
              <a:rPr lang="en-US" dirty="0"/>
              <a:t>During the activity, emphasize that being a supportive friend includes </a:t>
            </a:r>
            <a:r>
              <a:rPr lang="en-US" b="1" dirty="0"/>
              <a:t>listening</a:t>
            </a:r>
            <a:r>
              <a:rPr lang="en-US" dirty="0"/>
              <a:t>, </a:t>
            </a:r>
            <a:r>
              <a:rPr lang="en-US" b="1" dirty="0"/>
              <a:t>validating their feelings </a:t>
            </a:r>
            <a:r>
              <a:rPr lang="en-US" dirty="0"/>
              <a:t>and </a:t>
            </a:r>
            <a:r>
              <a:rPr lang="en-US" b="1" dirty="0"/>
              <a:t>encouraging them to seek help</a:t>
            </a:r>
            <a:r>
              <a:rPr lang="en-US" dirty="0"/>
              <a:t>. </a:t>
            </a:r>
          </a:p>
          <a:p>
            <a:pPr marL="171450" indent="-171450">
              <a:buFontTx/>
              <a:buChar char="-"/>
            </a:pPr>
            <a:endParaRPr lang="en-US" dirty="0"/>
          </a:p>
          <a:p>
            <a:pPr marL="0" indent="0">
              <a:buFontTx/>
              <a:buNone/>
            </a:pPr>
            <a:r>
              <a:rPr lang="en-US" b="1" dirty="0"/>
              <a:t>Key Discussion Points</a:t>
            </a:r>
            <a:r>
              <a:rPr lang="en-US" dirty="0"/>
              <a:t>: (pg. 35)</a:t>
            </a:r>
          </a:p>
          <a:p>
            <a:pPr marL="171450" indent="-171450">
              <a:buFontTx/>
              <a:buChar char="-"/>
            </a:pPr>
            <a:r>
              <a:rPr lang="en-US" dirty="0"/>
              <a:t>When supporting a friend who is being made uncomfortable by another friend’s messages, it is important for the student to prioritize their own safety. </a:t>
            </a:r>
          </a:p>
          <a:p>
            <a:pPr marL="171450" indent="-171450">
              <a:buFontTx/>
              <a:buChar char="-"/>
            </a:pPr>
            <a:r>
              <a:rPr lang="en-US" dirty="0"/>
              <a:t>Avoid direct confrontations with the aggressive person. </a:t>
            </a:r>
          </a:p>
          <a:p>
            <a:pPr marL="171450" indent="-171450">
              <a:buFontTx/>
              <a:buChar char="-"/>
            </a:pPr>
            <a:r>
              <a:rPr lang="en-US" dirty="0"/>
              <a:t>Focus on offering emotional support to their friend by listening and validating their feelings. </a:t>
            </a:r>
          </a:p>
          <a:p>
            <a:pPr marL="171450" indent="-171450">
              <a:buFontTx/>
              <a:buChar char="-"/>
            </a:pPr>
            <a:r>
              <a:rPr lang="en-US" dirty="0"/>
              <a:t>Encourage the friend to set boundaries (muting or blocking the person can help). </a:t>
            </a:r>
          </a:p>
          <a:p>
            <a:pPr marL="171450" indent="-171450">
              <a:buFontTx/>
              <a:buChar char="-"/>
            </a:pPr>
            <a:r>
              <a:rPr lang="en-US" dirty="0"/>
              <a:t>If the situation escalates, suggest involving a trusted adult like a teacher or counsellor and save evidence of threats or harassment (</a:t>
            </a:r>
            <a:r>
              <a:rPr lang="en-US" dirty="0" err="1"/>
              <a:t>eg.</a:t>
            </a:r>
            <a:r>
              <a:rPr lang="en-US" dirty="0"/>
              <a:t>, taking screenshots). </a:t>
            </a:r>
          </a:p>
          <a:p>
            <a:pPr marL="171450" indent="-171450">
              <a:buFontTx/>
              <a:buChar char="-"/>
            </a:pPr>
            <a:r>
              <a:rPr lang="en-US" dirty="0"/>
              <a:t>Explain that a trusted adult like a teacher or counsellor are trained to help and support.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43</a:t>
            </a:fld>
            <a:endParaRPr lang="en-US"/>
          </a:p>
        </p:txBody>
      </p:sp>
    </p:spTree>
    <p:extLst>
      <p:ext uri="{BB962C8B-B14F-4D97-AF65-F5344CB8AC3E}">
        <p14:creationId xmlns:p14="http://schemas.microsoft.com/office/powerpoint/2010/main" val="950229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Optional Video: </a:t>
            </a:r>
            <a:r>
              <a:rPr lang="en-IN" sz="1200" b="0" kern="1200" dirty="0">
                <a:solidFill>
                  <a:schemeClr val="tx1"/>
                </a:solidFill>
                <a:effectLst/>
                <a:latin typeface="+mn-lt"/>
                <a:ea typeface="+mn-ea"/>
                <a:cs typeface="+mn-cs"/>
              </a:rPr>
              <a:t>(pg. 35)</a:t>
            </a:r>
            <a:endParaRPr lang="en-IN"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Beeping from That’s Not Cool </a:t>
            </a:r>
            <a:r>
              <a:rPr lang="en-IN" sz="1200" b="1" kern="1200" dirty="0">
                <a:solidFill>
                  <a:schemeClr val="tx1"/>
                </a:solidFill>
                <a:effectLst/>
                <a:latin typeface="+mn-lt"/>
                <a:ea typeface="+mn-ea"/>
                <a:cs typeface="+mn-cs"/>
              </a:rPr>
              <a:t>https://</a:t>
            </a:r>
            <a:r>
              <a:rPr lang="en-IN" sz="1200" b="1" kern="1200" dirty="0" err="1">
                <a:solidFill>
                  <a:schemeClr val="tx1"/>
                </a:solidFill>
                <a:effectLst/>
                <a:latin typeface="+mn-lt"/>
                <a:ea typeface="+mn-ea"/>
                <a:cs typeface="+mn-cs"/>
              </a:rPr>
              <a:t>www.youtube.com</a:t>
            </a:r>
            <a:r>
              <a:rPr lang="en-IN" sz="1200" b="1" kern="1200" dirty="0">
                <a:solidFill>
                  <a:schemeClr val="tx1"/>
                </a:solidFill>
                <a:effectLst/>
                <a:latin typeface="+mn-lt"/>
                <a:ea typeface="+mn-ea"/>
                <a:cs typeface="+mn-cs"/>
              </a:rPr>
              <a:t>/</a:t>
            </a:r>
            <a:r>
              <a:rPr lang="en-IN" sz="1200" b="1" kern="1200" dirty="0" err="1">
                <a:solidFill>
                  <a:schemeClr val="tx1"/>
                </a:solidFill>
                <a:effectLst/>
                <a:latin typeface="+mn-lt"/>
                <a:ea typeface="+mn-ea"/>
                <a:cs typeface="+mn-cs"/>
              </a:rPr>
              <a:t>watch?v</a:t>
            </a:r>
            <a:r>
              <a:rPr lang="en-IN" sz="1200" b="1" kern="1200" dirty="0">
                <a:solidFill>
                  <a:schemeClr val="tx1"/>
                </a:solidFill>
                <a:effectLst/>
                <a:latin typeface="+mn-lt"/>
                <a:ea typeface="+mn-ea"/>
                <a:cs typeface="+mn-cs"/>
              </a:rPr>
              <a:t>=</a:t>
            </a:r>
            <a:r>
              <a:rPr lang="en-IN" sz="1200" b="1" kern="1200" dirty="0" err="1">
                <a:solidFill>
                  <a:schemeClr val="tx1"/>
                </a:solidFill>
                <a:effectLst/>
                <a:latin typeface="+mn-lt"/>
                <a:ea typeface="+mn-ea"/>
                <a:cs typeface="+mn-cs"/>
              </a:rPr>
              <a:t>iJbYCYAVTjQ</a:t>
            </a:r>
            <a:r>
              <a:rPr lang="en-IN" sz="1200" b="1" kern="1200" dirty="0">
                <a:solidFill>
                  <a:schemeClr val="tx1"/>
                </a:solidFill>
                <a:effectLst/>
                <a:latin typeface="+mn-lt"/>
                <a:ea typeface="+mn-ea"/>
                <a:cs typeface="+mn-cs"/>
              </a:rPr>
              <a:t> </a:t>
            </a:r>
            <a:endParaRPr lang="en-IN" b="1" dirty="0"/>
          </a:p>
          <a:p>
            <a:r>
              <a:rPr lang="en-US" dirty="0"/>
              <a:t>(Or click on video icon in the bottom right corner for video to open in another window)</a:t>
            </a:r>
          </a:p>
          <a:p>
            <a:endParaRPr lang="en-US" dirty="0"/>
          </a:p>
          <a:p>
            <a:r>
              <a:rPr lang="en-US" i="1" u="sng" dirty="0"/>
              <a:t>Example Student Response: </a:t>
            </a:r>
          </a:p>
          <a:p>
            <a:r>
              <a:rPr lang="en-IN" sz="1200" b="1" kern="1200" dirty="0">
                <a:solidFill>
                  <a:schemeClr val="tx1"/>
                </a:solidFill>
                <a:effectLst/>
                <a:latin typeface="+mn-lt"/>
                <a:ea typeface="+mn-ea"/>
                <a:cs typeface="+mn-cs"/>
              </a:rPr>
              <a:t>Student response: </a:t>
            </a:r>
            <a:r>
              <a:rPr lang="en-IN" sz="1200" kern="1200" dirty="0">
                <a:solidFill>
                  <a:schemeClr val="tx1"/>
                </a:solidFill>
                <a:effectLst/>
                <a:latin typeface="+mn-lt"/>
                <a:ea typeface="+mn-ea"/>
                <a:cs typeface="+mn-cs"/>
              </a:rPr>
              <a:t>“Hey, I’ve noticed you seem really stressed lately. Is everything okay? I saw that someone keeps messaging you, and it seems like it is bothering you. Do you want to talk about it?</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I am here to listen if you need someone, and we can figure out a way to make it stop. If it is really upsetting you, it might help to talk to a teacher, counsellor, or someone you trust. I can even go with you if you want.” </a:t>
            </a:r>
            <a:endParaRPr lang="en-IN" dirty="0"/>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Debrief: </a:t>
            </a:r>
            <a:r>
              <a:rPr lang="en-IN" sz="1200" kern="1200" dirty="0">
                <a:solidFill>
                  <a:schemeClr val="tx1"/>
                </a:solidFill>
                <a:effectLst/>
                <a:latin typeface="+mn-lt"/>
                <a:ea typeface="+mn-ea"/>
                <a:cs typeface="+mn-cs"/>
              </a:rPr>
              <a:t>Process how being supportive can make a huge difference and that stepping in to help a friend does not have to mean you have to solve everything.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44</a:t>
            </a:fld>
            <a:endParaRPr lang="en-US"/>
          </a:p>
        </p:txBody>
      </p:sp>
    </p:spTree>
    <p:extLst>
      <p:ext uri="{BB962C8B-B14F-4D97-AF65-F5344CB8AC3E}">
        <p14:creationId xmlns:p14="http://schemas.microsoft.com/office/powerpoint/2010/main" val="3100407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Review Key Points: </a:t>
            </a:r>
          </a:p>
          <a:p>
            <a:pPr marL="628650" lvl="1" indent="-171450">
              <a:buFont typeface="System Font Regular"/>
              <a:buChar char="-"/>
            </a:pPr>
            <a:r>
              <a:rPr lang="en-IN" sz="1200" b="0" kern="1200" dirty="0">
                <a:solidFill>
                  <a:schemeClr val="tx1"/>
                </a:solidFill>
                <a:effectLst/>
                <a:latin typeface="+mn-lt"/>
                <a:ea typeface="+mn-ea"/>
                <a:cs typeface="+mn-cs"/>
              </a:rPr>
              <a:t>Know the warning signs of digital abuse. </a:t>
            </a:r>
          </a:p>
          <a:p>
            <a:pPr marL="628650" lvl="1" indent="-171450">
              <a:buFont typeface="System Font Regular"/>
              <a:buChar char="-"/>
            </a:pPr>
            <a:r>
              <a:rPr lang="en-IN" sz="1200" b="0" kern="1200" dirty="0">
                <a:solidFill>
                  <a:schemeClr val="tx1"/>
                </a:solidFill>
                <a:effectLst/>
                <a:latin typeface="+mn-lt"/>
                <a:ea typeface="+mn-ea"/>
                <a:cs typeface="+mn-cs"/>
              </a:rPr>
              <a:t>You have the right to boundaries, and no one has the right to control or harass you. </a:t>
            </a:r>
          </a:p>
          <a:p>
            <a:pPr marL="628650" lvl="1" indent="-171450">
              <a:buFont typeface="System Font Regular"/>
              <a:buChar char="-"/>
            </a:pPr>
            <a:r>
              <a:rPr lang="en-IN" sz="1200" b="0" kern="1200" dirty="0">
                <a:solidFill>
                  <a:schemeClr val="tx1"/>
                </a:solidFill>
                <a:effectLst/>
                <a:latin typeface="+mn-lt"/>
                <a:ea typeface="+mn-ea"/>
                <a:cs typeface="+mn-cs"/>
              </a:rPr>
              <a:t>That it is okay to ask for help; people are there to listen and help. </a:t>
            </a:r>
          </a:p>
          <a:p>
            <a:pPr marL="628650" lvl="1" indent="-171450">
              <a:buFont typeface="System Font Regular"/>
              <a:buChar char="-"/>
            </a:pPr>
            <a:endParaRPr lang="en-IN" sz="1200" b="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 Share information about school counsellors, local helplines, and online resources where one student can seek help. </a:t>
            </a:r>
          </a:p>
          <a:p>
            <a:r>
              <a:rPr lang="en-IN" sz="1200" kern="1200" dirty="0">
                <a:solidFill>
                  <a:schemeClr val="tx1"/>
                </a:solidFill>
                <a:effectLst/>
                <a:latin typeface="+mn-lt"/>
                <a:ea typeface="+mn-ea"/>
                <a:cs typeface="+mn-cs"/>
              </a:rPr>
              <a:t>- Distribute and collect evaluations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45</a:t>
            </a:fld>
            <a:endParaRPr lang="en-US"/>
          </a:p>
        </p:txBody>
      </p:sp>
    </p:spTree>
    <p:extLst>
      <p:ext uri="{BB962C8B-B14F-4D97-AF65-F5344CB8AC3E}">
        <p14:creationId xmlns:p14="http://schemas.microsoft.com/office/powerpoint/2010/main" val="3393295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Activity #1: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Discussion on Upstander Action: </a:t>
            </a:r>
            <a:r>
              <a:rPr lang="en-IN" sz="1200" b="0" kern="1200" dirty="0">
                <a:solidFill>
                  <a:schemeClr val="tx1"/>
                </a:solidFill>
                <a:effectLst/>
                <a:latin typeface="+mn-lt"/>
                <a:ea typeface="+mn-ea"/>
                <a:cs typeface="+mn-cs"/>
              </a:rPr>
              <a:t>Extend the activity by discussing several ways in which students can intervene safely to support their friends facing digital abuse. Make sure they realize that they do not need to solve the problem but can encourage their friend to talk to a trusted adult. </a:t>
            </a:r>
          </a:p>
          <a:p>
            <a:endParaRPr lang="en-US" b="0"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46</a:t>
            </a:fld>
            <a:endParaRPr lang="en-US"/>
          </a:p>
        </p:txBody>
      </p:sp>
    </p:spTree>
    <p:extLst>
      <p:ext uri="{BB962C8B-B14F-4D97-AF65-F5344CB8AC3E}">
        <p14:creationId xmlns:p14="http://schemas.microsoft.com/office/powerpoint/2010/main" val="1979629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Activity #2: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Journaling Reflection: </a:t>
            </a:r>
            <a:r>
              <a:rPr lang="en-IN" sz="1200" b="0" kern="1200" dirty="0">
                <a:solidFill>
                  <a:schemeClr val="tx1"/>
                </a:solidFill>
                <a:effectLst/>
                <a:latin typeface="+mn-lt"/>
                <a:ea typeface="+mn-ea"/>
                <a:cs typeface="+mn-cs"/>
              </a:rPr>
              <a:t>Have students reflect on one experience when they felt uncomfortable online or saw someone was being treated in a way that did not feel right. Have them write about how they responded to the situation, or how they wanted to respond to the situation and what they learned from that experience.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47</a:t>
            </a:fld>
            <a:endParaRPr lang="en-US"/>
          </a:p>
        </p:txBody>
      </p:sp>
    </p:spTree>
    <p:extLst>
      <p:ext uri="{BB962C8B-B14F-4D97-AF65-F5344CB8AC3E}">
        <p14:creationId xmlns:p14="http://schemas.microsoft.com/office/powerpoint/2010/main" val="4082238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This lesson emphasizes the importance of respect, boundaries, and emotional awareness in digital interactions, particularly when ending relationships. Students will learn safe digital breakup strategies, how to minimize risks like harassment or privacy breaches, and ways to support their well-being and boundaries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US" b="1" dirty="0"/>
          </a:p>
        </p:txBody>
      </p:sp>
      <p:sp>
        <p:nvSpPr>
          <p:cNvPr id="4" name="Slide Number Placeholder 3"/>
          <p:cNvSpPr>
            <a:spLocks noGrp="1"/>
          </p:cNvSpPr>
          <p:nvPr>
            <p:ph type="sldNum" sz="quarter" idx="5"/>
          </p:nvPr>
        </p:nvSpPr>
        <p:spPr/>
        <p:txBody>
          <a:bodyPr/>
          <a:lstStyle/>
          <a:p>
            <a:fld id="{FB43B92A-A434-8F4B-84E7-07FFA93D9C06}" type="slidenum">
              <a:rPr lang="en-US" smtClean="0"/>
              <a:t>48</a:t>
            </a:fld>
            <a:endParaRPr lang="en-US"/>
          </a:p>
        </p:txBody>
      </p:sp>
    </p:spTree>
    <p:extLst>
      <p:ext uri="{BB962C8B-B14F-4D97-AF65-F5344CB8AC3E}">
        <p14:creationId xmlns:p14="http://schemas.microsoft.com/office/powerpoint/2010/main" val="3972237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r>
              <a:rPr lang="en-US" b="0" dirty="0"/>
              <a:t>(pg. 38)</a:t>
            </a:r>
            <a:endParaRPr lang="en-US" b="1" dirty="0"/>
          </a:p>
          <a:p>
            <a:endParaRPr lang="en-US" dirty="0"/>
          </a:p>
          <a:p>
            <a:r>
              <a:rPr lang="en-US" b="1" dirty="0"/>
              <a:t>Icebreaker</a:t>
            </a:r>
            <a:r>
              <a:rPr lang="en-US" dirty="0"/>
              <a:t>: Ask students to share one boundary they value online. </a:t>
            </a:r>
          </a:p>
          <a:p>
            <a:endParaRPr lang="en-US" dirty="0"/>
          </a:p>
          <a:p>
            <a:r>
              <a:rPr lang="en-US" b="1" dirty="0"/>
              <a:t>Discussion Prompt</a:t>
            </a:r>
            <a:r>
              <a:rPr lang="en-US" dirty="0"/>
              <a:t>: “Why might breakups online be more complicated than face-to-face breakups?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a:t>
            </a:r>
            <a:r>
              <a:rPr lang="en-IN" sz="1200" kern="1200" dirty="0">
                <a:solidFill>
                  <a:schemeClr val="tx1"/>
                </a:solidFill>
                <a:effectLst/>
                <a:latin typeface="+mn-lt"/>
                <a:ea typeface="+mn-ea"/>
                <a:cs typeface="+mn-cs"/>
              </a:rPr>
              <a:t>the breakup can happen face-to-face, but the former partners may still be connected in online spaces.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Possible Responses</a:t>
            </a:r>
            <a:r>
              <a:rPr lang="en-IN"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effectLst/>
              </a:rPr>
              <a:t>It might be unclear (emotion and feelings may be more difficult to express over text)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effectLst/>
              </a:rPr>
              <a:t>It might lead to misunderstandings around the reason of a breakup etc. </a:t>
            </a:r>
          </a:p>
          <a:p>
            <a:endParaRPr lang="en-US"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49</a:t>
            </a:fld>
            <a:endParaRPr lang="en-US"/>
          </a:p>
        </p:txBody>
      </p:sp>
    </p:spTree>
    <p:extLst>
      <p:ext uri="{BB962C8B-B14F-4D97-AF65-F5344CB8AC3E}">
        <p14:creationId xmlns:p14="http://schemas.microsoft.com/office/powerpoint/2010/main" val="166269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r>
              <a:rPr lang="en-US" b="0" dirty="0"/>
              <a:t>(pg. 6-7) </a:t>
            </a:r>
          </a:p>
          <a:p>
            <a:r>
              <a:rPr lang="en-US" b="1" dirty="0"/>
              <a:t> </a:t>
            </a:r>
          </a:p>
          <a:p>
            <a:r>
              <a:rPr lang="en-US" b="1" dirty="0"/>
              <a:t>(2) Class Poll </a:t>
            </a:r>
            <a:r>
              <a:rPr lang="en-US" dirty="0"/>
              <a:t>– ask students to raise their hands if they think the behavior is ”healthy” or “unhealthy”. For a dynamic approach you would designate one side of the room as “healthy” and the other as “unhealthy” and have them physically move to the side they believe fits. </a:t>
            </a:r>
          </a:p>
          <a:p>
            <a:endParaRPr lang="en-US" dirty="0"/>
          </a:p>
          <a:p>
            <a:r>
              <a:rPr lang="en-US" b="1" dirty="0"/>
              <a:t>(3) Discussion</a:t>
            </a:r>
            <a:r>
              <a:rPr lang="en-US" dirty="0"/>
              <a:t> – ask volunteers to explain why they believe the behavior is “healthy” or “unhealthy”. Invite them to share other examples that haven’t been shared yet. </a:t>
            </a:r>
          </a:p>
          <a:p>
            <a:endParaRPr lang="en-US" dirty="0"/>
          </a:p>
          <a:p>
            <a:pPr marL="0" indent="0">
              <a:buFontTx/>
              <a:buNone/>
            </a:pPr>
            <a:r>
              <a:rPr lang="en-US" b="1" dirty="0"/>
              <a:t>(4) Reflection</a:t>
            </a:r>
          </a:p>
          <a:p>
            <a:pPr marL="171450" indent="-171450">
              <a:buFontTx/>
              <a:buChar char="-"/>
            </a:pPr>
            <a:r>
              <a:rPr lang="en-US" dirty="0"/>
              <a:t>Invite the group to think about how the behavior could impact someone’s feelings, trust, or safety in a friendship.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Use student comments to guide a discussion on why behaviours categorized as </a:t>
            </a:r>
            <a:r>
              <a:rPr lang="en-IN" sz="1200" i="1" kern="1200" dirty="0">
                <a:solidFill>
                  <a:schemeClr val="tx1"/>
                </a:solidFill>
                <a:effectLst/>
                <a:latin typeface="+mn-lt"/>
                <a:ea typeface="+mn-ea"/>
                <a:cs typeface="+mn-cs"/>
              </a:rPr>
              <a:t>“unhealthy” </a:t>
            </a:r>
            <a:r>
              <a:rPr lang="en-IN" sz="1200" kern="1200" dirty="0">
                <a:solidFill>
                  <a:schemeClr val="tx1"/>
                </a:solidFill>
                <a:effectLst/>
                <a:latin typeface="+mn-lt"/>
                <a:ea typeface="+mn-ea"/>
                <a:cs typeface="+mn-cs"/>
              </a:rPr>
              <a:t>can negatively impact a friendship or a relationship.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5</a:t>
            </a:fld>
            <a:endParaRPr lang="en-US"/>
          </a:p>
        </p:txBody>
      </p:sp>
    </p:spTree>
    <p:extLst>
      <p:ext uri="{BB962C8B-B14F-4D97-AF65-F5344CB8AC3E}">
        <p14:creationId xmlns:p14="http://schemas.microsoft.com/office/powerpoint/2010/main" val="3664588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Presenter Notes</a:t>
            </a:r>
            <a:r>
              <a:rPr lang="en-IN" sz="1200" kern="1200" dirty="0">
                <a:solidFill>
                  <a:schemeClr val="tx1"/>
                </a:solidFill>
                <a:effectLst/>
                <a:latin typeface="+mn-lt"/>
                <a:ea typeface="+mn-ea"/>
                <a:cs typeface="+mn-cs"/>
              </a:rPr>
              <a:t>: (pg. 38-40)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 Offer the following suggestions to students to help them navigate ending relationships online in a healthy and respectful way, especially when they find themselves in unhealthy or uncomfortable situations: </a:t>
            </a:r>
            <a:endParaRPr lang="en-IN" dirty="0">
              <a:effectLst/>
            </a:endParaRPr>
          </a:p>
          <a:p>
            <a:pPr marL="171450" indent="-171450">
              <a:buFontTx/>
              <a:buChar char="-"/>
            </a:pPr>
            <a:r>
              <a:rPr lang="en-US" b="1" dirty="0"/>
              <a:t>Acknowledge your feelings and priorities </a:t>
            </a:r>
            <a:r>
              <a:rPr lang="en-US" dirty="0"/>
              <a:t>– recognize when it is time to end it, self-reflection </a:t>
            </a:r>
          </a:p>
          <a:p>
            <a:pPr marL="171450" indent="-171450">
              <a:buFontTx/>
              <a:buChar char="-"/>
            </a:pPr>
            <a:r>
              <a:rPr lang="en-US" b="1" dirty="0"/>
              <a:t>Be direct, but respectful </a:t>
            </a:r>
            <a:r>
              <a:rPr lang="en-US" dirty="0"/>
              <a:t>– clear communication, avoid mixed messages </a:t>
            </a:r>
          </a:p>
          <a:p>
            <a:pPr marL="171450" indent="-171450">
              <a:buFontTx/>
              <a:buChar char="-"/>
            </a:pPr>
            <a:r>
              <a:rPr lang="en-US" b="1" dirty="0"/>
              <a:t>Set boundaries </a:t>
            </a:r>
            <a:r>
              <a:rPr lang="en-US" dirty="0"/>
              <a:t>– stop the constant messaging, respect the other person’s space</a:t>
            </a:r>
          </a:p>
          <a:p>
            <a:pPr marL="171450" indent="-171450">
              <a:buFontTx/>
              <a:buChar char="-"/>
            </a:pPr>
            <a:r>
              <a:rPr lang="en-US" b="1" dirty="0"/>
              <a:t>Make it private, if possible </a:t>
            </a:r>
            <a:r>
              <a:rPr lang="en-US" dirty="0"/>
              <a:t>– avoid public drama, control your social media </a:t>
            </a:r>
          </a:p>
          <a:p>
            <a:pPr marL="171450" indent="-171450">
              <a:buFontTx/>
              <a:buChar char="-"/>
            </a:pPr>
            <a:r>
              <a:rPr lang="en-US" b="1" dirty="0"/>
              <a:t>Seek support </a:t>
            </a:r>
            <a:r>
              <a:rPr lang="en-US" dirty="0"/>
              <a:t>– talk to a trusted adult, reach out to friends </a:t>
            </a:r>
          </a:p>
          <a:p>
            <a:pPr marL="171450" indent="-171450">
              <a:buFontTx/>
              <a:buChar char="-"/>
            </a:pPr>
            <a:r>
              <a:rPr lang="en-US" b="1" dirty="0"/>
              <a:t>Stay safe online </a:t>
            </a:r>
            <a:r>
              <a:rPr lang="en-US" dirty="0"/>
              <a:t>– watch for retaliation, consider online safety </a:t>
            </a:r>
          </a:p>
          <a:p>
            <a:pPr marL="171450" indent="-171450">
              <a:buFontTx/>
              <a:buChar char="-"/>
            </a:pPr>
            <a:r>
              <a:rPr lang="en-US" b="1" dirty="0"/>
              <a:t>Be patient and compassionate with yourself </a:t>
            </a:r>
            <a:r>
              <a:rPr lang="en-US" dirty="0"/>
              <a:t>– understand that breakups can be hard, do not feel guilty for ending the relationship</a:t>
            </a:r>
          </a:p>
          <a:p>
            <a:pPr marL="171450" indent="-171450">
              <a:buFontTx/>
              <a:buChar char="-"/>
            </a:pPr>
            <a:r>
              <a:rPr lang="en-US" b="1" dirty="0"/>
              <a:t>Discuss the importance of digital consent after a breakup </a:t>
            </a:r>
            <a:r>
              <a:rPr lang="en-US" dirty="0"/>
              <a:t>– respect their privacy moving forward</a:t>
            </a:r>
          </a:p>
        </p:txBody>
      </p:sp>
      <p:sp>
        <p:nvSpPr>
          <p:cNvPr id="4" name="Slide Number Placeholder 3"/>
          <p:cNvSpPr>
            <a:spLocks noGrp="1"/>
          </p:cNvSpPr>
          <p:nvPr>
            <p:ph type="sldNum" sz="quarter" idx="5"/>
          </p:nvPr>
        </p:nvSpPr>
        <p:spPr/>
        <p:txBody>
          <a:bodyPr/>
          <a:lstStyle/>
          <a:p>
            <a:fld id="{FB43B92A-A434-8F4B-84E7-07FFA93D9C06}" type="slidenum">
              <a:rPr lang="en-US" smtClean="0"/>
              <a:t>50</a:t>
            </a:fld>
            <a:endParaRPr lang="en-US"/>
          </a:p>
        </p:txBody>
      </p:sp>
    </p:spTree>
    <p:extLst>
      <p:ext uri="{BB962C8B-B14F-4D97-AF65-F5344CB8AC3E}">
        <p14:creationId xmlns:p14="http://schemas.microsoft.com/office/powerpoint/2010/main" val="3848178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Presenter Notes</a:t>
            </a:r>
            <a:r>
              <a:rPr lang="en-IN" sz="1200" kern="1200" dirty="0">
                <a:solidFill>
                  <a:schemeClr val="tx1"/>
                </a:solidFill>
                <a:effectLst/>
                <a:latin typeface="+mn-lt"/>
                <a:ea typeface="+mn-ea"/>
                <a:cs typeface="+mn-cs"/>
              </a:rPr>
              <a:t>: (pg. 38-40)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 Offer the following suggestions to students to help them navigate ending relationships online in a healthy and respectful way, especially when they find themselves in unhealthy or uncomfortable situations: </a:t>
            </a:r>
            <a:endParaRPr lang="en-IN" dirty="0">
              <a:effectLst/>
            </a:endParaRPr>
          </a:p>
          <a:p>
            <a:pPr marL="171450" indent="-171450">
              <a:buFontTx/>
              <a:buChar char="-"/>
            </a:pPr>
            <a:r>
              <a:rPr lang="en-US" b="1" dirty="0"/>
              <a:t>Acknowledge your feelings and priorities </a:t>
            </a:r>
            <a:r>
              <a:rPr lang="en-US" dirty="0"/>
              <a:t>– recognize when it is time to end it, self-reflection </a:t>
            </a:r>
          </a:p>
          <a:p>
            <a:pPr marL="171450" indent="-171450">
              <a:buFontTx/>
              <a:buChar char="-"/>
            </a:pPr>
            <a:r>
              <a:rPr lang="en-US" b="1" dirty="0"/>
              <a:t>Be direct, but respectful </a:t>
            </a:r>
            <a:r>
              <a:rPr lang="en-US" dirty="0"/>
              <a:t>– clear communication, avoid mixed messages </a:t>
            </a:r>
          </a:p>
          <a:p>
            <a:pPr marL="171450" indent="-171450">
              <a:buFontTx/>
              <a:buChar char="-"/>
            </a:pPr>
            <a:r>
              <a:rPr lang="en-US" b="1" dirty="0"/>
              <a:t>Set boundaries </a:t>
            </a:r>
            <a:r>
              <a:rPr lang="en-US" dirty="0"/>
              <a:t>– stop the constant messaging, respect the other person’s space</a:t>
            </a:r>
          </a:p>
          <a:p>
            <a:pPr marL="171450" indent="-171450">
              <a:buFontTx/>
              <a:buChar char="-"/>
            </a:pPr>
            <a:r>
              <a:rPr lang="en-US" b="1" dirty="0"/>
              <a:t>Make it private, if possible </a:t>
            </a:r>
            <a:r>
              <a:rPr lang="en-US" dirty="0"/>
              <a:t>– avoid public drama, control your social media </a:t>
            </a:r>
          </a:p>
          <a:p>
            <a:pPr marL="171450" indent="-171450">
              <a:buFontTx/>
              <a:buChar char="-"/>
            </a:pPr>
            <a:r>
              <a:rPr lang="en-US" b="1" dirty="0"/>
              <a:t>Seek support </a:t>
            </a:r>
            <a:r>
              <a:rPr lang="en-US" dirty="0"/>
              <a:t>– talk to a trusted adult, reach out to friends </a:t>
            </a:r>
          </a:p>
          <a:p>
            <a:pPr marL="171450" indent="-171450">
              <a:buFontTx/>
              <a:buChar char="-"/>
            </a:pPr>
            <a:r>
              <a:rPr lang="en-US" b="1" dirty="0"/>
              <a:t>Stay safe online </a:t>
            </a:r>
            <a:r>
              <a:rPr lang="en-US" dirty="0"/>
              <a:t>– watch for retaliation, consider online safety </a:t>
            </a:r>
          </a:p>
          <a:p>
            <a:pPr marL="171450" indent="-171450">
              <a:buFontTx/>
              <a:buChar char="-"/>
            </a:pPr>
            <a:r>
              <a:rPr lang="en-US" b="1" dirty="0"/>
              <a:t>Be patient and compassionate with yourself </a:t>
            </a:r>
            <a:r>
              <a:rPr lang="en-US" dirty="0"/>
              <a:t>– understand that breakups can be hard, do not feel guilty for ending the relationship</a:t>
            </a:r>
          </a:p>
          <a:p>
            <a:pPr marL="171450" indent="-171450">
              <a:buFontTx/>
              <a:buChar char="-"/>
            </a:pPr>
            <a:r>
              <a:rPr lang="en-US" b="1" dirty="0"/>
              <a:t>Discuss the importance of digital consent after a breakup </a:t>
            </a:r>
            <a:r>
              <a:rPr lang="en-US" dirty="0"/>
              <a:t>– respect their privacy moving forward</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51</a:t>
            </a:fld>
            <a:endParaRPr lang="en-US"/>
          </a:p>
        </p:txBody>
      </p:sp>
    </p:spTree>
    <p:extLst>
      <p:ext uri="{BB962C8B-B14F-4D97-AF65-F5344CB8AC3E}">
        <p14:creationId xmlns:p14="http://schemas.microsoft.com/office/powerpoint/2010/main" val="3007105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r>
              <a:rPr lang="en-US" dirty="0"/>
              <a:t>(pg. 40-41) </a:t>
            </a:r>
          </a:p>
          <a:p>
            <a:r>
              <a:rPr lang="en-US" dirty="0"/>
              <a:t>Note: Facilitator may choose to print out copies of decision tree (pg. 41 of curriculum) to give out to participants as a sample. And then encourage them to create their own in their notebook. </a:t>
            </a:r>
          </a:p>
          <a:p>
            <a:endParaRPr lang="en-US" dirty="0"/>
          </a:p>
          <a:p>
            <a:r>
              <a:rPr lang="en-US" b="1" dirty="0"/>
              <a:t>(1)</a:t>
            </a:r>
            <a:r>
              <a:rPr lang="en-US" dirty="0"/>
              <a:t> Show a digital decision tree with choices to make in the event of a digital breakup </a:t>
            </a:r>
          </a:p>
          <a:p>
            <a:pPr marL="171450" indent="-171450">
              <a:buFontTx/>
              <a:buChar char="-"/>
            </a:pPr>
            <a:r>
              <a:rPr lang="en-US" dirty="0"/>
              <a:t>Facilitate a discussion of the various paths and consequences, guiding students in making purposeful choices for their own safety and well-being.</a:t>
            </a:r>
          </a:p>
          <a:p>
            <a:pPr marL="171450" indent="-171450">
              <a:buFontTx/>
              <a:buChar char="-"/>
            </a:pPr>
            <a:r>
              <a:rPr lang="en-US" b="1" dirty="0"/>
              <a:t>Note</a:t>
            </a:r>
            <a:r>
              <a:rPr lang="en-US" dirty="0"/>
              <a:t>: Emphasize that every choice has different outcomes, encourage students to pick one that feels the safest and most comfortable. If they are unsure, suggest they talk to a trusted adult or friend for support. </a:t>
            </a:r>
          </a:p>
          <a:p>
            <a:pPr marL="171450" indent="-171450">
              <a:buFontTx/>
              <a:buChar char="-"/>
            </a:pPr>
            <a:endParaRPr lang="en-US" dirty="0"/>
          </a:p>
          <a:p>
            <a:pPr marL="0" indent="0">
              <a:buFontTx/>
              <a:buNone/>
            </a:pPr>
            <a:r>
              <a:rPr lang="en-US" b="1" dirty="0"/>
              <a:t>(2) Discussion and Reflection </a:t>
            </a:r>
            <a:r>
              <a:rPr lang="en-US" b="0" dirty="0"/>
              <a:t>– </a:t>
            </a:r>
          </a:p>
          <a:p>
            <a:pPr marL="171450" indent="-171450">
              <a:buFontTx/>
              <a:buChar char="-"/>
            </a:pPr>
            <a:r>
              <a:rPr lang="en-US" b="0" dirty="0"/>
              <a:t>What challenges do you think students face when they have gone through a breakup, but former partners are still digitally connected? </a:t>
            </a:r>
          </a:p>
          <a:p>
            <a:pPr marL="171450" indent="-171450">
              <a:buFontTx/>
              <a:buChar char="-"/>
            </a:pPr>
            <a:r>
              <a:rPr lang="en-US" b="0" dirty="0"/>
              <a:t>How would one respectfully set boundaries in digital spaces when ending a relationship, what are the consequences for them if it is not safe for them to, for instance, will violence escalate if they take away access to accounts, location, passwords etc.? </a:t>
            </a:r>
          </a:p>
          <a:p>
            <a:pPr marL="171450" indent="-171450">
              <a:buFontTx/>
              <a:buChar char="-"/>
            </a:pPr>
            <a:r>
              <a:rPr lang="en-US" b="0" dirty="0"/>
              <a:t>What are some safe responses if a person has a strong reaction to a breakup via technology? </a:t>
            </a:r>
          </a:p>
          <a:p>
            <a:pPr marL="0" indent="0">
              <a:buFontTx/>
              <a:buNone/>
            </a:pPr>
            <a:endParaRPr lang="en-US" b="0" dirty="0"/>
          </a:p>
          <a:p>
            <a:pPr marL="171450" indent="-171450">
              <a:buFontTx/>
              <a:buChar char="-"/>
            </a:pPr>
            <a:r>
              <a:rPr lang="en-US" b="1" dirty="0"/>
              <a:t>Reflection</a:t>
            </a:r>
            <a:r>
              <a:rPr lang="en-US" b="0" dirty="0"/>
              <a:t>: Ask students to respond to one thing learned or one action step that may help them stay safe online in relationships. </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FB43B92A-A434-8F4B-84E7-07FFA93D9C06}" type="slidenum">
              <a:rPr lang="en-US" smtClean="0"/>
              <a:t>52</a:t>
            </a:fld>
            <a:endParaRPr lang="en-US"/>
          </a:p>
        </p:txBody>
      </p:sp>
    </p:spTree>
    <p:extLst>
      <p:ext uri="{BB962C8B-B14F-4D97-AF65-F5344CB8AC3E}">
        <p14:creationId xmlns:p14="http://schemas.microsoft.com/office/powerpoint/2010/main" val="409492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Notes </a:t>
            </a:r>
            <a:r>
              <a:rPr lang="en-US" b="0" dirty="0"/>
              <a:t>(pg. 42)</a:t>
            </a:r>
          </a:p>
          <a:p>
            <a:r>
              <a:rPr lang="en-US" dirty="0"/>
              <a:t>- </a:t>
            </a:r>
            <a:r>
              <a:rPr lang="en-IN" sz="1200" kern="1200" dirty="0">
                <a:solidFill>
                  <a:schemeClr val="tx1"/>
                </a:solidFill>
                <a:effectLst/>
                <a:latin typeface="+mn-lt"/>
                <a:ea typeface="+mn-ea"/>
                <a:cs typeface="+mn-cs"/>
              </a:rPr>
              <a:t>Key point Review: Respectful communication, how to be safe, strategies to set boundaries. </a:t>
            </a:r>
          </a:p>
          <a:p>
            <a:pPr marL="171450" indent="-171450">
              <a:buFont typeface="System Font Regular"/>
              <a:buChar char="-"/>
            </a:pPr>
            <a:r>
              <a:rPr lang="en-IN" sz="1200" kern="1200" dirty="0">
                <a:solidFill>
                  <a:schemeClr val="tx1"/>
                </a:solidFill>
                <a:effectLst/>
                <a:latin typeface="+mn-lt"/>
                <a:ea typeface="+mn-ea"/>
                <a:cs typeface="+mn-cs"/>
              </a:rPr>
              <a:t>Share </a:t>
            </a:r>
            <a:r>
              <a:rPr lang="en-IN" sz="1200" b="1" kern="1200" dirty="0">
                <a:solidFill>
                  <a:schemeClr val="tx1"/>
                </a:solidFill>
                <a:effectLst/>
                <a:latin typeface="+mn-lt"/>
                <a:ea typeface="+mn-ea"/>
                <a:cs typeface="+mn-cs"/>
              </a:rPr>
              <a:t>Tech Safety Canada’s Digital Breakup Tool</a:t>
            </a:r>
            <a:r>
              <a:rPr lang="en-IN" sz="1200" kern="1200" dirty="0">
                <a:solidFill>
                  <a:schemeClr val="tx1"/>
                </a:solidFill>
                <a:effectLst/>
                <a:latin typeface="+mn-lt"/>
                <a:ea typeface="+mn-ea"/>
                <a:cs typeface="+mn-cs"/>
              </a:rPr>
              <a:t> designed to raise awareness and understanding of the various digital platforms that a current or former partner might have access to and how to secure them against potential tech abuse ex-partner after a breakup. </a:t>
            </a:r>
          </a:p>
          <a:p>
            <a:pPr marL="171450" indent="-171450">
              <a:buFont typeface="System Font Regular"/>
              <a:buChar char="-"/>
            </a:pPr>
            <a:r>
              <a:rPr lang="en-IN" sz="1200" b="1" kern="1200" dirty="0">
                <a:solidFill>
                  <a:schemeClr val="tx1"/>
                </a:solidFill>
                <a:effectLst/>
                <a:latin typeface="+mn-lt"/>
                <a:ea typeface="+mn-ea"/>
                <a:cs typeface="+mn-cs"/>
              </a:rPr>
              <a:t>click on computer icon </a:t>
            </a:r>
            <a:r>
              <a:rPr lang="en-IN" sz="1200" kern="1200" dirty="0">
                <a:solidFill>
                  <a:schemeClr val="tx1"/>
                </a:solidFill>
                <a:effectLst/>
                <a:latin typeface="+mn-lt"/>
                <a:ea typeface="+mn-ea"/>
                <a:cs typeface="+mn-cs"/>
              </a:rPr>
              <a:t>at the bottom right of the slide to go to webpage during presentation OR: </a:t>
            </a:r>
            <a:r>
              <a:rPr lang="en-IN" sz="1200" b="1" kern="1200" dirty="0">
                <a:solidFill>
                  <a:schemeClr val="tx1"/>
                </a:solidFill>
                <a:effectLst/>
                <a:latin typeface="+mn-lt"/>
                <a:ea typeface="+mn-ea"/>
                <a:cs typeface="+mn-cs"/>
              </a:rPr>
              <a:t>copy and paste URL</a:t>
            </a:r>
            <a:r>
              <a:rPr lang="en-IN" sz="1200" kern="1200" dirty="0">
                <a:solidFill>
                  <a:schemeClr val="tx1"/>
                </a:solidFill>
                <a:effectLst/>
                <a:latin typeface="+mn-lt"/>
                <a:ea typeface="+mn-ea"/>
                <a:cs typeface="+mn-cs"/>
              </a:rPr>
              <a:t> to open in separate window: https://</a:t>
            </a:r>
            <a:r>
              <a:rPr lang="en-IN" sz="1200" kern="1200" dirty="0" err="1">
                <a:solidFill>
                  <a:schemeClr val="tx1"/>
                </a:solidFill>
                <a:effectLst/>
                <a:latin typeface="+mn-lt"/>
                <a:ea typeface="+mn-ea"/>
                <a:cs typeface="+mn-cs"/>
              </a:rPr>
              <a:t>tools.techsafety.ca</a:t>
            </a:r>
            <a:r>
              <a:rPr lang="en-IN" sz="1200" kern="1200" dirty="0">
                <a:solidFill>
                  <a:schemeClr val="tx1"/>
                </a:solidFill>
                <a:effectLst/>
                <a:latin typeface="+mn-lt"/>
                <a:ea typeface="+mn-ea"/>
                <a:cs typeface="+mn-cs"/>
              </a:rPr>
              <a:t>/digital-breakup/</a:t>
            </a:r>
          </a:p>
          <a:p>
            <a:pPr marL="171450" indent="-171450">
              <a:buFont typeface="System Font Regular"/>
              <a:buChar char="-"/>
            </a:pPr>
            <a:r>
              <a:rPr lang="en-IN" sz="1200" kern="1200" dirty="0">
                <a:solidFill>
                  <a:schemeClr val="tx1"/>
                </a:solidFill>
                <a:effectLst/>
                <a:latin typeface="+mn-lt"/>
                <a:ea typeface="+mn-ea"/>
                <a:cs typeface="+mn-cs"/>
              </a:rPr>
              <a:t>Distribute and collect evaluations.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53</a:t>
            </a:fld>
            <a:endParaRPr lang="en-US"/>
          </a:p>
        </p:txBody>
      </p:sp>
    </p:spTree>
    <p:extLst>
      <p:ext uri="{BB962C8B-B14F-4D97-AF65-F5344CB8AC3E}">
        <p14:creationId xmlns:p14="http://schemas.microsoft.com/office/powerpoint/2010/main" val="17468790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Objective</a:t>
            </a:r>
            <a:r>
              <a:rPr lang="en-US" dirty="0"/>
              <a:t>: To empower students to recognize unhealthy digital relationships, support friends in need with empathy and respect and understand their role in connecting others to trusted help. Students will learn how to set boundaries, communicate effectively, and access community resources to ensure safety and well-being.</a:t>
            </a:r>
          </a:p>
          <a:p>
            <a:endParaRPr lang="en-US" dirty="0"/>
          </a:p>
          <a:p>
            <a:r>
              <a:rPr lang="en-US" b="1" dirty="0"/>
              <a:t>Presenter Notes: </a:t>
            </a:r>
            <a:r>
              <a:rPr lang="en-US" b="0" dirty="0"/>
              <a:t>(pg. 43)</a:t>
            </a:r>
            <a:endParaRPr lang="en-US" b="1" dirty="0"/>
          </a:p>
          <a:p>
            <a:pPr marL="171450" indent="-171450">
              <a:buFontTx/>
              <a:buChar char="-"/>
            </a:pPr>
            <a:r>
              <a:rPr lang="en-US" b="1" dirty="0"/>
              <a:t>Introduction</a:t>
            </a:r>
            <a:r>
              <a:rPr lang="en-US" dirty="0"/>
              <a:t>: Define Digital Abuse – recap of unhealthy behaviors, why it can be mistaken for affection (</a:t>
            </a:r>
            <a:r>
              <a:rPr lang="en-US" dirty="0" err="1"/>
              <a:t>eg.</a:t>
            </a:r>
            <a:r>
              <a:rPr lang="en-US" dirty="0"/>
              <a:t> Possessiveness, spamming or text spamming </a:t>
            </a:r>
            <a:r>
              <a:rPr lang="en-US" dirty="0" err="1"/>
              <a:t>etc</a:t>
            </a:r>
            <a:r>
              <a:rPr lang="en-US" dirty="0"/>
              <a:t>)</a:t>
            </a:r>
          </a:p>
          <a:p>
            <a:pPr marL="171450" indent="-171450">
              <a:buFontTx/>
              <a:buChar char="-"/>
            </a:pPr>
            <a:r>
              <a:rPr lang="en-US" dirty="0"/>
              <a:t>Reinforce that digital abuse is never the victim’s fault, while friends can provide support, the onus is not on the friend and help from a professional or adult is often needed.</a:t>
            </a:r>
          </a:p>
        </p:txBody>
      </p:sp>
      <p:sp>
        <p:nvSpPr>
          <p:cNvPr id="4" name="Slide Number Placeholder 3"/>
          <p:cNvSpPr>
            <a:spLocks noGrp="1"/>
          </p:cNvSpPr>
          <p:nvPr>
            <p:ph type="sldNum" sz="quarter" idx="5"/>
          </p:nvPr>
        </p:nvSpPr>
        <p:spPr/>
        <p:txBody>
          <a:bodyPr/>
          <a:lstStyle/>
          <a:p>
            <a:fld id="{FB43B92A-A434-8F4B-84E7-07FFA93D9C06}" type="slidenum">
              <a:rPr lang="en-US" smtClean="0"/>
              <a:t>54</a:t>
            </a:fld>
            <a:endParaRPr lang="en-US"/>
          </a:p>
        </p:txBody>
      </p:sp>
    </p:spTree>
    <p:extLst>
      <p:ext uri="{BB962C8B-B14F-4D97-AF65-F5344CB8AC3E}">
        <p14:creationId xmlns:p14="http://schemas.microsoft.com/office/powerpoint/2010/main" val="1383391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(pg. 44)</a:t>
            </a:r>
          </a:p>
          <a:p>
            <a:pPr marL="171450" indent="-171450">
              <a:buFontTx/>
              <a:buChar char="-"/>
            </a:pPr>
            <a:r>
              <a:rPr lang="en-US" dirty="0"/>
              <a:t>Discussion Question – Why might someone think that constant check-ins, location tracking, or excessive messaging are signs of care, friendship or love? </a:t>
            </a:r>
          </a:p>
          <a:p>
            <a:pPr marL="0" indent="0">
              <a:buFontTx/>
              <a:buNone/>
            </a:pPr>
            <a:endParaRPr lang="en-US" dirty="0"/>
          </a:p>
          <a:p>
            <a:pPr marL="0" indent="0">
              <a:buFontTx/>
              <a:buNone/>
            </a:pPr>
            <a:r>
              <a:rPr lang="en-US" b="1" dirty="0"/>
              <a:t>Optional Videos</a:t>
            </a:r>
            <a:r>
              <a:rPr lang="en-US" dirty="0"/>
              <a:t>: (or click on icons at the bottom of slide to open video in another window)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IN" sz="1200" kern="1200" dirty="0">
                <a:solidFill>
                  <a:schemeClr val="tx1"/>
                </a:solidFill>
                <a:effectLst/>
                <a:latin typeface="+mn-lt"/>
                <a:ea typeface="+mn-ea"/>
                <a:cs typeface="+mn-cs"/>
              </a:rPr>
              <a:t>Beeping from That’s Not Cool https://</a:t>
            </a:r>
            <a:r>
              <a:rPr lang="en-IN" sz="1200" kern="1200" dirty="0" err="1">
                <a:solidFill>
                  <a:schemeClr val="tx1"/>
                </a:solidFill>
                <a:effectLst/>
                <a:latin typeface="+mn-lt"/>
                <a:ea typeface="+mn-ea"/>
                <a:cs typeface="+mn-cs"/>
              </a:rPr>
              <a:t>www.youtube.com</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watch?v</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iJbYCYAVTjQ</a:t>
            </a:r>
            <a:r>
              <a:rPr lang="en-IN" sz="1200" kern="1200" dirty="0">
                <a:solidFill>
                  <a:schemeClr val="tx1"/>
                </a:solidFill>
                <a:effectLst/>
                <a:latin typeface="+mn-lt"/>
                <a:ea typeface="+mn-ea"/>
                <a:cs typeface="+mn-cs"/>
              </a:rPr>
              <a:t> </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IN" sz="1200" kern="1200" dirty="0">
                <a:solidFill>
                  <a:schemeClr val="tx1"/>
                </a:solidFill>
                <a:effectLst/>
                <a:latin typeface="+mn-lt"/>
                <a:ea typeface="+mn-ea"/>
                <a:cs typeface="+mn-cs"/>
              </a:rPr>
              <a:t>That’s Not Cool PSA from That’s Not Cool https://</a:t>
            </a:r>
            <a:r>
              <a:rPr lang="en-IN" sz="1200" kern="1200" dirty="0" err="1">
                <a:solidFill>
                  <a:schemeClr val="tx1"/>
                </a:solidFill>
                <a:effectLst/>
                <a:latin typeface="+mn-lt"/>
                <a:ea typeface="+mn-ea"/>
                <a:cs typeface="+mn-cs"/>
              </a:rPr>
              <a:t>www.youtube.com</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watch?v</a:t>
            </a:r>
            <a:r>
              <a:rPr lang="en-IN" sz="1200" kern="1200" dirty="0">
                <a:solidFill>
                  <a:schemeClr val="tx1"/>
                </a:solidFill>
                <a:effectLst/>
                <a:latin typeface="+mn-lt"/>
                <a:ea typeface="+mn-ea"/>
                <a:cs typeface="+mn-cs"/>
              </a:rPr>
              <a:t>=</a:t>
            </a:r>
            <a:r>
              <a:rPr lang="en-IN" sz="1200" kern="1200" dirty="0" err="1">
                <a:solidFill>
                  <a:schemeClr val="tx1"/>
                </a:solidFill>
                <a:effectLst/>
                <a:latin typeface="+mn-lt"/>
                <a:ea typeface="+mn-ea"/>
                <a:cs typeface="+mn-cs"/>
              </a:rPr>
              <a:t>hLvcSVgNqpk</a:t>
            </a:r>
            <a:r>
              <a:rPr lang="en-IN"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Facilitation Tips</a:t>
            </a:r>
            <a:r>
              <a:rPr lang="en-IN" sz="1200" kern="1200" dirty="0">
                <a:solidFill>
                  <a:schemeClr val="tx1"/>
                </a:solidFill>
                <a:effectLst/>
                <a:latin typeface="+mn-lt"/>
                <a:ea typeface="+mn-ea"/>
                <a:cs typeface="+mn-cs"/>
              </a:rPr>
              <a:t>: (pg. 44)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b="0" dirty="0"/>
              <a:t>Media influence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b="0" dirty="0"/>
              <a:t>Lack of awareness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t>Normalizing technology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t>Validation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t>Peer Pressure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t>Fear of conflict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t>Key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a:t>
            </a:r>
            <a:r>
              <a:rPr lang="en-IN" sz="1200" kern="1200" dirty="0">
                <a:solidFill>
                  <a:schemeClr val="tx1"/>
                </a:solidFill>
                <a:effectLst/>
                <a:latin typeface="+mn-lt"/>
                <a:ea typeface="+mn-ea"/>
                <a:cs typeface="+mn-cs"/>
              </a:rPr>
              <a:t>Unhealthy behaviours like tracking and excessive messaging can be confusing and may feel like care or concern. </a:t>
            </a:r>
          </a:p>
          <a:p>
            <a:r>
              <a:rPr lang="en-IN" sz="1200" kern="1200" dirty="0">
                <a:solidFill>
                  <a:schemeClr val="tx1"/>
                </a:solidFill>
                <a:effectLst/>
                <a:latin typeface="+mn-lt"/>
                <a:ea typeface="+mn-ea"/>
                <a:cs typeface="+mn-cs"/>
              </a:rPr>
              <a:t>- Many people in abusive situations believe their friend or partner cares about them or loves them, and the behaviours are simply a way of showing affection. </a:t>
            </a:r>
          </a:p>
          <a:p>
            <a:r>
              <a:rPr lang="en-IN" sz="1200" kern="1200" dirty="0">
                <a:solidFill>
                  <a:schemeClr val="tx1"/>
                </a:solidFill>
                <a:effectLst/>
                <a:latin typeface="+mn-lt"/>
                <a:ea typeface="+mn-ea"/>
                <a:cs typeface="+mn-cs"/>
              </a:rPr>
              <a:t>- Explain that real care involves trust, respect, and personal freedom—not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55</a:t>
            </a:fld>
            <a:endParaRPr lang="en-US"/>
          </a:p>
        </p:txBody>
      </p:sp>
    </p:spTree>
    <p:extLst>
      <p:ext uri="{BB962C8B-B14F-4D97-AF65-F5344CB8AC3E}">
        <p14:creationId xmlns:p14="http://schemas.microsoft.com/office/powerpoint/2010/main" val="42706765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Presenter Notes: </a:t>
            </a:r>
            <a:r>
              <a:rPr lang="en-IN" sz="1200" b="0" kern="1200" dirty="0">
                <a:solidFill>
                  <a:schemeClr val="tx1"/>
                </a:solidFill>
                <a:effectLst/>
                <a:latin typeface="+mn-lt"/>
                <a:ea typeface="+mn-ea"/>
                <a:cs typeface="+mn-cs"/>
              </a:rPr>
              <a:t>(pg. 45)</a:t>
            </a:r>
            <a:endParaRPr lang="en-IN"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Setup: </a:t>
            </a:r>
            <a:r>
              <a:rPr lang="en-IN" sz="1200" kern="1200" dirty="0">
                <a:solidFill>
                  <a:schemeClr val="tx1"/>
                </a:solidFill>
                <a:effectLst/>
                <a:latin typeface="+mn-lt"/>
                <a:ea typeface="+mn-ea"/>
                <a:cs typeface="+mn-cs"/>
              </a:rPr>
              <a:t>Split the class into small groups or decide if it is better to do this activity as a class discussion. If doing groups, each group is given a scenario where one friend notices that another friend is experiencing digital abuse. </a:t>
            </a:r>
            <a:endParaRPr lang="en-IN" dirty="0"/>
          </a:p>
          <a:p>
            <a:endParaRPr lang="en-US" dirty="0"/>
          </a:p>
          <a:p>
            <a:r>
              <a:rPr lang="en-US" b="1" dirty="0"/>
              <a:t>Instructions for next 3 slides</a:t>
            </a:r>
            <a:r>
              <a:rPr lang="en-US" dirty="0"/>
              <a:t>: contains scenarios along with discussion questions for groups. </a:t>
            </a:r>
          </a:p>
          <a:p>
            <a:r>
              <a:rPr lang="en-US" dirty="0"/>
              <a:t>- At the end of the discussion period, have groups share their responses highlighting how to offer support without judgement and how to encourage seeking help. </a:t>
            </a:r>
          </a:p>
        </p:txBody>
      </p:sp>
      <p:sp>
        <p:nvSpPr>
          <p:cNvPr id="4" name="Slide Number Placeholder 3"/>
          <p:cNvSpPr>
            <a:spLocks noGrp="1"/>
          </p:cNvSpPr>
          <p:nvPr>
            <p:ph type="sldNum" sz="quarter" idx="5"/>
          </p:nvPr>
        </p:nvSpPr>
        <p:spPr/>
        <p:txBody>
          <a:bodyPr/>
          <a:lstStyle/>
          <a:p>
            <a:fld id="{FB43B92A-A434-8F4B-84E7-07FFA93D9C06}" type="slidenum">
              <a:rPr lang="en-US" smtClean="0"/>
              <a:t>56</a:t>
            </a:fld>
            <a:endParaRPr lang="en-US"/>
          </a:p>
        </p:txBody>
      </p:sp>
    </p:spTree>
    <p:extLst>
      <p:ext uri="{BB962C8B-B14F-4D97-AF65-F5344CB8AC3E}">
        <p14:creationId xmlns:p14="http://schemas.microsoft.com/office/powerpoint/2010/main" val="31480140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r>
              <a:rPr lang="en-US" dirty="0"/>
              <a:t>: (pg. 46)</a:t>
            </a:r>
          </a:p>
          <a:p>
            <a:endParaRPr lang="en-US" dirty="0"/>
          </a:p>
          <a:p>
            <a:r>
              <a:rPr lang="en-US" i="0" u="sng" dirty="0"/>
              <a:t>Key Points to highlight during </a:t>
            </a:r>
            <a:r>
              <a:rPr lang="en-US" i="0" u="sng" dirty="0" err="1"/>
              <a:t>discusion</a:t>
            </a:r>
            <a:r>
              <a:rPr lang="en-US" i="0" u="sng"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your friend share how they are feeling without judgment or interrupting.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Acknowledge their emotions and let them know it is okay to feel upset or confused.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Gently point out the </a:t>
            </a:r>
            <a:r>
              <a:rPr lang="en-IN" sz="1200" kern="1200" dirty="0" err="1">
                <a:solidFill>
                  <a:schemeClr val="tx1"/>
                </a:solidFill>
                <a:effectLst/>
                <a:latin typeface="+mn-lt"/>
                <a:ea typeface="+mn-ea"/>
                <a:cs typeface="+mn-cs"/>
              </a:rPr>
              <a:t>behavior</a:t>
            </a:r>
            <a:r>
              <a:rPr lang="en-IN" sz="1200" kern="1200" dirty="0">
                <a:solidFill>
                  <a:schemeClr val="tx1"/>
                </a:solidFill>
                <a:effectLst/>
                <a:latin typeface="+mn-lt"/>
                <a:ea typeface="+mn-ea"/>
                <a:cs typeface="+mn-cs"/>
              </a:rPr>
              <a:t> without blaming or pressuring them.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Suggest they create space from the person treating them poorly, if possible.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Encourage them to talk to a trusted adult, counsellor, or teacher. Offer to go with them if they are nervous.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them make their own decisions and move at their own pace. Respect their feelings and choices.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them know you will not share their story with others unless they are in danger, and only then with someone who can help.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If your friend is in danger (e.g., physical harm, threats, or stalking), encourage them to get help immediately and involve a trusted adult or authority figure.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indent="-171450">
              <a:buFontTx/>
              <a:buChar char="-"/>
            </a:pPr>
            <a:endParaRPr lang="en-US" i="0" u="none"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57</a:t>
            </a:fld>
            <a:endParaRPr lang="en-US"/>
          </a:p>
        </p:txBody>
      </p:sp>
    </p:spTree>
    <p:extLst>
      <p:ext uri="{BB962C8B-B14F-4D97-AF65-F5344CB8AC3E}">
        <p14:creationId xmlns:p14="http://schemas.microsoft.com/office/powerpoint/2010/main" val="13305912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4A08-F18A-BF1A-707E-07258C81B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8A54D-8D3E-0D81-4C25-6B1F3B31B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27875-8FDF-5125-62BE-B6B74F445775}"/>
              </a:ext>
            </a:extLst>
          </p:cNvPr>
          <p:cNvSpPr>
            <a:spLocks noGrp="1"/>
          </p:cNvSpPr>
          <p:nvPr>
            <p:ph type="body" idx="1"/>
          </p:nvPr>
        </p:nvSpPr>
        <p:spPr/>
        <p:txBody>
          <a:bodyPr/>
          <a:lstStyle/>
          <a:p>
            <a:r>
              <a:rPr lang="en-US" b="1" dirty="0"/>
              <a:t>Presenter Notes</a:t>
            </a:r>
            <a:r>
              <a:rPr lang="en-US" dirty="0"/>
              <a:t>: (pg. 46)</a:t>
            </a:r>
          </a:p>
          <a:p>
            <a:endParaRPr lang="en-US" dirty="0"/>
          </a:p>
          <a:p>
            <a:r>
              <a:rPr lang="en-US" i="0" u="sng" dirty="0"/>
              <a:t>Key Points to highlight during </a:t>
            </a:r>
            <a:r>
              <a:rPr lang="en-US" i="0" u="sng" dirty="0" err="1"/>
              <a:t>discusion</a:t>
            </a:r>
            <a:r>
              <a:rPr lang="en-US" i="0" u="sng"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your friend share how they are feeling without judgment or interrupting.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Acknowledge their emotions and let them know it is okay to feel upset or confused.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Gently point out the </a:t>
            </a:r>
            <a:r>
              <a:rPr lang="en-IN" sz="1200" kern="1200" dirty="0" err="1">
                <a:solidFill>
                  <a:schemeClr val="tx1"/>
                </a:solidFill>
                <a:effectLst/>
                <a:latin typeface="+mn-lt"/>
                <a:ea typeface="+mn-ea"/>
                <a:cs typeface="+mn-cs"/>
              </a:rPr>
              <a:t>behavior</a:t>
            </a:r>
            <a:r>
              <a:rPr lang="en-IN" sz="1200" kern="1200" dirty="0">
                <a:solidFill>
                  <a:schemeClr val="tx1"/>
                </a:solidFill>
                <a:effectLst/>
                <a:latin typeface="+mn-lt"/>
                <a:ea typeface="+mn-ea"/>
                <a:cs typeface="+mn-cs"/>
              </a:rPr>
              <a:t> without blaming or pressuring them.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Suggest they create space from the person treating them poorly, if possible.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Encourage them to talk to a trusted adult, counsellor, or teacher. Offer to go with them if they are nervous.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them make their own decisions and move at their own pace. Respect their feelings and choices.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them know you will not share their story with others unless they are in danger, and only then with someone who can help.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If your friend is in danger (e.g., physical harm, threats, or stalking), encourage them to get help immediately and involve a trusted adult or authority figure.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a:p>
            <a:pPr marL="171450" indent="-171450">
              <a:buFontTx/>
              <a:buChar char="-"/>
            </a:pPr>
            <a:endParaRPr lang="en-US" i="0" u="none" dirty="0"/>
          </a:p>
          <a:p>
            <a:endParaRPr lang="en-US" dirty="0"/>
          </a:p>
        </p:txBody>
      </p:sp>
      <p:sp>
        <p:nvSpPr>
          <p:cNvPr id="4" name="Slide Number Placeholder 3">
            <a:extLst>
              <a:ext uri="{FF2B5EF4-FFF2-40B4-BE49-F238E27FC236}">
                <a16:creationId xmlns:a16="http://schemas.microsoft.com/office/drawing/2014/main" id="{CE084404-8DF0-5946-2FB4-B2C8A74F58A3}"/>
              </a:ext>
            </a:extLst>
          </p:cNvPr>
          <p:cNvSpPr>
            <a:spLocks noGrp="1"/>
          </p:cNvSpPr>
          <p:nvPr>
            <p:ph type="sldNum" sz="quarter" idx="5"/>
          </p:nvPr>
        </p:nvSpPr>
        <p:spPr/>
        <p:txBody>
          <a:bodyPr/>
          <a:lstStyle/>
          <a:p>
            <a:fld id="{FB43B92A-A434-8F4B-84E7-07FFA93D9C06}" type="slidenum">
              <a:rPr lang="en-US" smtClean="0"/>
              <a:t>58</a:t>
            </a:fld>
            <a:endParaRPr lang="en-US"/>
          </a:p>
        </p:txBody>
      </p:sp>
    </p:spTree>
    <p:extLst>
      <p:ext uri="{BB962C8B-B14F-4D97-AF65-F5344CB8AC3E}">
        <p14:creationId xmlns:p14="http://schemas.microsoft.com/office/powerpoint/2010/main" val="2009614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BD74-D21D-83A9-820B-3CAE93FC8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9CB9-847A-5F75-0A3B-7D757E584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04B9C-9829-C78A-D186-76FCC0EDED3F}"/>
              </a:ext>
            </a:extLst>
          </p:cNvPr>
          <p:cNvSpPr>
            <a:spLocks noGrp="1"/>
          </p:cNvSpPr>
          <p:nvPr>
            <p:ph type="body" idx="1"/>
          </p:nvPr>
        </p:nvSpPr>
        <p:spPr/>
        <p:txBody>
          <a:bodyPr/>
          <a:lstStyle/>
          <a:p>
            <a:r>
              <a:rPr lang="en-US" b="1" dirty="0"/>
              <a:t>Presenter Notes</a:t>
            </a:r>
            <a:r>
              <a:rPr lang="en-US" dirty="0"/>
              <a:t>: (pg. 46)</a:t>
            </a:r>
          </a:p>
          <a:p>
            <a:endParaRPr lang="en-US" dirty="0"/>
          </a:p>
          <a:p>
            <a:r>
              <a:rPr lang="en-US" i="0" u="sng" dirty="0"/>
              <a:t>Key Points to highlight during </a:t>
            </a:r>
            <a:r>
              <a:rPr lang="en-US" i="0" u="sng" dirty="0" err="1"/>
              <a:t>discusion</a:t>
            </a:r>
            <a:r>
              <a:rPr lang="en-US" i="0" u="sng"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your friend share how they are feeling without judgment or interrupting.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Acknowledge their emotions and let them know it is okay to feel upset or confused.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Gently point out the </a:t>
            </a:r>
            <a:r>
              <a:rPr lang="en-IN" sz="1200" kern="1200" dirty="0" err="1">
                <a:solidFill>
                  <a:schemeClr val="tx1"/>
                </a:solidFill>
                <a:effectLst/>
                <a:latin typeface="+mn-lt"/>
                <a:ea typeface="+mn-ea"/>
                <a:cs typeface="+mn-cs"/>
              </a:rPr>
              <a:t>behavior</a:t>
            </a:r>
            <a:r>
              <a:rPr lang="en-IN" sz="1200" kern="1200" dirty="0">
                <a:solidFill>
                  <a:schemeClr val="tx1"/>
                </a:solidFill>
                <a:effectLst/>
                <a:latin typeface="+mn-lt"/>
                <a:ea typeface="+mn-ea"/>
                <a:cs typeface="+mn-cs"/>
              </a:rPr>
              <a:t> without blaming or pressuring them.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Suggest they create space from the person treating them poorly, if possible.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Encourage them to talk to a trusted adult, counsellor, or teacher. Offer to go with them if they are nervous.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them make their own decisions and move at their own pace. Respect their feelings and choices.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Let them know you will not share their story with others unless they are in danger, and only then with someone who can help.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kern="1200" dirty="0">
                <a:solidFill>
                  <a:schemeClr val="tx1"/>
                </a:solidFill>
                <a:effectLst/>
                <a:latin typeface="+mn-lt"/>
                <a:ea typeface="+mn-ea"/>
                <a:cs typeface="+mn-cs"/>
              </a:rPr>
              <a:t>If your friend is in danger (e.g., physical harm, threats, or stalking), encourage them to get help immediately and involve a trusted adult or authority figure.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85C844C-D669-1E38-4403-0E65C46C6595}"/>
              </a:ext>
            </a:extLst>
          </p:cNvPr>
          <p:cNvSpPr>
            <a:spLocks noGrp="1"/>
          </p:cNvSpPr>
          <p:nvPr>
            <p:ph type="sldNum" sz="quarter" idx="5"/>
          </p:nvPr>
        </p:nvSpPr>
        <p:spPr/>
        <p:txBody>
          <a:bodyPr/>
          <a:lstStyle/>
          <a:p>
            <a:fld id="{FB43B92A-A434-8F4B-84E7-07FFA93D9C06}" type="slidenum">
              <a:rPr lang="en-US" smtClean="0"/>
              <a:t>59</a:t>
            </a:fld>
            <a:endParaRPr lang="en-US"/>
          </a:p>
        </p:txBody>
      </p:sp>
    </p:spTree>
    <p:extLst>
      <p:ext uri="{BB962C8B-B14F-4D97-AF65-F5344CB8AC3E}">
        <p14:creationId xmlns:p14="http://schemas.microsoft.com/office/powerpoint/2010/main" val="11655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Presenter Notes: </a:t>
            </a:r>
            <a:r>
              <a:rPr lang="en-US" b="0" u="none" dirty="0"/>
              <a:t>(pg.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Key Message</a:t>
            </a:r>
            <a:r>
              <a:rPr lang="en-US" dirty="0"/>
              <a:t>: Even a small unhealthy behavior can have a long-term impact on a relationship, it can build up over time or occur alongside other harmful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Conclusion</a:t>
            </a:r>
            <a:r>
              <a:rPr lang="en-US" dirty="0"/>
              <a:t>: </a:t>
            </a:r>
            <a:r>
              <a:rPr lang="en-IN" sz="1200" kern="1200" dirty="0">
                <a:solidFill>
                  <a:schemeClr val="tx1"/>
                </a:solidFill>
                <a:effectLst/>
                <a:latin typeface="+mn-lt"/>
                <a:ea typeface="+mn-ea"/>
                <a:cs typeface="+mn-cs"/>
              </a:rPr>
              <a:t>Wrap up the discussion by reminding students that healthy friendships or relationships are built on mutual trust, respect, and communication. Encourage them to think about how their actions, especially online, can impact others. </a:t>
            </a:r>
            <a:endParaRPr lang="en-IN" dirty="0">
              <a:effectLst/>
            </a:endParaRP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6</a:t>
            </a:fld>
            <a:endParaRPr lang="en-US"/>
          </a:p>
        </p:txBody>
      </p:sp>
    </p:spTree>
    <p:extLst>
      <p:ext uri="{BB962C8B-B14F-4D97-AF65-F5344CB8AC3E}">
        <p14:creationId xmlns:p14="http://schemas.microsoft.com/office/powerpoint/2010/main" val="2814217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Presenter Notes: </a:t>
            </a:r>
            <a:r>
              <a:rPr lang="en-IN" sz="1200" b="0" kern="1200" dirty="0">
                <a:solidFill>
                  <a:schemeClr val="tx1"/>
                </a:solidFill>
                <a:effectLst/>
                <a:latin typeface="+mn-lt"/>
                <a:ea typeface="+mn-ea"/>
                <a:cs typeface="+mn-cs"/>
              </a:rPr>
              <a:t>(pg. 46-47)</a:t>
            </a:r>
            <a:endParaRPr lang="en-IN" sz="1200" b="1" kern="1200" dirty="0">
              <a:solidFill>
                <a:schemeClr val="tx1"/>
              </a:solidFill>
              <a:effectLst/>
              <a:latin typeface="+mn-lt"/>
              <a:ea typeface="+mn-ea"/>
              <a:cs typeface="+mn-cs"/>
            </a:endParaRPr>
          </a:p>
          <a:p>
            <a:endParaRPr lang="en-IN" sz="1200" b="1" kern="1200" dirty="0">
              <a:solidFill>
                <a:schemeClr val="tx1"/>
              </a:solidFill>
              <a:effectLst/>
              <a:latin typeface="+mn-lt"/>
              <a:ea typeface="+mn-ea"/>
              <a:cs typeface="+mn-cs"/>
            </a:endParaRPr>
          </a:p>
          <a:p>
            <a:r>
              <a:rPr lang="en-IN" sz="1200" b="1" kern="1200" dirty="0">
                <a:solidFill>
                  <a:schemeClr val="tx1"/>
                </a:solidFill>
                <a:effectLst/>
                <a:latin typeface="+mn-lt"/>
                <a:ea typeface="+mn-ea"/>
                <a:cs typeface="+mn-cs"/>
              </a:rPr>
              <a:t>Class Discussion: </a:t>
            </a:r>
            <a:r>
              <a:rPr lang="en-IN" sz="1200" kern="1200" dirty="0">
                <a:solidFill>
                  <a:schemeClr val="tx1"/>
                </a:solidFill>
                <a:effectLst/>
                <a:latin typeface="+mn-lt"/>
                <a:ea typeface="+mn-ea"/>
                <a:cs typeface="+mn-cs"/>
              </a:rPr>
              <a:t>Sometimes, a friend may be the one acting in a controlling or harmful way. Ask students to discuss: </a:t>
            </a:r>
            <a:endParaRPr lang="en-IN" dirty="0"/>
          </a:p>
          <a:p>
            <a:r>
              <a:rPr lang="en-IN" sz="1200" kern="1200" dirty="0">
                <a:solidFill>
                  <a:schemeClr val="tx1"/>
                </a:solidFill>
                <a:effectLst/>
                <a:latin typeface="+mn-lt"/>
                <a:ea typeface="+mn-ea"/>
                <a:cs typeface="+mn-cs"/>
              </a:rPr>
              <a:t>- How could you help a friend who is experiencing poor treatment in a friendship or a relationship? </a:t>
            </a:r>
          </a:p>
          <a:p>
            <a:r>
              <a:rPr lang="en-IN" sz="1200" kern="1200" dirty="0">
                <a:solidFill>
                  <a:schemeClr val="tx1"/>
                </a:solidFill>
                <a:effectLst/>
                <a:latin typeface="+mn-lt"/>
                <a:ea typeface="+mn-ea"/>
                <a:cs typeface="+mn-cs"/>
              </a:rPr>
              <a:t>- What if your friend is the one acting in unhealthy ways—how might you talk to them? </a:t>
            </a:r>
          </a:p>
          <a:p>
            <a:endParaRPr lang="en-US" dirty="0"/>
          </a:p>
          <a:p>
            <a:r>
              <a:rPr lang="en-US" b="1" dirty="0"/>
              <a:t>Facilitation Tips </a:t>
            </a:r>
            <a:r>
              <a:rPr lang="en-US" dirty="0"/>
              <a:t>(see pg. 47 for more details):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 If Your Friend is Being Abused: </a:t>
            </a:r>
            <a:r>
              <a:rPr lang="en-IN" sz="1200" kern="1200" dirty="0">
                <a:solidFill>
                  <a:schemeClr val="tx1"/>
                </a:solidFill>
                <a:effectLst/>
                <a:latin typeface="+mn-lt"/>
                <a:ea typeface="+mn-ea"/>
                <a:cs typeface="+mn-cs"/>
              </a:rPr>
              <a:t>Listen to their words, encourage talking and talk with them about seeking help from a trusted adult or counsellor. </a:t>
            </a:r>
            <a:endParaRPr lang="en-IN"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For the Friend Exhibiting Unhealthy Behaviours: </a:t>
            </a:r>
            <a:r>
              <a:rPr lang="en-IN" sz="1200" kern="1200" dirty="0">
                <a:solidFill>
                  <a:schemeClr val="tx1"/>
                </a:solidFill>
                <a:effectLst/>
                <a:latin typeface="+mn-lt"/>
                <a:ea typeface="+mn-ea"/>
                <a:cs typeface="+mn-cs"/>
              </a:rPr>
              <a:t>Let them know a healthy relationship is based on mutual respect and boundaries, which one should consider when acting. </a:t>
            </a:r>
            <a:endParaRPr lang="en-IN"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1" kern="1200" dirty="0">
                <a:solidFill>
                  <a:schemeClr val="tx1"/>
                </a:solidFill>
                <a:effectLst/>
                <a:latin typeface="+mn-lt"/>
                <a:ea typeface="+mn-ea"/>
                <a:cs typeface="+mn-cs"/>
              </a:rPr>
              <a:t>Re-establishing Boundaries: </a:t>
            </a:r>
            <a:r>
              <a:rPr lang="en-IN" sz="1200" kern="1200" dirty="0">
                <a:solidFill>
                  <a:schemeClr val="tx1"/>
                </a:solidFill>
                <a:effectLst/>
                <a:latin typeface="+mn-lt"/>
                <a:ea typeface="+mn-ea"/>
                <a:cs typeface="+mn-cs"/>
              </a:rPr>
              <a:t>It is quite okay to encourage friends to get help, but at the same time, not to take on the responsibility of fixing or managing the situation alone. </a:t>
            </a:r>
            <a:endParaRPr lang="en-IN"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60</a:t>
            </a:fld>
            <a:endParaRPr lang="en-US"/>
          </a:p>
        </p:txBody>
      </p:sp>
    </p:spTree>
    <p:extLst>
      <p:ext uri="{BB962C8B-B14F-4D97-AF65-F5344CB8AC3E}">
        <p14:creationId xmlns:p14="http://schemas.microsoft.com/office/powerpoint/2010/main" val="400365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Presenter Notes: </a:t>
            </a:r>
            <a:r>
              <a:rPr lang="en-IN" sz="1200" b="0" kern="1200" dirty="0">
                <a:solidFill>
                  <a:schemeClr val="tx1"/>
                </a:solidFill>
                <a:effectLst/>
                <a:latin typeface="+mn-lt"/>
                <a:ea typeface="+mn-ea"/>
                <a:cs typeface="+mn-cs"/>
              </a:rPr>
              <a:t>(pg. 47)</a:t>
            </a:r>
            <a:endParaRPr lang="en-IN"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IN" sz="1200" b="1" kern="1200" dirty="0">
                <a:solidFill>
                  <a:schemeClr val="tx1"/>
                </a:solidFill>
                <a:effectLst/>
                <a:latin typeface="+mn-lt"/>
                <a:ea typeface="+mn-ea"/>
                <a:cs typeface="+mn-cs"/>
              </a:rPr>
              <a:t>Discuss Community Resources: </a:t>
            </a:r>
            <a:r>
              <a:rPr lang="en-IN" sz="1200" b="0" kern="1200" dirty="0">
                <a:solidFill>
                  <a:schemeClr val="tx1"/>
                </a:solidFill>
                <a:effectLst/>
                <a:latin typeface="+mn-lt"/>
                <a:ea typeface="+mn-ea"/>
                <a:cs typeface="+mn-cs"/>
              </a:rPr>
              <a:t>Explain that schools have counsellors, teachers and there are also helplines like the Kids Help Phone and community organizations to provide support.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IN" sz="1200" b="1" kern="1200" dirty="0">
                <a:solidFill>
                  <a:schemeClr val="tx1"/>
                </a:solidFill>
                <a:effectLst/>
                <a:latin typeface="+mn-lt"/>
                <a:ea typeface="+mn-ea"/>
                <a:cs typeface="+mn-cs"/>
              </a:rPr>
              <a:t>Bystander Discussion</a:t>
            </a:r>
            <a:r>
              <a:rPr lang="en-IN" sz="1200" b="0" kern="1200" dirty="0">
                <a:solidFill>
                  <a:schemeClr val="tx1"/>
                </a:solidFill>
                <a:effectLst/>
                <a:latin typeface="+mn-lt"/>
                <a:ea typeface="+mn-ea"/>
                <a:cs typeface="+mn-cs"/>
              </a:rPr>
              <a:t>: Ask students to give examples of what they would say as a bystander to a friend experiencing digital abuse.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IN" sz="1200" b="1" kern="1200" dirty="0">
                <a:solidFill>
                  <a:schemeClr val="tx1"/>
                </a:solidFill>
                <a:effectLst/>
                <a:latin typeface="+mn-lt"/>
                <a:ea typeface="+mn-ea"/>
                <a:cs typeface="+mn-cs"/>
              </a:rPr>
              <a:t>Challenges: </a:t>
            </a:r>
            <a:r>
              <a:rPr lang="en-IN" sz="1200" b="0" kern="1200" dirty="0">
                <a:solidFill>
                  <a:schemeClr val="tx1"/>
                </a:solidFill>
                <a:effectLst/>
                <a:latin typeface="+mn-lt"/>
                <a:ea typeface="+mn-ea"/>
                <a:cs typeface="+mn-cs"/>
              </a:rPr>
              <a:t>Discuss any challenges they may encounter in offering help </a:t>
            </a:r>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61</a:t>
            </a:fld>
            <a:endParaRPr lang="en-US"/>
          </a:p>
        </p:txBody>
      </p:sp>
    </p:spTree>
    <p:extLst>
      <p:ext uri="{BB962C8B-B14F-4D97-AF65-F5344CB8AC3E}">
        <p14:creationId xmlns:p14="http://schemas.microsoft.com/office/powerpoint/2010/main" val="2650442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Wrap-Up and Q&amp;A: </a:t>
            </a:r>
            <a:r>
              <a:rPr lang="en-IN" sz="1200" b="0" kern="1200" dirty="0">
                <a:solidFill>
                  <a:schemeClr val="tx1"/>
                </a:solidFill>
                <a:effectLst/>
                <a:latin typeface="+mn-lt"/>
                <a:ea typeface="+mn-ea"/>
                <a:cs typeface="+mn-cs"/>
              </a:rPr>
              <a:t>(pg. 47)</a:t>
            </a:r>
            <a:endParaRPr lang="en-IN" sz="1200" b="1" kern="1200" dirty="0">
              <a:solidFill>
                <a:schemeClr val="tx1"/>
              </a:solidFill>
              <a:effectLst/>
              <a:latin typeface="+mn-lt"/>
              <a:ea typeface="+mn-ea"/>
              <a:cs typeface="+mn-cs"/>
            </a:endParaRPr>
          </a:p>
          <a:p>
            <a:r>
              <a:rPr lang="en-IN" sz="1200" b="0" kern="1200" dirty="0">
                <a:solidFill>
                  <a:schemeClr val="tx1"/>
                </a:solidFill>
                <a:effectLst/>
                <a:latin typeface="+mn-lt"/>
                <a:ea typeface="+mn-ea"/>
                <a:cs typeface="+mn-cs"/>
              </a:rPr>
              <a:t>- Reinforce that violence is never the victim’s fault and that there are people to help. </a:t>
            </a:r>
          </a:p>
          <a:p>
            <a:pPr marL="171450" lvl="0" indent="-171450">
              <a:buFont typeface="System Font Regular"/>
              <a:buChar char="-"/>
            </a:pPr>
            <a:r>
              <a:rPr lang="en-IN" sz="1200" b="0" kern="1200" dirty="0">
                <a:solidFill>
                  <a:schemeClr val="tx1"/>
                </a:solidFill>
                <a:effectLst/>
                <a:latin typeface="+mn-lt"/>
                <a:ea typeface="+mn-ea"/>
                <a:cs typeface="+mn-cs"/>
              </a:rPr>
              <a:t>Provide students with resource list, including school counsellors, crisis lines, and websites for students needing support. </a:t>
            </a:r>
          </a:p>
          <a:p>
            <a:pPr marL="171450" lvl="0" indent="-171450">
              <a:buFont typeface="System Font Regular"/>
              <a:buChar char="-"/>
            </a:pPr>
            <a:r>
              <a:rPr lang="en-IN" sz="1200" b="0" kern="1200" dirty="0">
                <a:solidFill>
                  <a:schemeClr val="tx1"/>
                </a:solidFill>
                <a:effectLst/>
                <a:latin typeface="+mn-lt"/>
                <a:ea typeface="+mn-ea"/>
                <a:cs typeface="+mn-cs"/>
              </a:rPr>
              <a:t>Distribute and collect evaluations. </a:t>
            </a:r>
          </a:p>
          <a:p>
            <a:endParaRPr lang="en-US" dirty="0"/>
          </a:p>
          <a:p>
            <a:r>
              <a:rPr lang="en-US" b="1" dirty="0"/>
              <a:t>Note: </a:t>
            </a:r>
            <a:r>
              <a:rPr lang="en-US" dirty="0"/>
              <a:t>pg. 49-51 include helpful resources for each lesson in the curriculum that can be shared with the class. </a:t>
            </a:r>
          </a:p>
        </p:txBody>
      </p:sp>
      <p:sp>
        <p:nvSpPr>
          <p:cNvPr id="4" name="Slide Number Placeholder 3"/>
          <p:cNvSpPr>
            <a:spLocks noGrp="1"/>
          </p:cNvSpPr>
          <p:nvPr>
            <p:ph type="sldNum" sz="quarter" idx="5"/>
          </p:nvPr>
        </p:nvSpPr>
        <p:spPr/>
        <p:txBody>
          <a:bodyPr/>
          <a:lstStyle/>
          <a:p>
            <a:fld id="{FB43B92A-A434-8F4B-84E7-07FFA93D9C06}" type="slidenum">
              <a:rPr lang="en-US" smtClean="0"/>
              <a:t>62</a:t>
            </a:fld>
            <a:endParaRPr lang="en-US"/>
          </a:p>
        </p:txBody>
      </p:sp>
    </p:spTree>
    <p:extLst>
      <p:ext uri="{BB962C8B-B14F-4D97-AF65-F5344CB8AC3E}">
        <p14:creationId xmlns:p14="http://schemas.microsoft.com/office/powerpoint/2010/main" val="3543469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Activity: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Journaling Prompt</a:t>
            </a:r>
            <a:r>
              <a:rPr lang="en-US" dirty="0"/>
              <a:t>: </a:t>
            </a:r>
            <a:r>
              <a:rPr lang="en-IN" sz="1200" kern="1200" dirty="0">
                <a:solidFill>
                  <a:schemeClr val="tx1"/>
                </a:solidFill>
                <a:effectLst/>
                <a:latin typeface="+mn-lt"/>
                <a:ea typeface="+mn-ea"/>
                <a:cs typeface="+mn-cs"/>
              </a:rPr>
              <a:t>Encourage students to think about what they would do if a friend were in an unhealthy friendship or relationship or if they have ever felt responsible for someone’s happiness in a way that made them uncomfortable.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63</a:t>
            </a:fld>
            <a:endParaRPr lang="en-US"/>
          </a:p>
        </p:txBody>
      </p:sp>
    </p:spTree>
    <p:extLst>
      <p:ext uri="{BB962C8B-B14F-4D97-AF65-F5344CB8AC3E}">
        <p14:creationId xmlns:p14="http://schemas.microsoft.com/office/powerpoint/2010/main" val="3017463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Activity</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Media Analysis</a:t>
            </a:r>
            <a:r>
              <a:rPr lang="en-US" dirty="0"/>
              <a:t>: </a:t>
            </a:r>
            <a:r>
              <a:rPr lang="en-IN" sz="1200" kern="1200" dirty="0">
                <a:solidFill>
                  <a:schemeClr val="tx1"/>
                </a:solidFill>
                <a:effectLst/>
                <a:latin typeface="+mn-lt"/>
                <a:ea typeface="+mn-ea"/>
                <a:cs typeface="+mn-cs"/>
              </a:rPr>
              <a:t>Ask students to review a popular movie or social media scenario that includes relationships and discuss whether the digital interactions are healthy or unhealthy.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64</a:t>
            </a:fld>
            <a:endParaRPr lang="en-US"/>
          </a:p>
        </p:txBody>
      </p:sp>
    </p:spTree>
    <p:extLst>
      <p:ext uri="{BB962C8B-B14F-4D97-AF65-F5344CB8AC3E}">
        <p14:creationId xmlns:p14="http://schemas.microsoft.com/office/powerpoint/2010/main" val="4115020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a:t>
            </a:r>
            <a:r>
              <a:rPr lang="en-US" dirty="0"/>
              <a:t>: Recap the main messages of the VIP curriculum</a:t>
            </a:r>
            <a:r>
              <a:rPr lang="en-US" baseline="0" dirty="0"/>
              <a:t> lesson plan </a:t>
            </a:r>
            <a:r>
              <a:rPr lang="en-US" dirty="0"/>
              <a:t>and</a:t>
            </a:r>
            <a:r>
              <a:rPr lang="en-US" baseline="0" dirty="0"/>
              <a:t> thank the class. </a:t>
            </a:r>
            <a:endParaRPr lang="en-US" dirty="0"/>
          </a:p>
          <a:p>
            <a:endParaRPr lang="en-US" dirty="0"/>
          </a:p>
          <a:p>
            <a:r>
              <a:rPr lang="en-US" b="1" u="sng" dirty="0"/>
              <a:t>Speaking Notes:</a:t>
            </a:r>
          </a:p>
          <a:p>
            <a:pPr marL="171450" indent="-171450">
              <a:buFont typeface="System Font Regular"/>
              <a:buChar char="-"/>
            </a:pPr>
            <a:endParaRPr lang="en-US" baseline="0" dirty="0"/>
          </a:p>
          <a:p>
            <a:pPr marL="171450" indent="-171450">
              <a:buFont typeface="System Font Regular"/>
              <a:buChar char="-"/>
            </a:pPr>
            <a:r>
              <a:rPr lang="en-CA" dirty="0"/>
              <a:t>Thank them for being a wonderful class.</a:t>
            </a:r>
          </a:p>
          <a:p>
            <a:pPr marL="171450" marR="0" lvl="0"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dirty="0"/>
              <a:t>Let them know what information you will be sending home with them, such as VIP post cards, VIP wallet cards, agency brochure, PEACE Program brochure, and any other additional resources. </a:t>
            </a:r>
            <a:endParaRPr lang="en-CA" dirty="0"/>
          </a:p>
          <a:p>
            <a:pPr marL="171450" marR="0" lvl="0" indent="-171450" algn="l" defTabSz="914400" rtl="0" eaLnBrk="1" fontAlgn="auto" latinLnBrk="0" hangingPunct="1">
              <a:lnSpc>
                <a:spcPct val="100000"/>
              </a:lnSpc>
              <a:spcBef>
                <a:spcPts val="0"/>
              </a:spcBef>
              <a:spcAft>
                <a:spcPts val="0"/>
              </a:spcAft>
              <a:buClrTx/>
              <a:buSzTx/>
              <a:buFont typeface="System Font Regular"/>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a:t>
            </a:r>
          </a:p>
        </p:txBody>
      </p:sp>
      <p:sp>
        <p:nvSpPr>
          <p:cNvPr id="4" name="Slide Number Placeholder 3"/>
          <p:cNvSpPr>
            <a:spLocks noGrp="1"/>
          </p:cNvSpPr>
          <p:nvPr>
            <p:ph type="sldNum" sz="quarter" idx="10"/>
          </p:nvPr>
        </p:nvSpPr>
        <p:spPr/>
        <p:txBody>
          <a:bodyPr/>
          <a:lstStyle/>
          <a:p>
            <a:fld id="{809D85E3-D383-4168-91CB-A6B17C57EFFA}" type="slidenum">
              <a:rPr lang="en-US" smtClean="0"/>
              <a:t>65</a:t>
            </a:fld>
            <a:endParaRPr lang="en-US" dirty="0"/>
          </a:p>
        </p:txBody>
      </p:sp>
    </p:spTree>
    <p:extLst>
      <p:ext uri="{BB962C8B-B14F-4D97-AF65-F5344CB8AC3E}">
        <p14:creationId xmlns:p14="http://schemas.microsoft.com/office/powerpoint/2010/main" val="38490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074E8-42A8-3BB6-E699-1646BF0FE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D1226-E205-3340-DD7F-8C7A76017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00866-1440-57E4-DC94-4864B4DC2AFC}"/>
              </a:ext>
            </a:extLst>
          </p:cNvPr>
          <p:cNvSpPr>
            <a:spLocks noGrp="1"/>
          </p:cNvSpPr>
          <p:nvPr>
            <p:ph type="body" idx="1"/>
          </p:nvPr>
        </p:nvSpPr>
        <p:spPr/>
        <p:txBody>
          <a:bodyPr/>
          <a:lstStyle/>
          <a:p>
            <a:r>
              <a:rPr lang="en-IN" sz="1200" b="1" kern="1200" dirty="0">
                <a:solidFill>
                  <a:schemeClr val="tx1"/>
                </a:solidFill>
                <a:effectLst/>
                <a:latin typeface="+mn-lt"/>
                <a:ea typeface="+mn-ea"/>
                <a:cs typeface="+mn-cs"/>
              </a:rPr>
              <a:t>Presenter Notes:</a:t>
            </a:r>
            <a:r>
              <a:rPr lang="en-IN" sz="1200" b="0" kern="1200" dirty="0">
                <a:solidFill>
                  <a:schemeClr val="tx1"/>
                </a:solidFill>
                <a:effectLst/>
                <a:latin typeface="+mn-lt"/>
                <a:ea typeface="+mn-ea"/>
                <a:cs typeface="+mn-cs"/>
              </a:rPr>
              <a:t> (pg. 8)</a:t>
            </a:r>
          </a:p>
          <a:p>
            <a:r>
              <a:rPr lang="en-IN" sz="1200" b="1" kern="1200" dirty="0">
                <a:solidFill>
                  <a:schemeClr val="tx1"/>
                </a:solidFill>
                <a:effectLst/>
                <a:latin typeface="+mn-lt"/>
                <a:ea typeface="+mn-ea"/>
                <a:cs typeface="+mn-cs"/>
              </a:rPr>
              <a:t>Reflection: </a:t>
            </a:r>
            <a:r>
              <a:rPr lang="en-IN" sz="1200" kern="1200" dirty="0">
                <a:solidFill>
                  <a:schemeClr val="tx1"/>
                </a:solidFill>
                <a:effectLst/>
                <a:latin typeface="+mn-lt"/>
                <a:ea typeface="+mn-ea"/>
                <a:cs typeface="+mn-cs"/>
              </a:rPr>
              <a:t>Have students reflect on </a:t>
            </a:r>
            <a:r>
              <a:rPr lang="en-IN" sz="1200" b="0" kern="1200" dirty="0">
                <a:solidFill>
                  <a:schemeClr val="tx1"/>
                </a:solidFill>
                <a:effectLst/>
                <a:latin typeface="+mn-lt"/>
                <a:ea typeface="+mn-ea"/>
                <a:cs typeface="+mn-cs"/>
              </a:rPr>
              <a:t>why boundaries are important to respect online and offline</a:t>
            </a:r>
            <a:r>
              <a:rPr lang="en-IN" sz="1200" kern="1200" dirty="0">
                <a:solidFill>
                  <a:schemeClr val="tx1"/>
                </a:solidFill>
                <a:effectLst/>
                <a:latin typeface="+mn-lt"/>
                <a:ea typeface="+mn-ea"/>
                <a:cs typeface="+mn-cs"/>
              </a:rPr>
              <a:t>. Have them remember that when pressured or uncomfortable with certain digital behaviours, a red flag may be going off about a boundary not being respected. Students can also connect this reflection to how they feel in their body when a boundary is not being respected (e.g., tension in the shoulders or feeling uneasy in your stomach). </a:t>
            </a:r>
            <a:endParaRPr lang="en-IN" dirty="0">
              <a:effectLst/>
            </a:endParaRPr>
          </a:p>
          <a:p>
            <a:endParaRPr lang="en-US" dirty="0"/>
          </a:p>
          <a:p>
            <a:r>
              <a:rPr lang="en-US" b="1" dirty="0"/>
              <a:t>Possible follow up 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Why might it be easy to overlook unhealthy behaviors in a digital space? (on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How can a behavior like constant texting (spamming) or possessiveness seem caring but be unhealthy? When do these behaviors become unhealthy?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a:extLst>
              <a:ext uri="{FF2B5EF4-FFF2-40B4-BE49-F238E27FC236}">
                <a16:creationId xmlns:a16="http://schemas.microsoft.com/office/drawing/2014/main" id="{D6E9B909-AA99-55E4-BD61-923D3D99073F}"/>
              </a:ext>
            </a:extLst>
          </p:cNvPr>
          <p:cNvSpPr>
            <a:spLocks noGrp="1"/>
          </p:cNvSpPr>
          <p:nvPr>
            <p:ph type="sldNum" sz="quarter" idx="5"/>
          </p:nvPr>
        </p:nvSpPr>
        <p:spPr/>
        <p:txBody>
          <a:bodyPr/>
          <a:lstStyle/>
          <a:p>
            <a:fld id="{FB43B92A-A434-8F4B-84E7-07FFA93D9C06}" type="slidenum">
              <a:rPr lang="en-US" smtClean="0"/>
              <a:t>7</a:t>
            </a:fld>
            <a:endParaRPr lang="en-US"/>
          </a:p>
        </p:txBody>
      </p:sp>
    </p:spTree>
    <p:extLst>
      <p:ext uri="{BB962C8B-B14F-4D97-AF65-F5344CB8AC3E}">
        <p14:creationId xmlns:p14="http://schemas.microsoft.com/office/powerpoint/2010/main" val="36164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Notes: </a:t>
            </a:r>
            <a:r>
              <a:rPr lang="en-US" dirty="0"/>
              <a:t>Next few slides contain scenarios can be interchanged as they discuss the same challenging situation. Facilitator may choose the one that they prefer between the slides that have a triangle of the same </a:t>
            </a:r>
            <a:r>
              <a:rPr lang="en-US" dirty="0" err="1"/>
              <a:t>colour</a:t>
            </a:r>
            <a:r>
              <a:rPr lang="en-US"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Start of the Activity: </a:t>
            </a:r>
            <a:r>
              <a:rPr lang="en-IN" sz="1200" b="0" kern="1200" dirty="0">
                <a:solidFill>
                  <a:schemeClr val="tx1"/>
                </a:solidFill>
                <a:effectLst/>
                <a:latin typeface="+mn-lt"/>
                <a:ea typeface="+mn-ea"/>
                <a:cs typeface="+mn-cs"/>
              </a:rPr>
              <a:t>(pg. 8-9)</a:t>
            </a:r>
            <a:r>
              <a:rPr lang="en-IN" sz="1200" b="1" kern="1200" dirty="0">
                <a:solidFill>
                  <a:schemeClr val="tx1"/>
                </a:solidFill>
                <a:effectLst/>
                <a:latin typeface="+mn-lt"/>
                <a:ea typeface="+mn-ea"/>
                <a:cs typeface="+mn-cs"/>
              </a:rPr>
              <a:t> </a:t>
            </a:r>
            <a:r>
              <a:rPr lang="en-IN" sz="1200" b="0" kern="1200" dirty="0">
                <a:solidFill>
                  <a:schemeClr val="tx1"/>
                </a:solidFill>
                <a:effectLst/>
                <a:latin typeface="+mn-lt"/>
                <a:ea typeface="+mn-ea"/>
                <a:cs typeface="+mn-cs"/>
              </a:rPr>
              <a:t>Read out the following scenarios and have students discuss how they might respond. Choose the scenarios that make sense for your group and timing. </a:t>
            </a:r>
          </a:p>
          <a:p>
            <a:endParaRPr lang="en-US" b="1" dirty="0"/>
          </a:p>
          <a:p>
            <a:r>
              <a:rPr lang="en-US" b="1" dirty="0"/>
              <a:t>End of the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Debrief: </a:t>
            </a:r>
            <a:r>
              <a:rPr lang="en-IN" sz="1200" kern="1200" dirty="0">
                <a:solidFill>
                  <a:schemeClr val="tx1"/>
                </a:solidFill>
                <a:effectLst/>
                <a:latin typeface="+mn-lt"/>
                <a:ea typeface="+mn-ea"/>
                <a:cs typeface="+mn-cs"/>
              </a:rPr>
              <a:t>Emphasize how setting boundaries and speaking up are important parts of healthy relationships. Ask students to practice telling their partner when they are uncomfortable in a respectful way and remind them that if they ever feel unsafe, they should seek help. Facilitators can acknowledge that establishing boundaries can be uncomfortable, but they are a way of sharing with others how we want to be treated. It may feel awkward in the beginning. </a:t>
            </a:r>
            <a:endParaRPr lang="en-IN"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8</a:t>
            </a:fld>
            <a:endParaRPr lang="en-US"/>
          </a:p>
        </p:txBody>
      </p:sp>
    </p:spTree>
    <p:extLst>
      <p:ext uri="{BB962C8B-B14F-4D97-AF65-F5344CB8AC3E}">
        <p14:creationId xmlns:p14="http://schemas.microsoft.com/office/powerpoint/2010/main" val="404165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 </a:t>
            </a:r>
            <a:endParaRPr lang="en-US" dirty="0"/>
          </a:p>
          <a:p>
            <a:r>
              <a:rPr lang="en-US" dirty="0"/>
              <a:t>Next few slides contain scenarios can be interchanged as they discuss the same challenging situation. Facilitator may choose the one that they prefer between the slides that have a triangle of the same </a:t>
            </a:r>
            <a:r>
              <a:rPr lang="en-US" dirty="0" err="1"/>
              <a:t>colour</a:t>
            </a:r>
            <a:r>
              <a:rPr lang="en-US" dirty="0"/>
              <a:t>. </a:t>
            </a:r>
          </a:p>
          <a:p>
            <a:pPr marL="171450" indent="-171450">
              <a:buFontTx/>
              <a:buChar char="-"/>
            </a:pPr>
            <a:endParaRPr lang="en-US" dirty="0"/>
          </a:p>
          <a:p>
            <a:pPr marL="0" indent="0">
              <a:buFontTx/>
              <a:buNone/>
            </a:pPr>
            <a:r>
              <a:rPr lang="en-US" b="1" dirty="0"/>
              <a:t>Key points to highlight during discussion:</a:t>
            </a:r>
            <a:endParaRPr lang="en-US" dirty="0"/>
          </a:p>
          <a:p>
            <a:pPr marL="171450" indent="-171450">
              <a:buFontTx/>
              <a:buChar char="-"/>
            </a:pPr>
            <a:r>
              <a:rPr lang="en-US" dirty="0"/>
              <a:t>Use of “I” statements to express personal discomfort</a:t>
            </a:r>
          </a:p>
          <a:p>
            <a:pPr marL="171450" indent="-171450">
              <a:buFontTx/>
              <a:buChar char="-"/>
            </a:pPr>
            <a:r>
              <a:rPr lang="en-US" dirty="0"/>
              <a:t>Acknowledge the other person’s feelings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Establish Boundaries </a:t>
            </a:r>
          </a:p>
          <a:p>
            <a:pPr marL="171450" indent="-171450">
              <a:buFontTx/>
              <a:buChar char="-"/>
            </a:pPr>
            <a:r>
              <a:rPr lang="en-US" dirty="0"/>
              <a:t>Propose an alternative</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FB43B92A-A434-8F4B-84E7-07FFA93D9C06}" type="slidenum">
              <a:rPr lang="en-US" smtClean="0"/>
              <a:t>9</a:t>
            </a:fld>
            <a:endParaRPr lang="en-US"/>
          </a:p>
        </p:txBody>
      </p:sp>
    </p:spTree>
    <p:extLst>
      <p:ext uri="{BB962C8B-B14F-4D97-AF65-F5344CB8AC3E}">
        <p14:creationId xmlns:p14="http://schemas.microsoft.com/office/powerpoint/2010/main" val="109558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0C7-BC26-C62A-A1A8-B1BD6969F8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0A1A72-5F19-E06E-505A-C3EF6206C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5EC20B-3530-C399-16AB-6B68C8F54D2A}"/>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5" name="Footer Placeholder 4">
            <a:extLst>
              <a:ext uri="{FF2B5EF4-FFF2-40B4-BE49-F238E27FC236}">
                <a16:creationId xmlns:a16="http://schemas.microsoft.com/office/drawing/2014/main" id="{EDAE6ADD-FD2A-A243-39A0-50A609349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CE05B-996B-8F5D-F378-259405EADFA2}"/>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17459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3F83-D2A3-832B-EBBD-F6AAEC6EA5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92ED0B-EE1C-357B-8CDE-AF36BA153E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293839-1D63-5E16-FC80-B34FA237CC68}"/>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5" name="Footer Placeholder 4">
            <a:extLst>
              <a:ext uri="{FF2B5EF4-FFF2-40B4-BE49-F238E27FC236}">
                <a16:creationId xmlns:a16="http://schemas.microsoft.com/office/drawing/2014/main" id="{96E28046-A942-5DCA-ABB0-C320042F7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67683-EA6E-C501-7E6A-AA5030F9FCD9}"/>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381684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33B7F3-4CE1-C5A6-FE88-2592C4DB8F1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4C2499-073F-298D-EA9A-BE7881D4C1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3183E6-E36D-87C9-BE8F-09340CE48380}"/>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5" name="Footer Placeholder 4">
            <a:extLst>
              <a:ext uri="{FF2B5EF4-FFF2-40B4-BE49-F238E27FC236}">
                <a16:creationId xmlns:a16="http://schemas.microsoft.com/office/drawing/2014/main" id="{AE28BAD4-F4D4-0E68-70BE-6D8C7231C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5EE06-CC64-D5C0-799F-E63BD8921617}"/>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2981205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63F2-2BB8-AE6B-189C-22C3D89EA2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328610-D22D-274D-D75D-2973C29A5B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79E903-C1FD-47C3-2FE3-2A422DAB31C9}"/>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5" name="Footer Placeholder 4">
            <a:extLst>
              <a:ext uri="{FF2B5EF4-FFF2-40B4-BE49-F238E27FC236}">
                <a16:creationId xmlns:a16="http://schemas.microsoft.com/office/drawing/2014/main" id="{638C1683-50F0-FC68-A28F-B7775815B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9939A-E3A6-BD60-6260-5DC0B95D3473}"/>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211546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F8E2-D1B2-1AC0-D95F-1E30362C75C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C79F50-8F94-3E21-B9FB-B5C73FB6F5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D2D75A-FED5-AC01-0340-6FE242CDC836}"/>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5" name="Footer Placeholder 4">
            <a:extLst>
              <a:ext uri="{FF2B5EF4-FFF2-40B4-BE49-F238E27FC236}">
                <a16:creationId xmlns:a16="http://schemas.microsoft.com/office/drawing/2014/main" id="{C505607E-1F85-7842-C7B1-62A2F7364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2F56-B3A6-D261-48E7-0FD0355519CF}"/>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5876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BE16-DC88-4394-B0A3-98127F258E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2AFC91-2A2A-7DCA-42E6-A3AA6BFD8F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8F7D50-D1E3-F34F-0107-12993203A8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904A4AC-2986-5257-C734-7FC49A785D7F}"/>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6" name="Footer Placeholder 5">
            <a:extLst>
              <a:ext uri="{FF2B5EF4-FFF2-40B4-BE49-F238E27FC236}">
                <a16:creationId xmlns:a16="http://schemas.microsoft.com/office/drawing/2014/main" id="{ED8D8C31-61D4-3DE2-4F97-EAA7FEB73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20E4F-3038-C8FE-C65B-837B20ECE9FC}"/>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327445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E8C7-9D3E-3FE6-CCD9-63E074F929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DAEB4B-8F1A-A16C-348D-8AC08DAFE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7A87DE-FA74-B591-4EAB-9808A5795C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7FB180-2490-D005-317C-F2976EE9D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0A6A30F-7F0B-C6D1-B126-8B130DCD1F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513B79-7BFE-A3C2-1DD9-6A0D416B7D23}"/>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8" name="Footer Placeholder 7">
            <a:extLst>
              <a:ext uri="{FF2B5EF4-FFF2-40B4-BE49-F238E27FC236}">
                <a16:creationId xmlns:a16="http://schemas.microsoft.com/office/drawing/2014/main" id="{521FD5C4-43D7-8FA6-4459-EC2AA3B446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5B6D22-4727-B2BD-1842-FC75EBBC05CF}"/>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82470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A248-0F87-0720-7506-B690744CEB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2DCB6B2-02DD-49CB-CD0F-3C18614F9FCB}"/>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4" name="Footer Placeholder 3">
            <a:extLst>
              <a:ext uri="{FF2B5EF4-FFF2-40B4-BE49-F238E27FC236}">
                <a16:creationId xmlns:a16="http://schemas.microsoft.com/office/drawing/2014/main" id="{C27B9702-4BC0-C9FD-2DB5-950A9C47B1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CD1BD4-66BA-1971-2232-799F7DCA7253}"/>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369099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2EA91-AC75-289B-874F-58FD13BD7EAA}"/>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3" name="Footer Placeholder 2">
            <a:extLst>
              <a:ext uri="{FF2B5EF4-FFF2-40B4-BE49-F238E27FC236}">
                <a16:creationId xmlns:a16="http://schemas.microsoft.com/office/drawing/2014/main" id="{B488B021-0DEF-FA7C-E49C-D4CA3F847B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791606-8B02-4B5B-C93E-D1B550596B4B}"/>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188030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DB9B-BFA7-CDDA-27A2-EEC78AD55B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7CBE169-5349-C78C-D9CB-6BB9A3298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68EDC7-28ED-BD5E-889E-4029A4852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B87948-040E-2EAD-DD14-4110819322D0}"/>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6" name="Footer Placeholder 5">
            <a:extLst>
              <a:ext uri="{FF2B5EF4-FFF2-40B4-BE49-F238E27FC236}">
                <a16:creationId xmlns:a16="http://schemas.microsoft.com/office/drawing/2014/main" id="{A8756107-A9F6-54BD-8D16-897C0A5AC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C7A74-C3E4-A0A8-241B-9E004AD1E5EF}"/>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52021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E0AE-4D15-3189-DD2E-D0CB675196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81401E-98FA-7494-B21A-9309F0ACA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92C2D2-4A31-FD68-C4BC-279B833D5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38D8B-B14D-6F44-4AC1-6E31A8133268}"/>
              </a:ext>
            </a:extLst>
          </p:cNvPr>
          <p:cNvSpPr>
            <a:spLocks noGrp="1"/>
          </p:cNvSpPr>
          <p:nvPr>
            <p:ph type="dt" sz="half" idx="10"/>
          </p:nvPr>
        </p:nvSpPr>
        <p:spPr/>
        <p:txBody>
          <a:bodyPr/>
          <a:lstStyle/>
          <a:p>
            <a:fld id="{CDE04321-3EF9-A345-ADFF-A96BCA9F2959}" type="datetimeFigureOut">
              <a:rPr lang="en-US" smtClean="0"/>
              <a:t>8/1/25</a:t>
            </a:fld>
            <a:endParaRPr lang="en-US"/>
          </a:p>
        </p:txBody>
      </p:sp>
      <p:sp>
        <p:nvSpPr>
          <p:cNvPr id="6" name="Footer Placeholder 5">
            <a:extLst>
              <a:ext uri="{FF2B5EF4-FFF2-40B4-BE49-F238E27FC236}">
                <a16:creationId xmlns:a16="http://schemas.microsoft.com/office/drawing/2014/main" id="{613DAE63-EB53-AF92-6869-79570AC03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2E21A3-6903-D358-90F0-CBF97CF6C533}"/>
              </a:ext>
            </a:extLst>
          </p:cNvPr>
          <p:cNvSpPr>
            <a:spLocks noGrp="1"/>
          </p:cNvSpPr>
          <p:nvPr>
            <p:ph type="sldNum" sz="quarter" idx="12"/>
          </p:nvPr>
        </p:nvSpPr>
        <p:spPr/>
        <p:txBody>
          <a:bodyPr/>
          <a:lstStyle/>
          <a:p>
            <a:fld id="{E3EDCF8C-7FDB-F14A-B52B-D514D1B188DD}" type="slidenum">
              <a:rPr lang="en-US" smtClean="0"/>
              <a:t>‹#›</a:t>
            </a:fld>
            <a:endParaRPr lang="en-US"/>
          </a:p>
        </p:txBody>
      </p:sp>
    </p:spTree>
    <p:extLst>
      <p:ext uri="{BB962C8B-B14F-4D97-AF65-F5344CB8AC3E}">
        <p14:creationId xmlns:p14="http://schemas.microsoft.com/office/powerpoint/2010/main" val="121675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858"/>
            <a:lum/>
          </a:blip>
          <a:srcRect/>
          <a:stretch>
            <a:fillRect t="-34000" b="-3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390D40-E7D6-5EBA-1766-1AEB160C5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132DE4-1978-B57C-E575-CCA1EB1A7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6E286A-BD35-A116-64BC-3C6EEEBE2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E04321-3EF9-A345-ADFF-A96BCA9F2959}" type="datetimeFigureOut">
              <a:rPr lang="en-US" smtClean="0"/>
              <a:t>8/1/25</a:t>
            </a:fld>
            <a:endParaRPr lang="en-US"/>
          </a:p>
        </p:txBody>
      </p:sp>
      <p:sp>
        <p:nvSpPr>
          <p:cNvPr id="5" name="Footer Placeholder 4">
            <a:extLst>
              <a:ext uri="{FF2B5EF4-FFF2-40B4-BE49-F238E27FC236}">
                <a16:creationId xmlns:a16="http://schemas.microsoft.com/office/drawing/2014/main" id="{A03142CC-4E83-060A-C6D6-62EAB91A6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097B5E-D17C-E3CD-4FD3-124D8DF20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EDCF8C-7FDB-F14A-B52B-D514D1B188DD}" type="slidenum">
              <a:rPr lang="en-US" smtClean="0"/>
              <a:t>‹#›</a:t>
            </a:fld>
            <a:endParaRPr lang="en-US"/>
          </a:p>
        </p:txBody>
      </p:sp>
    </p:spTree>
    <p:extLst>
      <p:ext uri="{BB962C8B-B14F-4D97-AF65-F5344CB8AC3E}">
        <p14:creationId xmlns:p14="http://schemas.microsoft.com/office/powerpoint/2010/main" val="306959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iJbYCYAVTjQ?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hLvcSVgNqpk?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gFXY7UpW96U?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qx4JpiL2fmw?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ORWu8QZqzbw?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1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12.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5.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26.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8.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youtu.be/iJbYCYAVTjQ?feature=shared" TargetMode="Externa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9.wdp"/></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microsoft.com/office/2007/relationships/hdphoto" Target="../media/hdphoto20.wdp"/><Relationship Id="rId5" Type="http://schemas.openxmlformats.org/officeDocument/2006/relationships/image" Target="../media/image36.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sv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tools.techsafety.ca/digital-breakup/" TargetMode="Externa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8" Type="http://schemas.openxmlformats.org/officeDocument/2006/relationships/hyperlink" Target="https://www.youtube.com/watch?v=iJbYCYAVTjQ" TargetMode="External"/><Relationship Id="rId3" Type="http://schemas.openxmlformats.org/officeDocument/2006/relationships/image" Target="../media/image5.png"/><Relationship Id="rId7" Type="http://schemas.openxmlformats.org/officeDocument/2006/relationships/image" Target="../media/image41.sv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youtube.com/watch?v=hLvcSVgNqpk" TargetMode="External"/><Relationship Id="rId10" Type="http://schemas.microsoft.com/office/2007/relationships/hdphoto" Target="../media/hdphoto21.wdp"/><Relationship Id="rId4" Type="http://schemas.openxmlformats.org/officeDocument/2006/relationships/image" Target="../media/image6.png"/><Relationship Id="rId9"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2.wdp"/></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3.wdp"/></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microsoft.com/office/2007/relationships/hdphoto" Target="../media/hdphoto24.wdp"/><Relationship Id="rId5" Type="http://schemas.openxmlformats.org/officeDocument/2006/relationships/image" Target="../media/image19.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5.wdp"/></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D5A3-E112-C688-24CF-18BB4C8292B5}"/>
              </a:ext>
            </a:extLst>
          </p:cNvPr>
          <p:cNvSpPr>
            <a:spLocks noGrp="1"/>
          </p:cNvSpPr>
          <p:nvPr>
            <p:ph type="title"/>
          </p:nvPr>
        </p:nvSpPr>
        <p:spPr/>
        <p:txBody>
          <a:bodyPr>
            <a:normAutofit/>
          </a:bodyPr>
          <a:lstStyle/>
          <a:p>
            <a:r>
              <a:rPr lang="en-US" sz="4000" u="sng" dirty="0"/>
              <a:t>Note for Presenter:</a:t>
            </a:r>
          </a:p>
        </p:txBody>
      </p:sp>
      <p:sp>
        <p:nvSpPr>
          <p:cNvPr id="3" name="Content Placeholder 2">
            <a:extLst>
              <a:ext uri="{FF2B5EF4-FFF2-40B4-BE49-F238E27FC236}">
                <a16:creationId xmlns:a16="http://schemas.microsoft.com/office/drawing/2014/main" id="{A37D9DBA-5976-9D6B-45C4-47EF0F65BCCD}"/>
              </a:ext>
            </a:extLst>
          </p:cNvPr>
          <p:cNvSpPr>
            <a:spLocks noGrp="1"/>
          </p:cNvSpPr>
          <p:nvPr>
            <p:ph idx="1"/>
          </p:nvPr>
        </p:nvSpPr>
        <p:spPr>
          <a:xfrm>
            <a:off x="594360" y="1690688"/>
            <a:ext cx="11155680" cy="4486275"/>
          </a:xfrm>
        </p:spPr>
        <p:txBody>
          <a:bodyPr/>
          <a:lstStyle/>
          <a:p>
            <a:pPr marL="514350" indent="-514350">
              <a:buFont typeface="+mj-lt"/>
              <a:buAutoNum type="arabicPeriod"/>
            </a:pPr>
            <a:r>
              <a:rPr lang="en-US" dirty="0"/>
              <a:t>This PPT slide deck is to be modified based on the lessons you are presenting – feel free to delete/move/edit slides. </a:t>
            </a:r>
          </a:p>
          <a:p>
            <a:pPr marL="514350" indent="-514350">
              <a:buFont typeface="+mj-lt"/>
              <a:buAutoNum type="arabicPeriod"/>
            </a:pPr>
            <a:r>
              <a:rPr lang="en-US" dirty="0"/>
              <a:t>Lesson titles are </a:t>
            </a:r>
            <a:r>
              <a:rPr lang="en-US" dirty="0">
                <a:solidFill>
                  <a:schemeClr val="bg1"/>
                </a:solidFill>
                <a:highlight>
                  <a:srgbClr val="000000"/>
                </a:highlight>
              </a:rPr>
              <a:t>Highlighted</a:t>
            </a:r>
            <a:r>
              <a:rPr lang="en-US" dirty="0"/>
              <a:t>. </a:t>
            </a:r>
          </a:p>
          <a:p>
            <a:pPr marL="514350" indent="-514350">
              <a:buFont typeface="+mj-lt"/>
              <a:buAutoNum type="arabicPeriod"/>
            </a:pPr>
            <a:r>
              <a:rPr lang="en-US" dirty="0"/>
              <a:t>Videos – there is an option to click on the video on the slide itself. Or you may choose to copy and paste video link in a new window. Video links are available in presenter notes. </a:t>
            </a:r>
          </a:p>
          <a:p>
            <a:pPr marL="514350" indent="-514350">
              <a:buFont typeface="+mj-lt"/>
              <a:buAutoNum type="arabicPeriod"/>
            </a:pPr>
            <a:r>
              <a:rPr lang="en-US" dirty="0"/>
              <a:t>Slides with a color triangle are </a:t>
            </a:r>
            <a:r>
              <a:rPr lang="en-US" u="sng" dirty="0"/>
              <a:t>optional activities </a:t>
            </a:r>
            <a:r>
              <a:rPr lang="en-US" dirty="0"/>
              <a:t>that can be interchanged with another of the same color in a lesson. </a:t>
            </a:r>
          </a:p>
          <a:p>
            <a:pPr marL="514350" indent="-514350">
              <a:buFont typeface="+mj-lt"/>
              <a:buAutoNum type="arabicPeriod"/>
            </a:pPr>
            <a:r>
              <a:rPr lang="en-US" dirty="0"/>
              <a:t>Presenter notes includes page numbers of where you can find the information in the curriculum.</a:t>
            </a:r>
          </a:p>
          <a:p>
            <a:endParaRPr lang="en-US" dirty="0"/>
          </a:p>
          <a:p>
            <a:endParaRPr lang="en-US" dirty="0"/>
          </a:p>
        </p:txBody>
      </p:sp>
      <p:sp>
        <p:nvSpPr>
          <p:cNvPr id="4" name="Right Triangle 3">
            <a:extLst>
              <a:ext uri="{FF2B5EF4-FFF2-40B4-BE49-F238E27FC236}">
                <a16:creationId xmlns:a16="http://schemas.microsoft.com/office/drawing/2014/main" id="{CAF849B7-D00D-59A0-AF62-AC697E499F33}"/>
              </a:ext>
            </a:extLst>
          </p:cNvPr>
          <p:cNvSpPr/>
          <p:nvPr/>
        </p:nvSpPr>
        <p:spPr>
          <a:xfrm>
            <a:off x="9795353" y="4872625"/>
            <a:ext cx="300625" cy="225468"/>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DBE23A8F-EDB6-E4DA-732D-B4A8CD7747DB}"/>
              </a:ext>
            </a:extLst>
          </p:cNvPr>
          <p:cNvSpPr/>
          <p:nvPr/>
        </p:nvSpPr>
        <p:spPr>
          <a:xfrm>
            <a:off x="10273430" y="4866688"/>
            <a:ext cx="300625" cy="225468"/>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80D2539-E33B-0C07-6CB7-209B2A4D1A38}"/>
              </a:ext>
            </a:extLst>
          </p:cNvPr>
          <p:cNvSpPr/>
          <p:nvPr/>
        </p:nvSpPr>
        <p:spPr>
          <a:xfrm>
            <a:off x="10751507" y="4866688"/>
            <a:ext cx="300625" cy="225468"/>
          </a:xfrm>
          <a:prstGeom prst="rtTriangl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4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Beeping">
            <a:hlinkClick r:id="" action="ppaction://media"/>
            <a:extLst>
              <a:ext uri="{FF2B5EF4-FFF2-40B4-BE49-F238E27FC236}">
                <a16:creationId xmlns:a16="http://schemas.microsoft.com/office/drawing/2014/main" id="{BB8BF8FD-7D22-7ABE-40B9-A3E409F31923}"/>
              </a:ext>
            </a:extLst>
          </p:cNvPr>
          <p:cNvPicPr>
            <a:picLocks noRot="1" noChangeAspect="1"/>
          </p:cNvPicPr>
          <p:nvPr>
            <a:videoFile r:link="rId1"/>
          </p:nvPr>
        </p:nvPicPr>
        <p:blipFill>
          <a:blip r:embed="rId4"/>
          <a:stretch>
            <a:fillRect/>
          </a:stretch>
        </p:blipFill>
        <p:spPr>
          <a:xfrm>
            <a:off x="2606040" y="1690688"/>
            <a:ext cx="6498843" cy="4220998"/>
          </a:xfrm>
          <a:prstGeom prst="rect">
            <a:avLst/>
          </a:prstGeom>
        </p:spPr>
      </p:pic>
      <p:grpSp>
        <p:nvGrpSpPr>
          <p:cNvPr id="9" name="Group 8">
            <a:extLst>
              <a:ext uri="{FF2B5EF4-FFF2-40B4-BE49-F238E27FC236}">
                <a16:creationId xmlns:a16="http://schemas.microsoft.com/office/drawing/2014/main" id="{96C370AF-50D2-432B-D11D-D6AAA28155C3}"/>
              </a:ext>
            </a:extLst>
          </p:cNvPr>
          <p:cNvGrpSpPr/>
          <p:nvPr/>
        </p:nvGrpSpPr>
        <p:grpSpPr>
          <a:xfrm>
            <a:off x="8925550" y="146447"/>
            <a:ext cx="3092278" cy="1290467"/>
            <a:chOff x="8414078" y="146447"/>
            <a:chExt cx="3603750" cy="1503914"/>
          </a:xfrm>
        </p:grpSpPr>
        <p:pic>
          <p:nvPicPr>
            <p:cNvPr id="10" name="Picture 9">
              <a:extLst>
                <a:ext uri="{FF2B5EF4-FFF2-40B4-BE49-F238E27FC236}">
                  <a16:creationId xmlns:a16="http://schemas.microsoft.com/office/drawing/2014/main" id="{BAB99B6E-4A0C-CD70-9A9B-FE44339259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1" name="Picture 10">
              <a:extLst>
                <a:ext uri="{FF2B5EF4-FFF2-40B4-BE49-F238E27FC236}">
                  <a16:creationId xmlns:a16="http://schemas.microsoft.com/office/drawing/2014/main" id="{5671DF6F-297A-EB9F-AD80-83343CF82B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12" name="Right Triangle 11">
            <a:extLst>
              <a:ext uri="{FF2B5EF4-FFF2-40B4-BE49-F238E27FC236}">
                <a16:creationId xmlns:a16="http://schemas.microsoft.com/office/drawing/2014/main" id="{D6B34F55-67D5-FFCA-5D11-F9FCBFDDCDF3}"/>
              </a:ext>
            </a:extLst>
          </p:cNvPr>
          <p:cNvSpPr/>
          <p:nvPr/>
        </p:nvSpPr>
        <p:spPr>
          <a:xfrm>
            <a:off x="251460" y="6103620"/>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9F26F4-882F-CFD7-D6BD-1DB720677C6C}"/>
              </a:ext>
            </a:extLst>
          </p:cNvPr>
          <p:cNvSpPr>
            <a:spLocks noGrp="1"/>
          </p:cNvSpPr>
          <p:nvPr>
            <p:ph type="title"/>
          </p:nvPr>
        </p:nvSpPr>
        <p:spPr>
          <a:xfrm>
            <a:off x="838200" y="365125"/>
            <a:ext cx="10515600" cy="1325563"/>
          </a:xfrm>
        </p:spPr>
        <p:txBody>
          <a:bodyPr/>
          <a:lstStyle/>
          <a:p>
            <a:r>
              <a:rPr lang="en-US" dirty="0"/>
              <a:t>Scenario 1:</a:t>
            </a:r>
          </a:p>
        </p:txBody>
      </p:sp>
    </p:spTree>
    <p:extLst>
      <p:ext uri="{BB962C8B-B14F-4D97-AF65-F5344CB8AC3E}">
        <p14:creationId xmlns:p14="http://schemas.microsoft.com/office/powerpoint/2010/main" val="7777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That's Not Cool TV">
            <a:hlinkClick r:id="" action="ppaction://media"/>
            <a:extLst>
              <a:ext uri="{FF2B5EF4-FFF2-40B4-BE49-F238E27FC236}">
                <a16:creationId xmlns:a16="http://schemas.microsoft.com/office/drawing/2014/main" id="{40B92A5D-093E-E34C-BE93-0AE399ACA05B}"/>
              </a:ext>
            </a:extLst>
          </p:cNvPr>
          <p:cNvPicPr>
            <a:picLocks noRot="1" noChangeAspect="1"/>
          </p:cNvPicPr>
          <p:nvPr>
            <a:videoFile r:link="rId1"/>
          </p:nvPr>
        </p:nvPicPr>
        <p:blipFill>
          <a:blip r:embed="rId4"/>
          <a:stretch>
            <a:fillRect/>
          </a:stretch>
        </p:blipFill>
        <p:spPr>
          <a:xfrm>
            <a:off x="2973392" y="1427424"/>
            <a:ext cx="6245216" cy="4683912"/>
          </a:xfrm>
          <a:prstGeom prst="rect">
            <a:avLst/>
          </a:prstGeom>
        </p:spPr>
      </p:pic>
      <p:grpSp>
        <p:nvGrpSpPr>
          <p:cNvPr id="5" name="Group 4">
            <a:extLst>
              <a:ext uri="{FF2B5EF4-FFF2-40B4-BE49-F238E27FC236}">
                <a16:creationId xmlns:a16="http://schemas.microsoft.com/office/drawing/2014/main" id="{28039330-9C83-078F-76BD-3E4B011A8D78}"/>
              </a:ext>
            </a:extLst>
          </p:cNvPr>
          <p:cNvGrpSpPr/>
          <p:nvPr/>
        </p:nvGrpSpPr>
        <p:grpSpPr>
          <a:xfrm>
            <a:off x="8749704" y="357462"/>
            <a:ext cx="3092278" cy="1290467"/>
            <a:chOff x="8414078" y="146447"/>
            <a:chExt cx="3603750" cy="1503914"/>
          </a:xfrm>
        </p:grpSpPr>
        <p:pic>
          <p:nvPicPr>
            <p:cNvPr id="6" name="Picture 5">
              <a:extLst>
                <a:ext uri="{FF2B5EF4-FFF2-40B4-BE49-F238E27FC236}">
                  <a16:creationId xmlns:a16="http://schemas.microsoft.com/office/drawing/2014/main" id="{DDF15D74-8688-F735-2332-6E2E25953D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33144C27-43E8-F228-5538-8B2A586CE3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8" name="Right Triangle 7">
            <a:extLst>
              <a:ext uri="{FF2B5EF4-FFF2-40B4-BE49-F238E27FC236}">
                <a16:creationId xmlns:a16="http://schemas.microsoft.com/office/drawing/2014/main" id="{338D7217-BE16-C71A-23D3-F8606B5028BD}"/>
              </a:ext>
            </a:extLst>
          </p:cNvPr>
          <p:cNvSpPr/>
          <p:nvPr/>
        </p:nvSpPr>
        <p:spPr>
          <a:xfrm>
            <a:off x="251460" y="6103620"/>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3A69FBD-E7C1-8910-B19A-8B3AEC78F7DD}"/>
              </a:ext>
            </a:extLst>
          </p:cNvPr>
          <p:cNvSpPr>
            <a:spLocks noGrp="1"/>
          </p:cNvSpPr>
          <p:nvPr>
            <p:ph type="title"/>
          </p:nvPr>
        </p:nvSpPr>
        <p:spPr>
          <a:xfrm>
            <a:off x="702996" y="339913"/>
            <a:ext cx="10515600" cy="1325563"/>
          </a:xfrm>
        </p:spPr>
        <p:txBody>
          <a:bodyPr/>
          <a:lstStyle/>
          <a:p>
            <a:r>
              <a:rPr lang="en-US" dirty="0"/>
              <a:t>Scenario 1:</a:t>
            </a:r>
          </a:p>
        </p:txBody>
      </p:sp>
    </p:spTree>
    <p:extLst>
      <p:ext uri="{BB962C8B-B14F-4D97-AF65-F5344CB8AC3E}">
        <p14:creationId xmlns:p14="http://schemas.microsoft.com/office/powerpoint/2010/main" val="19668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09D1-7306-9EB1-B34F-9E9CC895444C}"/>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CA10718-6108-A840-3545-F8F715186403}"/>
              </a:ext>
            </a:extLst>
          </p:cNvPr>
          <p:cNvSpPr>
            <a:spLocks noGrp="1"/>
          </p:cNvSpPr>
          <p:nvPr>
            <p:ph idx="1"/>
          </p:nvPr>
        </p:nvSpPr>
        <p:spPr>
          <a:xfrm>
            <a:off x="838200" y="2358438"/>
            <a:ext cx="10515600" cy="2371889"/>
          </a:xfrm>
        </p:spPr>
        <p:txBody>
          <a:bodyPr>
            <a:normAutofit/>
          </a:bodyPr>
          <a:lstStyle/>
          <a:p>
            <a:pPr marL="0" indent="0">
              <a:lnSpc>
                <a:spcPct val="150000"/>
              </a:lnSpc>
              <a:buNone/>
            </a:pPr>
            <a:r>
              <a:rPr lang="en-IN" b="1" dirty="0"/>
              <a:t>Your friend says you should share your password because you are “</a:t>
            </a:r>
            <a:r>
              <a:rPr lang="en-IN" b="1" i="1" dirty="0"/>
              <a:t>best friends who don’t have any secrets</a:t>
            </a:r>
            <a:r>
              <a:rPr lang="en-IN" b="1" dirty="0"/>
              <a:t>”.</a:t>
            </a:r>
            <a:r>
              <a:rPr lang="en-IN" b="1" i="1" dirty="0"/>
              <a:t> </a:t>
            </a:r>
            <a:r>
              <a:rPr lang="en-IN" b="1" dirty="0"/>
              <a:t>You feel uncomfortable about it. How would you handle this? </a:t>
            </a:r>
          </a:p>
          <a:p>
            <a:endParaRPr lang="en-US" dirty="0"/>
          </a:p>
        </p:txBody>
      </p:sp>
      <p:grpSp>
        <p:nvGrpSpPr>
          <p:cNvPr id="4" name="Group 3">
            <a:extLst>
              <a:ext uri="{FF2B5EF4-FFF2-40B4-BE49-F238E27FC236}">
                <a16:creationId xmlns:a16="http://schemas.microsoft.com/office/drawing/2014/main" id="{720E304A-201F-42DF-888E-6B0F6E200451}"/>
              </a:ext>
            </a:extLst>
          </p:cNvPr>
          <p:cNvGrpSpPr/>
          <p:nvPr/>
        </p:nvGrpSpPr>
        <p:grpSpPr>
          <a:xfrm>
            <a:off x="8661781" y="306033"/>
            <a:ext cx="3092278" cy="1290467"/>
            <a:chOff x="8414078" y="146447"/>
            <a:chExt cx="3603750" cy="1503914"/>
          </a:xfrm>
        </p:grpSpPr>
        <p:pic>
          <p:nvPicPr>
            <p:cNvPr id="5" name="Picture 4">
              <a:extLst>
                <a:ext uri="{FF2B5EF4-FFF2-40B4-BE49-F238E27FC236}">
                  <a16:creationId xmlns:a16="http://schemas.microsoft.com/office/drawing/2014/main" id="{5743EE69-91EE-F1C9-4683-57A4F67D3C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DBFACE1A-ADDA-8FB0-F4B9-D656D07FF8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Right Triangle 6">
            <a:extLst>
              <a:ext uri="{FF2B5EF4-FFF2-40B4-BE49-F238E27FC236}">
                <a16:creationId xmlns:a16="http://schemas.microsoft.com/office/drawing/2014/main" id="{065FB8E4-EF64-A473-698A-35DD6A120949}"/>
              </a:ext>
            </a:extLst>
          </p:cNvPr>
          <p:cNvSpPr/>
          <p:nvPr/>
        </p:nvSpPr>
        <p:spPr>
          <a:xfrm>
            <a:off x="251460" y="6103620"/>
            <a:ext cx="586740" cy="434340"/>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66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The Teens Discuss Password Sharing and Privacy - Scene | Social Studies | FX">
            <a:hlinkClick r:id="" action="ppaction://media"/>
            <a:extLst>
              <a:ext uri="{FF2B5EF4-FFF2-40B4-BE49-F238E27FC236}">
                <a16:creationId xmlns:a16="http://schemas.microsoft.com/office/drawing/2014/main" id="{76D8C871-DCAC-8DA7-D025-77C4D21E2FE7}"/>
              </a:ext>
            </a:extLst>
          </p:cNvPr>
          <p:cNvPicPr>
            <a:picLocks noRot="1" noChangeAspect="1"/>
          </p:cNvPicPr>
          <p:nvPr>
            <a:videoFile r:link="rId1"/>
          </p:nvPr>
        </p:nvPicPr>
        <p:blipFill>
          <a:blip r:embed="rId4"/>
          <a:stretch>
            <a:fillRect/>
          </a:stretch>
        </p:blipFill>
        <p:spPr>
          <a:xfrm>
            <a:off x="2726471" y="2296053"/>
            <a:ext cx="6739058" cy="3807567"/>
          </a:xfrm>
          <a:prstGeom prst="rect">
            <a:avLst/>
          </a:prstGeom>
        </p:spPr>
      </p:pic>
      <p:grpSp>
        <p:nvGrpSpPr>
          <p:cNvPr id="5" name="Group 4">
            <a:extLst>
              <a:ext uri="{FF2B5EF4-FFF2-40B4-BE49-F238E27FC236}">
                <a16:creationId xmlns:a16="http://schemas.microsoft.com/office/drawing/2014/main" id="{A9A7B7A0-BD75-7023-7189-12DC5A16DE0B}"/>
              </a:ext>
            </a:extLst>
          </p:cNvPr>
          <p:cNvGrpSpPr/>
          <p:nvPr/>
        </p:nvGrpSpPr>
        <p:grpSpPr>
          <a:xfrm>
            <a:off x="8445490" y="400221"/>
            <a:ext cx="3092278" cy="1290467"/>
            <a:chOff x="8414078" y="146447"/>
            <a:chExt cx="3603750" cy="1503914"/>
          </a:xfrm>
        </p:grpSpPr>
        <p:pic>
          <p:nvPicPr>
            <p:cNvPr id="6" name="Picture 5">
              <a:extLst>
                <a:ext uri="{FF2B5EF4-FFF2-40B4-BE49-F238E27FC236}">
                  <a16:creationId xmlns:a16="http://schemas.microsoft.com/office/drawing/2014/main" id="{29D7D9F7-04D3-31E8-39E1-E24B4DD298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9A7B8D48-F8D0-065D-4846-70215F3D7B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9" name="Right Triangle 8">
            <a:extLst>
              <a:ext uri="{FF2B5EF4-FFF2-40B4-BE49-F238E27FC236}">
                <a16:creationId xmlns:a16="http://schemas.microsoft.com/office/drawing/2014/main" id="{20A0E402-0882-8E62-9E1A-2410F4D78011}"/>
              </a:ext>
            </a:extLst>
          </p:cNvPr>
          <p:cNvSpPr/>
          <p:nvPr/>
        </p:nvSpPr>
        <p:spPr>
          <a:xfrm>
            <a:off x="251460" y="6103620"/>
            <a:ext cx="586740" cy="434340"/>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2C3EF0B-2588-286A-D811-A52D8BA0C0B2}"/>
              </a:ext>
            </a:extLst>
          </p:cNvPr>
          <p:cNvSpPr>
            <a:spLocks noGrp="1"/>
          </p:cNvSpPr>
          <p:nvPr>
            <p:ph type="title"/>
          </p:nvPr>
        </p:nvSpPr>
        <p:spPr>
          <a:xfrm>
            <a:off x="838200" y="365125"/>
            <a:ext cx="10515600" cy="1325563"/>
          </a:xfrm>
        </p:spPr>
        <p:txBody>
          <a:bodyPr/>
          <a:lstStyle/>
          <a:p>
            <a:r>
              <a:rPr lang="en-US" dirty="0"/>
              <a:t>Scenario 2:</a:t>
            </a:r>
          </a:p>
        </p:txBody>
      </p:sp>
    </p:spTree>
    <p:extLst>
      <p:ext uri="{BB962C8B-B14F-4D97-AF65-F5344CB8AC3E}">
        <p14:creationId xmlns:p14="http://schemas.microsoft.com/office/powerpoint/2010/main" val="632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3 Ways to Increase Password Security | Tech Without Violence Video Series">
            <a:hlinkClick r:id="" action="ppaction://media"/>
            <a:extLst>
              <a:ext uri="{FF2B5EF4-FFF2-40B4-BE49-F238E27FC236}">
                <a16:creationId xmlns:a16="http://schemas.microsoft.com/office/drawing/2014/main" id="{B8A5F7FA-6FED-D7B8-CFD4-8E44F454045E}"/>
              </a:ext>
            </a:extLst>
          </p:cNvPr>
          <p:cNvPicPr>
            <a:picLocks noRot="1" noChangeAspect="1"/>
          </p:cNvPicPr>
          <p:nvPr>
            <a:videoFile r:link="rId1"/>
          </p:nvPr>
        </p:nvPicPr>
        <p:blipFill>
          <a:blip r:embed="rId4"/>
          <a:stretch>
            <a:fillRect/>
          </a:stretch>
        </p:blipFill>
        <p:spPr>
          <a:xfrm>
            <a:off x="2808864" y="2124383"/>
            <a:ext cx="6186268" cy="3487508"/>
          </a:xfrm>
          <a:prstGeom prst="rect">
            <a:avLst/>
          </a:prstGeom>
        </p:spPr>
      </p:pic>
      <p:grpSp>
        <p:nvGrpSpPr>
          <p:cNvPr id="5" name="Group 4">
            <a:extLst>
              <a:ext uri="{FF2B5EF4-FFF2-40B4-BE49-F238E27FC236}">
                <a16:creationId xmlns:a16="http://schemas.microsoft.com/office/drawing/2014/main" id="{86820BD3-0AD1-59EB-B81C-7DF004356E61}"/>
              </a:ext>
            </a:extLst>
          </p:cNvPr>
          <p:cNvGrpSpPr/>
          <p:nvPr/>
        </p:nvGrpSpPr>
        <p:grpSpPr>
          <a:xfrm>
            <a:off x="8675092" y="365125"/>
            <a:ext cx="3092278" cy="1290467"/>
            <a:chOff x="8414078" y="146447"/>
            <a:chExt cx="3603750" cy="1503914"/>
          </a:xfrm>
        </p:grpSpPr>
        <p:pic>
          <p:nvPicPr>
            <p:cNvPr id="6" name="Picture 5">
              <a:extLst>
                <a:ext uri="{FF2B5EF4-FFF2-40B4-BE49-F238E27FC236}">
                  <a16:creationId xmlns:a16="http://schemas.microsoft.com/office/drawing/2014/main" id="{B2A479B2-428A-8FEC-8756-BABEA5E214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C4BB47AB-B155-F1AE-BC9F-A256115EBE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8" name="Right Triangle 7">
            <a:extLst>
              <a:ext uri="{FF2B5EF4-FFF2-40B4-BE49-F238E27FC236}">
                <a16:creationId xmlns:a16="http://schemas.microsoft.com/office/drawing/2014/main" id="{052832AC-B1A5-DAB3-A03A-97A2CA91FCD3}"/>
              </a:ext>
            </a:extLst>
          </p:cNvPr>
          <p:cNvSpPr/>
          <p:nvPr/>
        </p:nvSpPr>
        <p:spPr>
          <a:xfrm>
            <a:off x="251460" y="6103620"/>
            <a:ext cx="586740" cy="434340"/>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445880D-DAFC-EC9C-0ECE-6130FA038E3B}"/>
              </a:ext>
            </a:extLst>
          </p:cNvPr>
          <p:cNvSpPr>
            <a:spLocks noGrp="1"/>
          </p:cNvSpPr>
          <p:nvPr>
            <p:ph type="title"/>
          </p:nvPr>
        </p:nvSpPr>
        <p:spPr>
          <a:xfrm>
            <a:off x="838200" y="365125"/>
            <a:ext cx="10515600" cy="1325563"/>
          </a:xfrm>
        </p:spPr>
        <p:txBody>
          <a:bodyPr/>
          <a:lstStyle/>
          <a:p>
            <a:r>
              <a:rPr lang="en-US" dirty="0"/>
              <a:t>Scenario 2:</a:t>
            </a:r>
          </a:p>
        </p:txBody>
      </p:sp>
    </p:spTree>
    <p:extLst>
      <p:ext uri="{BB962C8B-B14F-4D97-AF65-F5344CB8AC3E}">
        <p14:creationId xmlns:p14="http://schemas.microsoft.com/office/powerpoint/2010/main" val="195416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E005-5DE5-6A52-3D3D-6310181E91D2}"/>
              </a:ext>
            </a:extLst>
          </p:cNvPr>
          <p:cNvSpPr>
            <a:spLocks noGrp="1"/>
          </p:cNvSpPr>
          <p:nvPr>
            <p:ph type="title"/>
          </p:nvPr>
        </p:nvSpPr>
        <p:spPr/>
        <p:txBody>
          <a:bodyPr/>
          <a:lstStyle/>
          <a:p>
            <a:r>
              <a:rPr lang="en-US" dirty="0"/>
              <a:t>Scenario 3: </a:t>
            </a:r>
          </a:p>
        </p:txBody>
      </p:sp>
      <p:sp>
        <p:nvSpPr>
          <p:cNvPr id="3" name="Content Placeholder 2">
            <a:extLst>
              <a:ext uri="{FF2B5EF4-FFF2-40B4-BE49-F238E27FC236}">
                <a16:creationId xmlns:a16="http://schemas.microsoft.com/office/drawing/2014/main" id="{D5B8F27C-05B3-FE2A-8E1F-4F8E52F8572A}"/>
              </a:ext>
            </a:extLst>
          </p:cNvPr>
          <p:cNvSpPr>
            <a:spLocks noGrp="1"/>
          </p:cNvSpPr>
          <p:nvPr>
            <p:ph idx="1"/>
          </p:nvPr>
        </p:nvSpPr>
        <p:spPr>
          <a:xfrm>
            <a:off x="838200" y="2387600"/>
            <a:ext cx="10515600" cy="2692400"/>
          </a:xfrm>
        </p:spPr>
        <p:txBody>
          <a:bodyPr>
            <a:normAutofit/>
          </a:bodyPr>
          <a:lstStyle/>
          <a:p>
            <a:pPr marL="0" indent="0">
              <a:lnSpc>
                <a:spcPct val="150000"/>
              </a:lnSpc>
              <a:buNone/>
            </a:pPr>
            <a:r>
              <a:rPr lang="en-IN" b="1" dirty="0"/>
              <a:t>You have spent time to customize your gaming profile with a cool username, after joining an online game with some classmates, you notice that one of them is making negative comments about your username and the others are joining in. </a:t>
            </a:r>
          </a:p>
          <a:p>
            <a:endParaRPr lang="en-US" dirty="0"/>
          </a:p>
        </p:txBody>
      </p:sp>
      <p:grpSp>
        <p:nvGrpSpPr>
          <p:cNvPr id="4" name="Group 3">
            <a:extLst>
              <a:ext uri="{FF2B5EF4-FFF2-40B4-BE49-F238E27FC236}">
                <a16:creationId xmlns:a16="http://schemas.microsoft.com/office/drawing/2014/main" id="{D4B9630E-B1FF-4B0F-9DF8-2D531BAE88BE}"/>
              </a:ext>
            </a:extLst>
          </p:cNvPr>
          <p:cNvGrpSpPr/>
          <p:nvPr/>
        </p:nvGrpSpPr>
        <p:grpSpPr>
          <a:xfrm>
            <a:off x="8714534" y="365125"/>
            <a:ext cx="3092278" cy="1290467"/>
            <a:chOff x="8414078" y="146447"/>
            <a:chExt cx="3603750" cy="1503914"/>
          </a:xfrm>
        </p:grpSpPr>
        <p:pic>
          <p:nvPicPr>
            <p:cNvPr id="5" name="Picture 4">
              <a:extLst>
                <a:ext uri="{FF2B5EF4-FFF2-40B4-BE49-F238E27FC236}">
                  <a16:creationId xmlns:a16="http://schemas.microsoft.com/office/drawing/2014/main" id="{7B657277-DF6A-B5C3-CE0A-52FD58539F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E951FEE2-2AC0-5063-19D4-E1BFCE9580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Right Triangle 6">
            <a:extLst>
              <a:ext uri="{FF2B5EF4-FFF2-40B4-BE49-F238E27FC236}">
                <a16:creationId xmlns:a16="http://schemas.microsoft.com/office/drawing/2014/main" id="{ED5A6320-F513-2219-DCB1-FD58D5EDA0C3}"/>
              </a:ext>
            </a:extLst>
          </p:cNvPr>
          <p:cNvSpPr/>
          <p:nvPr/>
        </p:nvSpPr>
        <p:spPr>
          <a:xfrm>
            <a:off x="251460" y="6103620"/>
            <a:ext cx="586740" cy="434340"/>
          </a:xfrm>
          <a:prstGeom prst="rtTriangl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2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593E-A1C2-060D-273E-93FA8173869C}"/>
              </a:ext>
            </a:extLst>
          </p:cNvPr>
          <p:cNvSpPr>
            <a:spLocks noGrp="1"/>
          </p:cNvSpPr>
          <p:nvPr>
            <p:ph type="title"/>
          </p:nvPr>
        </p:nvSpPr>
        <p:spPr>
          <a:xfrm>
            <a:off x="685411" y="1123140"/>
            <a:ext cx="10515600" cy="1325563"/>
          </a:xfrm>
        </p:spPr>
        <p:txBody>
          <a:bodyPr/>
          <a:lstStyle/>
          <a:p>
            <a:pPr algn="ctr"/>
            <a:r>
              <a:rPr lang="en-US" sz="4800" b="1" dirty="0"/>
              <a:t>Setting Healthy Boundaries</a:t>
            </a:r>
            <a:endParaRPr lang="en-US" b="1" dirty="0"/>
          </a:p>
        </p:txBody>
      </p:sp>
      <p:grpSp>
        <p:nvGrpSpPr>
          <p:cNvPr id="4" name="Group 3">
            <a:extLst>
              <a:ext uri="{FF2B5EF4-FFF2-40B4-BE49-F238E27FC236}">
                <a16:creationId xmlns:a16="http://schemas.microsoft.com/office/drawing/2014/main" id="{8DB399AE-D9C3-905A-34BA-E2426513E2E4}"/>
              </a:ext>
            </a:extLst>
          </p:cNvPr>
          <p:cNvGrpSpPr/>
          <p:nvPr/>
        </p:nvGrpSpPr>
        <p:grpSpPr>
          <a:xfrm>
            <a:off x="8732119" y="304708"/>
            <a:ext cx="3092278" cy="1290467"/>
            <a:chOff x="8414078" y="146447"/>
            <a:chExt cx="3603750" cy="1503914"/>
          </a:xfrm>
        </p:grpSpPr>
        <p:pic>
          <p:nvPicPr>
            <p:cNvPr id="5" name="Picture 4">
              <a:extLst>
                <a:ext uri="{FF2B5EF4-FFF2-40B4-BE49-F238E27FC236}">
                  <a16:creationId xmlns:a16="http://schemas.microsoft.com/office/drawing/2014/main" id="{AC3FADD7-E64D-1706-9E25-3DD6CA003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7950F01-71F6-AD6E-96C8-C47A81962E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5124" name="Picture 4" descr="1+ Thousand Respecting Boundaries Royalty-Free Images, Stock Photos &amp;  Pictures | Shutterstock">
            <a:extLst>
              <a:ext uri="{FF2B5EF4-FFF2-40B4-BE49-F238E27FC236}">
                <a16:creationId xmlns:a16="http://schemas.microsoft.com/office/drawing/2014/main" id="{36309E85-22E6-794F-8ACE-79D98787B03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29" b="88214" l="9537" r="89646">
                        <a14:foregroundMark x1="68392" y1="14286" x2="66485" y2="26071"/>
                        <a14:foregroundMark x1="66485" y1="26071" x2="66757" y2="53929"/>
                        <a14:foregroundMark x1="62398" y1="52143" x2="64850" y2="71786"/>
                        <a14:foregroundMark x1="68937" y1="47143" x2="73569" y2="76071"/>
                        <a14:foregroundMark x1="60490" y1="81786" x2="65668" y2="71786"/>
                        <a14:foregroundMark x1="65668" y1="71786" x2="65668" y2="71071"/>
                        <a14:foregroundMark x1="29973" y1="73571" x2="20163" y2="77857"/>
                        <a14:foregroundMark x1="20163" y1="77857" x2="27248" y2="87143"/>
                        <a14:foregroundMark x1="27248" y1="87143" x2="36785" y2="88214"/>
                        <a14:foregroundMark x1="36785" y1="88214" x2="46049" y2="87857"/>
                        <a14:foregroundMark x1="46049" y1="87857" x2="43597" y2="75714"/>
                        <a14:foregroundMark x1="43597" y1="75714" x2="40872" y2="72143"/>
                        <a14:foregroundMark x1="31880" y1="25000" x2="28338" y2="35714"/>
                        <a14:foregroundMark x1="28338" y1="35714" x2="30245" y2="47857"/>
                        <a14:foregroundMark x1="30245" y1="47857" x2="38692" y2="51429"/>
                        <a14:foregroundMark x1="38692" y1="51429" x2="46049" y2="43214"/>
                        <a14:foregroundMark x1="46049" y1="43214" x2="46322" y2="30000"/>
                        <a14:foregroundMark x1="46322" y1="30000" x2="36785" y2="22143"/>
                        <a14:foregroundMark x1="36785" y1="22143" x2="28883" y2="24286"/>
                        <a14:foregroundMark x1="31335" y1="13571" x2="19074" y2="35357"/>
                        <a14:foregroundMark x1="19074" y1="35357" x2="19346" y2="47857"/>
                        <a14:foregroundMark x1="19346" y1="47857" x2="23433" y2="58214"/>
                        <a14:foregroundMark x1="23433" y1="58214" x2="17166" y2="66429"/>
                        <a14:foregroundMark x1="17166" y1="66429" x2="14441" y2="77500"/>
                        <a14:foregroundMark x1="14441" y1="77500" x2="18529" y2="88214"/>
                        <a14:foregroundMark x1="18529" y1="88214" x2="19619" y2="88214"/>
                        <a14:foregroundMark x1="31335" y1="13571" x2="40054" y2="10000"/>
                        <a14:foregroundMark x1="40054" y1="10000" x2="50409" y2="29643"/>
                        <a14:foregroundMark x1="50409" y1="29643" x2="56948" y2="21786"/>
                        <a14:foregroundMark x1="56948" y1="21786" x2="61580" y2="11429"/>
                        <a14:foregroundMark x1="61580" y1="11429" x2="71390" y2="10357"/>
                        <a14:foregroundMark x1="71390" y1="10357" x2="79019" y2="18571"/>
                        <a14:foregroundMark x1="79019" y1="18571" x2="80109" y2="47143"/>
                        <a14:foregroundMark x1="80109" y1="47143" x2="76294" y2="60357"/>
                        <a14:foregroundMark x1="76294" y1="60357" x2="79019" y2="71786"/>
                        <a14:foregroundMark x1="79019" y1="71786" x2="77929" y2="84286"/>
                        <a14:foregroundMark x1="77929" y1="84286" x2="69210" y2="88214"/>
                        <a14:foregroundMark x1="69210" y1="88214" x2="52589" y2="84286"/>
                        <a14:backgroundMark x1="11989" y1="8929" x2="4905" y2="58214"/>
                        <a14:backgroundMark x1="4905" y1="58214" x2="4905" y2="60714"/>
                        <a14:backgroundMark x1="42041" y1="5121" x2="67030" y2="5357"/>
                        <a14:backgroundMark x1="29155" y1="5000" x2="41086" y2="5112"/>
                        <a14:backgroundMark x1="73951" y1="5141" x2="78474" y2="5000"/>
                        <a14:backgroundMark x1="67030" y1="5357" x2="73793" y2="5146"/>
                        <a14:backgroundMark x1="83842" y1="23356" x2="84741" y2="26429"/>
                        <a14:backgroundMark x1="81577" y1="15611" x2="82378" y2="18351"/>
                        <a14:backgroundMark x1="78474" y1="5000" x2="80704" y2="12625"/>
                        <a14:backgroundMark x1="84741" y1="26429" x2="89373" y2="85357"/>
                      </a14:backgroundRemoval>
                    </a14:imgEffect>
                  </a14:imgLayer>
                </a14:imgProps>
              </a:ext>
              <a:ext uri="{28A0092B-C50C-407E-A947-70E740481C1C}">
                <a14:useLocalDpi xmlns:a14="http://schemas.microsoft.com/office/drawing/2010/main" val="0"/>
              </a:ext>
            </a:extLst>
          </a:blip>
          <a:srcRect b="7394"/>
          <a:stretch>
            <a:fillRect/>
          </a:stretch>
        </p:blipFill>
        <p:spPr bwMode="auto">
          <a:xfrm>
            <a:off x="3190118" y="2256353"/>
            <a:ext cx="5811764" cy="410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7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A8D3-1D0A-6255-826A-DA598CFEE41D}"/>
              </a:ext>
            </a:extLst>
          </p:cNvPr>
          <p:cNvSpPr>
            <a:spLocks noGrp="1"/>
          </p:cNvSpPr>
          <p:nvPr>
            <p:ph type="title"/>
          </p:nvPr>
        </p:nvSpPr>
        <p:spPr>
          <a:xfrm>
            <a:off x="838200" y="457351"/>
            <a:ext cx="10515600" cy="1325563"/>
          </a:xfrm>
        </p:spPr>
        <p:txBody>
          <a:bodyPr/>
          <a:lstStyle/>
          <a:p>
            <a:r>
              <a:rPr lang="en-US" dirty="0"/>
              <a:t>Journaling Reflection</a:t>
            </a:r>
          </a:p>
        </p:txBody>
      </p:sp>
      <p:sp>
        <p:nvSpPr>
          <p:cNvPr id="3" name="Content Placeholder 2">
            <a:extLst>
              <a:ext uri="{FF2B5EF4-FFF2-40B4-BE49-F238E27FC236}">
                <a16:creationId xmlns:a16="http://schemas.microsoft.com/office/drawing/2014/main" id="{99F2E781-083A-66DC-A6F2-3B68B8DF8DA7}"/>
              </a:ext>
            </a:extLst>
          </p:cNvPr>
          <p:cNvSpPr>
            <a:spLocks noGrp="1"/>
          </p:cNvSpPr>
          <p:nvPr>
            <p:ph idx="1"/>
          </p:nvPr>
        </p:nvSpPr>
        <p:spPr>
          <a:xfrm>
            <a:off x="2673344" y="2259578"/>
            <a:ext cx="9080715" cy="4351338"/>
          </a:xfrm>
        </p:spPr>
        <p:txBody>
          <a:bodyPr>
            <a:normAutofit/>
          </a:bodyPr>
          <a:lstStyle/>
          <a:p>
            <a:r>
              <a:rPr lang="en-US" sz="3600" dirty="0"/>
              <a:t>Think about a time you felt comfortable or uncomfortable with a digital interaction with your friends or classmates. </a:t>
            </a:r>
          </a:p>
          <a:p>
            <a:pPr lvl="1"/>
            <a:r>
              <a:rPr lang="en-US" sz="3200" dirty="0"/>
              <a:t>How did you handle it? </a:t>
            </a:r>
          </a:p>
          <a:p>
            <a:pPr lvl="1"/>
            <a:r>
              <a:rPr lang="en-US" sz="3200" dirty="0"/>
              <a:t>What did you learn?</a:t>
            </a:r>
          </a:p>
        </p:txBody>
      </p:sp>
      <p:grpSp>
        <p:nvGrpSpPr>
          <p:cNvPr id="4" name="Group 3">
            <a:extLst>
              <a:ext uri="{FF2B5EF4-FFF2-40B4-BE49-F238E27FC236}">
                <a16:creationId xmlns:a16="http://schemas.microsoft.com/office/drawing/2014/main" id="{52DAA507-88AA-DB55-8077-0B6064985CD2}"/>
              </a:ext>
            </a:extLst>
          </p:cNvPr>
          <p:cNvGrpSpPr/>
          <p:nvPr/>
        </p:nvGrpSpPr>
        <p:grpSpPr>
          <a:xfrm>
            <a:off x="8661781" y="365125"/>
            <a:ext cx="3092278" cy="1290467"/>
            <a:chOff x="8414078" y="146447"/>
            <a:chExt cx="3603750" cy="1503914"/>
          </a:xfrm>
        </p:grpSpPr>
        <p:pic>
          <p:nvPicPr>
            <p:cNvPr id="5" name="Picture 4">
              <a:extLst>
                <a:ext uri="{FF2B5EF4-FFF2-40B4-BE49-F238E27FC236}">
                  <a16:creationId xmlns:a16="http://schemas.microsoft.com/office/drawing/2014/main" id="{A9DE38A5-6A2D-0E0B-141A-82CE7D6A75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13F6D78F-696A-B811-464B-C4A29FF88F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6146" name="Picture 2" descr="Critical Thinking and Reflection Archives - ALDinHE">
            <a:extLst>
              <a:ext uri="{FF2B5EF4-FFF2-40B4-BE49-F238E27FC236}">
                <a16:creationId xmlns:a16="http://schemas.microsoft.com/office/drawing/2014/main" id="{1BEE6B59-3BB0-2016-612D-E0BC5DDAF5A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00" b="90000" l="10000" r="90000">
                        <a14:foregroundMark x1="25000" y1="13667" x2="37333" y2="16667"/>
                        <a14:foregroundMark x1="37333" y1="16667" x2="36333" y2="25333"/>
                        <a14:foregroundMark x1="20667" y1="32667" x2="28000" y2="31667"/>
                        <a14:foregroundMark x1="31000" y1="31333" x2="29000" y2="31667"/>
                        <a14:foregroundMark x1="33000" y1="5333" x2="22667" y2="13333"/>
                        <a14:foregroundMark x1="22667" y1="13333" x2="29667" y2="26000"/>
                        <a14:foregroundMark x1="29667" y1="26000" x2="42000" y2="27667"/>
                        <a14:foregroundMark x1="42000" y1="27667" x2="43667" y2="14333"/>
                        <a14:foregroundMark x1="43667" y1="14333" x2="36000" y2="9000"/>
                        <a14:foregroundMark x1="22000" y1="24333" x2="28667" y2="36000"/>
                        <a14:foregroundMark x1="28667" y1="36000" x2="23333" y2="23667"/>
                        <a14:foregroundMark x1="23333" y1="23667" x2="19000" y2="23667"/>
                      </a14:backgroundRemoval>
                    </a14:imgEffect>
                  </a14:imgLayer>
                </a14:imgProps>
              </a:ext>
              <a:ext uri="{28A0092B-C50C-407E-A947-70E740481C1C}">
                <a14:useLocalDpi xmlns:a14="http://schemas.microsoft.com/office/drawing/2010/main" val="0"/>
              </a:ext>
            </a:extLst>
          </a:blip>
          <a:srcRect/>
          <a:stretch>
            <a:fillRect/>
          </a:stretch>
        </p:blipFill>
        <p:spPr bwMode="auto">
          <a:xfrm>
            <a:off x="-484321" y="2506662"/>
            <a:ext cx="4358898" cy="435889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Triangle 8">
            <a:extLst>
              <a:ext uri="{FF2B5EF4-FFF2-40B4-BE49-F238E27FC236}">
                <a16:creationId xmlns:a16="http://schemas.microsoft.com/office/drawing/2014/main" id="{E347EFEF-07E8-BBA6-13E5-9028C75525C2}"/>
              </a:ext>
            </a:extLst>
          </p:cNvPr>
          <p:cNvSpPr/>
          <p:nvPr/>
        </p:nvSpPr>
        <p:spPr>
          <a:xfrm>
            <a:off x="214402" y="6245156"/>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88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8F87-A6AA-BE46-B31D-24AE8FD9A0FB}"/>
              </a:ext>
            </a:extLst>
          </p:cNvPr>
          <p:cNvSpPr>
            <a:spLocks noGrp="1"/>
          </p:cNvSpPr>
          <p:nvPr>
            <p:ph type="title"/>
          </p:nvPr>
        </p:nvSpPr>
        <p:spPr>
          <a:xfrm>
            <a:off x="-127861" y="469949"/>
            <a:ext cx="10515600" cy="1325563"/>
          </a:xfrm>
        </p:spPr>
        <p:txBody>
          <a:bodyPr/>
          <a:lstStyle/>
          <a:p>
            <a:pPr algn="ctr"/>
            <a:r>
              <a:rPr lang="en-US" dirty="0"/>
              <a:t>Wrapping Up</a:t>
            </a:r>
          </a:p>
        </p:txBody>
      </p:sp>
      <p:sp>
        <p:nvSpPr>
          <p:cNvPr id="3" name="Content Placeholder 2">
            <a:extLst>
              <a:ext uri="{FF2B5EF4-FFF2-40B4-BE49-F238E27FC236}">
                <a16:creationId xmlns:a16="http://schemas.microsoft.com/office/drawing/2014/main" id="{13784742-26F3-3897-1084-01A9818361DB}"/>
              </a:ext>
            </a:extLst>
          </p:cNvPr>
          <p:cNvSpPr>
            <a:spLocks noGrp="1"/>
          </p:cNvSpPr>
          <p:nvPr>
            <p:ph idx="1"/>
          </p:nvPr>
        </p:nvSpPr>
        <p:spPr>
          <a:xfrm>
            <a:off x="5257800" y="2311588"/>
            <a:ext cx="6260390" cy="4351338"/>
          </a:xfrm>
        </p:spPr>
        <p:txBody>
          <a:bodyPr/>
          <a:lstStyle/>
          <a:p>
            <a:pPr marL="0" indent="0">
              <a:buNone/>
            </a:pPr>
            <a:r>
              <a:rPr lang="en-US" dirty="0"/>
              <a:t>In this session we discussed… </a:t>
            </a:r>
          </a:p>
          <a:p>
            <a:pPr marL="0" indent="0">
              <a:buNone/>
            </a:pPr>
            <a:endParaRPr lang="en-US" dirty="0"/>
          </a:p>
          <a:p>
            <a:pPr>
              <a:buFont typeface="Wingdings" pitchFamily="2" charset="2"/>
              <a:buChar char="ü"/>
            </a:pPr>
            <a:r>
              <a:rPr lang="en-US" sz="2400" dirty="0"/>
              <a:t>Healthy vs. unhealthy digital behaviors </a:t>
            </a:r>
          </a:p>
          <a:p>
            <a:pPr>
              <a:buFont typeface="Wingdings" pitchFamily="2" charset="2"/>
              <a:buChar char="ü"/>
            </a:pPr>
            <a:r>
              <a:rPr lang="en-US" sz="2400" dirty="0"/>
              <a:t>Unhealthy use of technology and its result </a:t>
            </a:r>
          </a:p>
          <a:p>
            <a:pPr>
              <a:buFont typeface="Wingdings" pitchFamily="2" charset="2"/>
              <a:buChar char="ü"/>
            </a:pPr>
            <a:r>
              <a:rPr lang="en-US" sz="2400" dirty="0"/>
              <a:t>Technology should increase trust, respect but not fear</a:t>
            </a:r>
          </a:p>
        </p:txBody>
      </p:sp>
      <p:grpSp>
        <p:nvGrpSpPr>
          <p:cNvPr id="4" name="Group 3">
            <a:extLst>
              <a:ext uri="{FF2B5EF4-FFF2-40B4-BE49-F238E27FC236}">
                <a16:creationId xmlns:a16="http://schemas.microsoft.com/office/drawing/2014/main" id="{317A1981-B10B-93FC-BBE9-417FD9334263}"/>
              </a:ext>
            </a:extLst>
          </p:cNvPr>
          <p:cNvGrpSpPr/>
          <p:nvPr/>
        </p:nvGrpSpPr>
        <p:grpSpPr>
          <a:xfrm>
            <a:off x="8679365" y="400221"/>
            <a:ext cx="3092278" cy="1290467"/>
            <a:chOff x="8414078" y="146447"/>
            <a:chExt cx="3603750" cy="1503914"/>
          </a:xfrm>
        </p:grpSpPr>
        <p:pic>
          <p:nvPicPr>
            <p:cNvPr id="5" name="Picture 4">
              <a:extLst>
                <a:ext uri="{FF2B5EF4-FFF2-40B4-BE49-F238E27FC236}">
                  <a16:creationId xmlns:a16="http://schemas.microsoft.com/office/drawing/2014/main" id="{372F75FF-DD77-296C-04BC-146D0E5CF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5E23100-18A5-7EA9-8A67-23201E53CE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170" name="Picture 2" descr="Young people using technology illustrations | Premium AI-generated vector">
            <a:extLst>
              <a:ext uri="{FF2B5EF4-FFF2-40B4-BE49-F238E27FC236}">
                <a16:creationId xmlns:a16="http://schemas.microsoft.com/office/drawing/2014/main" id="{2EF3B556-7E5C-FF64-0841-C4086FB2EB4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5" b="99361" l="1438" r="90096">
                        <a14:foregroundMark x1="1757" y1="68690" x2="2807" y2="68565"/>
                        <a14:foregroundMark x1="11821" y1="76198" x2="18530" y2="84505"/>
                        <a14:foregroundMark x1="18530" y1="84505" x2="22364" y2="92971"/>
                        <a14:foregroundMark x1="22364" y1="92971" x2="31629" y2="94888"/>
                        <a14:foregroundMark x1="31629" y1="94888" x2="42173" y2="94089"/>
                        <a14:foregroundMark x1="42173" y1="94089" x2="71725" y2="95687"/>
                        <a14:foregroundMark x1="71725" y1="95687" x2="74760" y2="93131"/>
                        <a14:foregroundMark x1="87061" y1="46166" x2="90096" y2="51597"/>
                        <a14:foregroundMark x1="57668" y1="99361" x2="75080" y2="97604"/>
                        <a14:backgroundMark x1="5911" y1="62620" x2="5112" y2="75080"/>
                        <a14:backgroundMark x1="7348" y1="69010" x2="8466" y2="72045"/>
                        <a14:backgroundMark x1="8147" y1="72364" x2="8786" y2="68211"/>
                        <a14:backgroundMark x1="8786" y1="67093" x2="9265" y2="71246"/>
                        <a14:backgroundMark x1="958" y1="69649" x2="958" y2="69649"/>
                        <a14:backgroundMark x1="1757" y1="69329" x2="2396" y2="70128"/>
                      </a14:backgroundRemoval>
                    </a14:imgEffect>
                  </a14:imgLayer>
                </a14:imgProps>
              </a:ext>
              <a:ext uri="{28A0092B-C50C-407E-A947-70E740481C1C}">
                <a14:useLocalDpi xmlns:a14="http://schemas.microsoft.com/office/drawing/2010/main" val="0"/>
              </a:ext>
            </a:extLst>
          </a:blip>
          <a:srcRect/>
          <a:stretch>
            <a:fillRect/>
          </a:stretch>
        </p:blipFill>
        <p:spPr bwMode="auto">
          <a:xfrm>
            <a:off x="0" y="1820378"/>
            <a:ext cx="4757980" cy="475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9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D8B8-68A7-6729-A203-5EB122F4BA6B}"/>
              </a:ext>
            </a:extLst>
          </p:cNvPr>
          <p:cNvSpPr>
            <a:spLocks noGrp="1"/>
          </p:cNvSpPr>
          <p:nvPr>
            <p:ph type="title"/>
          </p:nvPr>
        </p:nvSpPr>
        <p:spPr>
          <a:xfrm>
            <a:off x="838200" y="681037"/>
            <a:ext cx="9712569" cy="864211"/>
          </a:xfrm>
        </p:spPr>
        <p:txBody>
          <a:bodyPr>
            <a:normAutofit/>
          </a:bodyPr>
          <a:lstStyle/>
          <a:p>
            <a:pPr algn="ctr"/>
            <a:r>
              <a:rPr lang="en-US" sz="4000" dirty="0">
                <a:solidFill>
                  <a:schemeClr val="bg1"/>
                </a:solidFill>
                <a:highlight>
                  <a:srgbClr val="000000"/>
                </a:highlight>
              </a:rPr>
              <a:t>Password Tips</a:t>
            </a:r>
          </a:p>
        </p:txBody>
      </p:sp>
      <p:sp>
        <p:nvSpPr>
          <p:cNvPr id="8" name="Rectangle 7">
            <a:extLst>
              <a:ext uri="{FF2B5EF4-FFF2-40B4-BE49-F238E27FC236}">
                <a16:creationId xmlns:a16="http://schemas.microsoft.com/office/drawing/2014/main" id="{987807AE-CD26-4763-B662-E5B3237F9F7D}"/>
              </a:ext>
            </a:extLst>
          </p:cNvPr>
          <p:cNvSpPr/>
          <p:nvPr/>
        </p:nvSpPr>
        <p:spPr>
          <a:xfrm>
            <a:off x="515816" y="2046883"/>
            <a:ext cx="3563816" cy="646331"/>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rPr>
              <a:t>Make it long</a:t>
            </a:r>
          </a:p>
        </p:txBody>
      </p:sp>
      <p:sp>
        <p:nvSpPr>
          <p:cNvPr id="9" name="Rectangle 8">
            <a:extLst>
              <a:ext uri="{FF2B5EF4-FFF2-40B4-BE49-F238E27FC236}">
                <a16:creationId xmlns:a16="http://schemas.microsoft.com/office/drawing/2014/main" id="{C0F6BFEA-F6A6-CF40-8300-5DB381F5A274}"/>
              </a:ext>
            </a:extLst>
          </p:cNvPr>
          <p:cNvSpPr/>
          <p:nvPr/>
        </p:nvSpPr>
        <p:spPr>
          <a:xfrm>
            <a:off x="3912576" y="2754769"/>
            <a:ext cx="3563816" cy="646331"/>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rPr>
              <a:t>Mix it up</a:t>
            </a:r>
          </a:p>
        </p:txBody>
      </p:sp>
      <p:sp>
        <p:nvSpPr>
          <p:cNvPr id="10" name="Rectangle 9">
            <a:extLst>
              <a:ext uri="{FF2B5EF4-FFF2-40B4-BE49-F238E27FC236}">
                <a16:creationId xmlns:a16="http://schemas.microsoft.com/office/drawing/2014/main" id="{097570AA-84DE-1830-D1CC-36254AE02805}"/>
              </a:ext>
            </a:extLst>
          </p:cNvPr>
          <p:cNvSpPr/>
          <p:nvPr/>
        </p:nvSpPr>
        <p:spPr>
          <a:xfrm>
            <a:off x="8112370" y="2040454"/>
            <a:ext cx="3563816" cy="1200329"/>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rPr>
              <a:t>Avoid obvious terms</a:t>
            </a:r>
          </a:p>
        </p:txBody>
      </p:sp>
      <p:sp>
        <p:nvSpPr>
          <p:cNvPr id="11" name="Rectangle 10">
            <a:extLst>
              <a:ext uri="{FF2B5EF4-FFF2-40B4-BE49-F238E27FC236}">
                <a16:creationId xmlns:a16="http://schemas.microsoft.com/office/drawing/2014/main" id="{B60C309D-D3DE-7773-0276-7336BD18586D}"/>
              </a:ext>
            </a:extLst>
          </p:cNvPr>
          <p:cNvSpPr/>
          <p:nvPr/>
        </p:nvSpPr>
        <p:spPr>
          <a:xfrm>
            <a:off x="298939" y="3973408"/>
            <a:ext cx="4765431" cy="646331"/>
          </a:xfrm>
          <a:prstGeom prst="rect">
            <a:avLst/>
          </a:prstGeom>
          <a:noFill/>
        </p:spPr>
        <p:txBody>
          <a:bodyPr wrap="square" lIns="91440" tIns="45720" rIns="91440" bIns="45720">
            <a:spAutoFit/>
          </a:bodyPr>
          <a:lstStyle/>
          <a:p>
            <a:pPr algn="ctr"/>
            <a:r>
              <a:rPr lang="en-GB" sz="3600" dirty="0">
                <a:ln w="0"/>
                <a:effectLst>
                  <a:outerShdw blurRad="38100" dist="19050" dir="2700000" algn="tl" rotWithShape="0">
                    <a:schemeClr val="dk1">
                      <a:alpha val="40000"/>
                    </a:schemeClr>
                  </a:outerShdw>
                </a:effectLst>
              </a:rPr>
              <a:t>Something unique</a:t>
            </a:r>
            <a:endParaRPr lang="en-GB" sz="36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946347C3-0252-4FDA-FA88-5ED4B6BF77A5}"/>
              </a:ext>
            </a:extLst>
          </p:cNvPr>
          <p:cNvSpPr/>
          <p:nvPr/>
        </p:nvSpPr>
        <p:spPr>
          <a:xfrm>
            <a:off x="7265377" y="3973408"/>
            <a:ext cx="3563816" cy="646331"/>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rPr>
              <a:t>Keep it a secret</a:t>
            </a:r>
          </a:p>
        </p:txBody>
      </p:sp>
      <p:sp>
        <p:nvSpPr>
          <p:cNvPr id="13" name="Rectangle 12">
            <a:extLst>
              <a:ext uri="{FF2B5EF4-FFF2-40B4-BE49-F238E27FC236}">
                <a16:creationId xmlns:a16="http://schemas.microsoft.com/office/drawing/2014/main" id="{7229537B-0F46-1C2A-1B9B-2C493849B950}"/>
              </a:ext>
            </a:extLst>
          </p:cNvPr>
          <p:cNvSpPr/>
          <p:nvPr/>
        </p:nvSpPr>
        <p:spPr>
          <a:xfrm>
            <a:off x="4079632" y="5192047"/>
            <a:ext cx="3563816" cy="646331"/>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rPr>
              <a:t>Change it often</a:t>
            </a:r>
          </a:p>
        </p:txBody>
      </p:sp>
      <p:grpSp>
        <p:nvGrpSpPr>
          <p:cNvPr id="17" name="Group 16">
            <a:extLst>
              <a:ext uri="{FF2B5EF4-FFF2-40B4-BE49-F238E27FC236}">
                <a16:creationId xmlns:a16="http://schemas.microsoft.com/office/drawing/2014/main" id="{B4E434ED-3E55-0FC9-FC50-B986E92C99E7}"/>
              </a:ext>
            </a:extLst>
          </p:cNvPr>
          <p:cNvGrpSpPr/>
          <p:nvPr/>
        </p:nvGrpSpPr>
        <p:grpSpPr>
          <a:xfrm>
            <a:off x="8714535" y="383674"/>
            <a:ext cx="3092278" cy="1290467"/>
            <a:chOff x="8414078" y="146447"/>
            <a:chExt cx="3603750" cy="1503914"/>
          </a:xfrm>
        </p:grpSpPr>
        <p:pic>
          <p:nvPicPr>
            <p:cNvPr id="18" name="Picture 17">
              <a:extLst>
                <a:ext uri="{FF2B5EF4-FFF2-40B4-BE49-F238E27FC236}">
                  <a16:creationId xmlns:a16="http://schemas.microsoft.com/office/drawing/2014/main" id="{999011DF-D525-CF17-7224-9B6FA88DD7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9" name="Picture 18">
              <a:extLst>
                <a:ext uri="{FF2B5EF4-FFF2-40B4-BE49-F238E27FC236}">
                  <a16:creationId xmlns:a16="http://schemas.microsoft.com/office/drawing/2014/main" id="{4BCCF284-0F2B-A772-B5A8-9BF6D8AB5C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20" name="Right Triangle 19">
            <a:extLst>
              <a:ext uri="{FF2B5EF4-FFF2-40B4-BE49-F238E27FC236}">
                <a16:creationId xmlns:a16="http://schemas.microsoft.com/office/drawing/2014/main" id="{E39D3D7C-6D4B-4B4A-2025-08B35A2A9578}"/>
              </a:ext>
            </a:extLst>
          </p:cNvPr>
          <p:cNvSpPr/>
          <p:nvPr/>
        </p:nvSpPr>
        <p:spPr>
          <a:xfrm>
            <a:off x="251460" y="6103620"/>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0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3704898" y="5083494"/>
            <a:ext cx="8431304" cy="1103158"/>
          </a:xfrm>
        </p:spPr>
        <p:txBody>
          <a:bodyPr>
            <a:noAutofit/>
          </a:bodyPr>
          <a:lstStyle/>
          <a:p>
            <a:r>
              <a:rPr lang="en-US" sz="2400" b="1" dirty="0">
                <a:solidFill>
                  <a:schemeClr val="bg1"/>
                </a:solidFill>
                <a:highlight>
                  <a:srgbClr val="000000"/>
                </a:highlight>
              </a:rPr>
              <a:t>Navigating Unhealthy Digital Relationships </a:t>
            </a:r>
          </a:p>
          <a:p>
            <a:r>
              <a:rPr lang="en-US" sz="2400" b="1" dirty="0">
                <a:solidFill>
                  <a:schemeClr val="bg1"/>
                </a:solidFill>
                <a:highlight>
                  <a:srgbClr val="000000"/>
                </a:highlight>
              </a:rPr>
              <a:t> VIP Curriculum Grades 6-7</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710" y="917628"/>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7756" y="2024022"/>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962944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5229-97DF-6501-6E5B-04A35C2B7915}"/>
              </a:ext>
            </a:extLst>
          </p:cNvPr>
          <p:cNvSpPr>
            <a:spLocks noGrp="1"/>
          </p:cNvSpPr>
          <p:nvPr>
            <p:ph type="title"/>
          </p:nvPr>
        </p:nvSpPr>
        <p:spPr>
          <a:xfrm>
            <a:off x="838200" y="2766218"/>
            <a:ext cx="10515600" cy="1325563"/>
          </a:xfrm>
        </p:spPr>
        <p:txBody>
          <a:bodyPr/>
          <a:lstStyle/>
          <a:p>
            <a:pPr algn="ctr"/>
            <a:r>
              <a:rPr lang="en-US" dirty="0">
                <a:solidFill>
                  <a:schemeClr val="bg1"/>
                </a:solidFill>
                <a:highlight>
                  <a:srgbClr val="000000"/>
                </a:highlight>
              </a:rPr>
              <a:t>Understanding Digital Consent</a:t>
            </a:r>
          </a:p>
        </p:txBody>
      </p:sp>
      <p:grpSp>
        <p:nvGrpSpPr>
          <p:cNvPr id="4" name="Group 3">
            <a:extLst>
              <a:ext uri="{FF2B5EF4-FFF2-40B4-BE49-F238E27FC236}">
                <a16:creationId xmlns:a16="http://schemas.microsoft.com/office/drawing/2014/main" id="{30CEDB61-8425-721F-67CE-01E56AFBB017}"/>
              </a:ext>
            </a:extLst>
          </p:cNvPr>
          <p:cNvGrpSpPr/>
          <p:nvPr/>
        </p:nvGrpSpPr>
        <p:grpSpPr>
          <a:xfrm>
            <a:off x="8644196" y="445386"/>
            <a:ext cx="3092278" cy="1290467"/>
            <a:chOff x="8414078" y="146447"/>
            <a:chExt cx="3603750" cy="1503914"/>
          </a:xfrm>
        </p:grpSpPr>
        <p:pic>
          <p:nvPicPr>
            <p:cNvPr id="5" name="Picture 4">
              <a:extLst>
                <a:ext uri="{FF2B5EF4-FFF2-40B4-BE49-F238E27FC236}">
                  <a16:creationId xmlns:a16="http://schemas.microsoft.com/office/drawing/2014/main" id="{1E577B9D-F76F-0CBC-423E-D1C42A0718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B0E6C05-EBF7-BB8F-0CDE-9B088AFE58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44636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C8FE-846F-2EA4-68F2-1D4B1381310E}"/>
              </a:ext>
            </a:extLst>
          </p:cNvPr>
          <p:cNvSpPr>
            <a:spLocks noGrp="1"/>
          </p:cNvSpPr>
          <p:nvPr>
            <p:ph type="title"/>
          </p:nvPr>
        </p:nvSpPr>
        <p:spPr>
          <a:xfrm>
            <a:off x="838199" y="2119164"/>
            <a:ext cx="10515600" cy="1325563"/>
          </a:xfrm>
        </p:spPr>
        <p:txBody>
          <a:bodyPr>
            <a:normAutofit/>
          </a:bodyPr>
          <a:lstStyle/>
          <a:p>
            <a:pPr algn="ctr"/>
            <a:r>
              <a:rPr lang="en-US" sz="5400" b="1" dirty="0"/>
              <a:t>Digital Consent </a:t>
            </a:r>
          </a:p>
        </p:txBody>
      </p:sp>
      <p:grpSp>
        <p:nvGrpSpPr>
          <p:cNvPr id="4" name="Group 3">
            <a:extLst>
              <a:ext uri="{FF2B5EF4-FFF2-40B4-BE49-F238E27FC236}">
                <a16:creationId xmlns:a16="http://schemas.microsoft.com/office/drawing/2014/main" id="{E473666C-6F87-EC34-2E0E-88BE46B5FBFC}"/>
              </a:ext>
            </a:extLst>
          </p:cNvPr>
          <p:cNvGrpSpPr/>
          <p:nvPr/>
        </p:nvGrpSpPr>
        <p:grpSpPr>
          <a:xfrm>
            <a:off x="8679365" y="427801"/>
            <a:ext cx="3092278" cy="1290467"/>
            <a:chOff x="8414078" y="146447"/>
            <a:chExt cx="3603750" cy="1503914"/>
          </a:xfrm>
        </p:grpSpPr>
        <p:pic>
          <p:nvPicPr>
            <p:cNvPr id="5" name="Picture 4">
              <a:extLst>
                <a:ext uri="{FF2B5EF4-FFF2-40B4-BE49-F238E27FC236}">
                  <a16:creationId xmlns:a16="http://schemas.microsoft.com/office/drawing/2014/main" id="{5A809F08-EF6F-D97C-F487-34D29BB7E0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438B18BE-B17C-5E1B-6278-EF2FDE1160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9218" name="Picture 2" descr="Healthy Relationships – Gender and Sexuality Campus Center – UW–Madison">
            <a:extLst>
              <a:ext uri="{FF2B5EF4-FFF2-40B4-BE49-F238E27FC236}">
                <a16:creationId xmlns:a16="http://schemas.microsoft.com/office/drawing/2014/main" id="{6F9256EE-15F3-9642-D2F6-6C28C287D73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777" b="89894" l="21688" r="96188">
                        <a14:foregroundMark x1="24500" y1="21809" x2="24500" y2="21809"/>
                        <a14:foregroundMark x1="21875" y1="16223" x2="21688" y2="25000"/>
                        <a14:foregroundMark x1="26250" y1="49202" x2="31000" y2="32713"/>
                        <a14:foregroundMark x1="31000" y1="32713" x2="31375" y2="22606"/>
                        <a14:foregroundMark x1="37250" y1="67021" x2="40500" y2="66223"/>
                        <a14:foregroundMark x1="39563" y1="27394" x2="45188" y2="39096"/>
                        <a14:foregroundMark x1="45188" y1="39096" x2="49625" y2="28191"/>
                        <a14:foregroundMark x1="70563" y1="8777" x2="70250" y2="34043"/>
                        <a14:foregroundMark x1="70250" y1="34043" x2="64250" y2="21809"/>
                        <a14:foregroundMark x1="69000" y1="47606" x2="73188" y2="25798"/>
                        <a14:foregroundMark x1="63500" y1="29787" x2="69563" y2="8777"/>
                        <a14:foregroundMark x1="82313" y1="59840" x2="76438" y2="56649"/>
                        <a14:foregroundMark x1="76438" y1="56649" x2="80000" y2="77926"/>
                        <a14:foregroundMark x1="80000" y1="77926" x2="84438" y2="63830"/>
                        <a14:foregroundMark x1="82500" y1="55851" x2="80625" y2="52660"/>
                        <a14:foregroundMark x1="73750" y1="56649" x2="79250" y2="80851"/>
                        <a14:foregroundMark x1="79688" y1="89096" x2="83813" y2="70479"/>
                        <a14:foregroundMark x1="83813" y1="70479" x2="81375" y2="48404"/>
                        <a14:foregroundMark x1="73188" y1="55053" x2="79125" y2="53989"/>
                        <a14:foregroundMark x1="79125" y1="53989" x2="84438" y2="56649"/>
                        <a14:foregroundMark x1="91063" y1="34840" x2="92375" y2="63564"/>
                        <a14:foregroundMark x1="92375" y1="63564" x2="96188" y2="43883"/>
                        <a14:foregroundMark x1="96188" y1="43883" x2="95625" y2="40426"/>
                        <a14:foregroundMark x1="58000" y1="58245" x2="62563" y2="64628"/>
                        <a14:foregroundMark x1="61438" y1="76862" x2="55563" y2="68883"/>
                        <a14:foregroundMark x1="55563" y1="68883" x2="59688" y2="71277"/>
                        <a14:foregroundMark x1="32313" y1="65426" x2="36875" y2="82447"/>
                        <a14:foregroundMark x1="36875" y1="82447" x2="36313" y2="69681"/>
                        <a14:foregroundMark x1="30438" y1="67819" x2="35000" y2="83245"/>
                        <a14:foregroundMark x1="35000" y1="83245" x2="40125" y2="70213"/>
                        <a14:foregroundMark x1="40125" y1="70213" x2="34313" y2="63032"/>
                        <a14:foregroundMark x1="34313" y1="63032" x2="31750" y2="63830"/>
                        <a14:foregroundMark x1="83813" y1="68617" x2="84813" y2="59043"/>
                        <a14:foregroundMark x1="73188" y1="54255" x2="75688" y2="76862"/>
                        <a14:foregroundMark x1="75688" y1="76862" x2="79250" y2="86436"/>
                        <a14:foregroundMark x1="72625" y1="59840" x2="78188" y2="49468"/>
                        <a14:foregroundMark x1="78188" y1="49468" x2="83813" y2="48404"/>
                        <a14:foregroundMark x1="62563" y1="11968" x2="65063" y2="8777"/>
                        <a14:foregroundMark x1="23063" y1="11170" x2="25500" y2="34043"/>
                        <a14:foregroundMark x1="25500" y1="34043" x2="31375" y2="31383"/>
                        <a14:foregroundMark x1="31375" y1="31383" x2="31188" y2="25798"/>
                        <a14:foregroundMark x1="78938" y1="89628" x2="75875" y2="74202"/>
                        <a14:foregroundMark x1="77188" y1="84043" x2="73625" y2="63564"/>
                        <a14:foregroundMark x1="73625" y1="63564" x2="78688" y2="50266"/>
                        <a14:foregroundMark x1="78688" y1="50266" x2="83875" y2="51596"/>
                      </a14:backgroundRemoval>
                    </a14:imgEffect>
                  </a14:imgLayer>
                </a14:imgProps>
              </a:ext>
              <a:ext uri="{28A0092B-C50C-407E-A947-70E740481C1C}">
                <a14:useLocalDpi xmlns:a14="http://schemas.microsoft.com/office/drawing/2010/main" val="0"/>
              </a:ext>
            </a:extLst>
          </a:blip>
          <a:srcRect l="19201"/>
          <a:stretch>
            <a:fillRect/>
          </a:stretch>
        </p:blipFill>
        <p:spPr bwMode="auto">
          <a:xfrm>
            <a:off x="2802609" y="3444727"/>
            <a:ext cx="6586779" cy="19159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2F0624-4C1E-B86D-C8A3-2E3E6B9ED604}"/>
              </a:ext>
            </a:extLst>
          </p:cNvPr>
          <p:cNvSpPr txBox="1"/>
          <p:nvPr/>
        </p:nvSpPr>
        <p:spPr>
          <a:xfrm>
            <a:off x="206643" y="6409248"/>
            <a:ext cx="7377194" cy="276999"/>
          </a:xfrm>
          <a:prstGeom prst="rect">
            <a:avLst/>
          </a:prstGeom>
          <a:noFill/>
        </p:spPr>
        <p:txBody>
          <a:bodyPr wrap="square" rtlCol="0">
            <a:spAutoFit/>
          </a:bodyPr>
          <a:lstStyle/>
          <a:p>
            <a:r>
              <a:rPr lang="en-US" sz="1200" dirty="0"/>
              <a:t>Image Source: </a:t>
            </a:r>
            <a:r>
              <a:rPr lang="en-US" sz="1200" dirty="0" err="1"/>
              <a:t>lgbt.wisc.edu</a:t>
            </a:r>
            <a:endParaRPr lang="en-US" sz="1200" dirty="0"/>
          </a:p>
        </p:txBody>
      </p:sp>
    </p:spTree>
    <p:extLst>
      <p:ext uri="{BB962C8B-B14F-4D97-AF65-F5344CB8AC3E}">
        <p14:creationId xmlns:p14="http://schemas.microsoft.com/office/powerpoint/2010/main" val="59147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7F38-4737-434E-C05B-98BFC7DA20A2}"/>
              </a:ext>
            </a:extLst>
          </p:cNvPr>
          <p:cNvSpPr>
            <a:spLocks noGrp="1"/>
          </p:cNvSpPr>
          <p:nvPr>
            <p:ph type="title"/>
          </p:nvPr>
        </p:nvSpPr>
        <p:spPr/>
        <p:txBody>
          <a:bodyPr/>
          <a:lstStyle/>
          <a:p>
            <a:r>
              <a:rPr lang="en-US" dirty="0"/>
              <a:t>What does it look like… ? </a:t>
            </a:r>
          </a:p>
        </p:txBody>
      </p:sp>
      <p:grpSp>
        <p:nvGrpSpPr>
          <p:cNvPr id="4" name="Group 3">
            <a:extLst>
              <a:ext uri="{FF2B5EF4-FFF2-40B4-BE49-F238E27FC236}">
                <a16:creationId xmlns:a16="http://schemas.microsoft.com/office/drawing/2014/main" id="{3A2CA3F9-4AA6-4E2A-5CAD-136E62A9DA1D}"/>
              </a:ext>
            </a:extLst>
          </p:cNvPr>
          <p:cNvGrpSpPr/>
          <p:nvPr/>
        </p:nvGrpSpPr>
        <p:grpSpPr>
          <a:xfrm>
            <a:off x="8784873" y="230188"/>
            <a:ext cx="3092278" cy="1290467"/>
            <a:chOff x="8414078" y="146447"/>
            <a:chExt cx="3603750" cy="1503914"/>
          </a:xfrm>
        </p:grpSpPr>
        <p:pic>
          <p:nvPicPr>
            <p:cNvPr id="5" name="Picture 4">
              <a:extLst>
                <a:ext uri="{FF2B5EF4-FFF2-40B4-BE49-F238E27FC236}">
                  <a16:creationId xmlns:a16="http://schemas.microsoft.com/office/drawing/2014/main" id="{FF9D9906-F67A-89EF-0133-6D0C38C48E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E4E1223-7C4D-A7E9-ED94-9F4018D84B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6386" name="Picture 2" descr="Group of people chatting online. Cellphone screen with friends talking by  internet. Flat vector illustration. 24188672 Vector Art at Vecteezy">
            <a:extLst>
              <a:ext uri="{FF2B5EF4-FFF2-40B4-BE49-F238E27FC236}">
                <a16:creationId xmlns:a16="http://schemas.microsoft.com/office/drawing/2014/main" id="{21275439-EDFA-A865-F1C3-165576CE08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7071" r="92323">
                        <a14:foregroundMark x1="9226" y1="45714" x2="7205" y2="56429"/>
                        <a14:foregroundMark x1="7205" y1="56429" x2="9428" y2="60204"/>
                        <a14:foregroundMark x1="37508" y1="29388" x2="41145" y2="51020"/>
                        <a14:foregroundMark x1="41145" y1="51020" x2="59125" y2="76531"/>
                        <a14:foregroundMark x1="59125" y1="76531" x2="62222" y2="66939"/>
                        <a14:foregroundMark x1="62222" y1="66939" x2="44579" y2="34490"/>
                        <a14:foregroundMark x1="44579" y1="34490" x2="40000" y2="30102"/>
                        <a14:foregroundMark x1="75219" y1="18673" x2="66263" y2="18367"/>
                        <a14:foregroundMark x1="66263" y1="18367" x2="62088" y2="27959"/>
                        <a14:foregroundMark x1="62088" y1="27959" x2="66734" y2="39388"/>
                        <a14:foregroundMark x1="66734" y1="39388" x2="76633" y2="37245"/>
                        <a14:foregroundMark x1="76633" y1="37245" x2="80337" y2="23265"/>
                        <a14:foregroundMark x1="80337" y1="23265" x2="74613" y2="16327"/>
                        <a14:foregroundMark x1="74613" y1="16327" x2="72929" y2="16224"/>
                        <a14:foregroundMark x1="86869" y1="61939" x2="79125" y2="60306"/>
                        <a14:foregroundMark x1="79125" y1="60306" x2="75219" y2="68776"/>
                        <a14:foregroundMark x1="75219" y1="68776" x2="78519" y2="80306"/>
                        <a14:foregroundMark x1="78519" y1="80306" x2="86599" y2="80816"/>
                        <a14:foregroundMark x1="86599" y1="80816" x2="91246" y2="73061"/>
                        <a14:foregroundMark x1="91246" y1="73061" x2="88552" y2="63367"/>
                        <a14:foregroundMark x1="88552" y1="63367" x2="85926" y2="73980"/>
                        <a14:foregroundMark x1="85926" y1="73980" x2="85926" y2="74082"/>
                        <a14:foregroundMark x1="92121" y1="69898" x2="91380" y2="79796"/>
                        <a14:foregroundMark x1="91380" y1="79796" x2="92323" y2="80918"/>
                        <a14:foregroundMark x1="27003" y1="31122" x2="27003" y2="31122"/>
                        <a14:foregroundMark x1="27205" y1="30102" x2="27205" y2="30102"/>
                        <a14:foregroundMark x1="26330" y1="32857" x2="28350" y2="29388"/>
                      </a14:backgroundRemoval>
                    </a14:imgEffect>
                  </a14:imgLayer>
                </a14:imgProps>
              </a:ext>
              <a:ext uri="{28A0092B-C50C-407E-A947-70E740481C1C}">
                <a14:useLocalDpi xmlns:a14="http://schemas.microsoft.com/office/drawing/2010/main" val="0"/>
              </a:ext>
            </a:extLst>
          </a:blip>
          <a:srcRect/>
          <a:stretch>
            <a:fillRect/>
          </a:stretch>
        </p:blipFill>
        <p:spPr bwMode="auto">
          <a:xfrm>
            <a:off x="2456194" y="1520655"/>
            <a:ext cx="7279611" cy="480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2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F4644-D958-9FE9-57EA-96D143259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EB3AD-DECB-A86C-107D-5B7F67E4D207}"/>
              </a:ext>
            </a:extLst>
          </p:cNvPr>
          <p:cNvSpPr>
            <a:spLocks noGrp="1"/>
          </p:cNvSpPr>
          <p:nvPr>
            <p:ph type="title"/>
          </p:nvPr>
        </p:nvSpPr>
        <p:spPr/>
        <p:txBody>
          <a:bodyPr/>
          <a:lstStyle/>
          <a:p>
            <a:r>
              <a:rPr lang="en-US" dirty="0"/>
              <a:t>What does it look like… ? </a:t>
            </a:r>
          </a:p>
        </p:txBody>
      </p:sp>
      <p:grpSp>
        <p:nvGrpSpPr>
          <p:cNvPr id="4" name="Group 3">
            <a:extLst>
              <a:ext uri="{FF2B5EF4-FFF2-40B4-BE49-F238E27FC236}">
                <a16:creationId xmlns:a16="http://schemas.microsoft.com/office/drawing/2014/main" id="{6E5D7A77-AA40-0C30-96DC-AF82DC80D092}"/>
              </a:ext>
            </a:extLst>
          </p:cNvPr>
          <p:cNvGrpSpPr/>
          <p:nvPr/>
        </p:nvGrpSpPr>
        <p:grpSpPr>
          <a:xfrm>
            <a:off x="8503519" y="535158"/>
            <a:ext cx="3092278" cy="1290467"/>
            <a:chOff x="8414078" y="146447"/>
            <a:chExt cx="3603750" cy="1503914"/>
          </a:xfrm>
        </p:grpSpPr>
        <p:pic>
          <p:nvPicPr>
            <p:cNvPr id="5" name="Picture 4">
              <a:extLst>
                <a:ext uri="{FF2B5EF4-FFF2-40B4-BE49-F238E27FC236}">
                  <a16:creationId xmlns:a16="http://schemas.microsoft.com/office/drawing/2014/main" id="{C8B771FE-3D4D-8EC3-D54D-F3E508BD0D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35C19A3-EA84-8987-DEF1-0F2C98EC95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242" name="Picture 2" descr="Cartoon characters writing messages,texting to each other | Premium Vector">
            <a:extLst>
              <a:ext uri="{FF2B5EF4-FFF2-40B4-BE49-F238E27FC236}">
                <a16:creationId xmlns:a16="http://schemas.microsoft.com/office/drawing/2014/main" id="{0A00A488-7566-5796-E4B2-7D79CFC8C3A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90" b="90096" l="9585" r="89617">
                        <a14:foregroundMark x1="22684" y1="84984" x2="25719" y2="89457"/>
                        <a14:foregroundMark x1="29553" y1="85623" x2="30990" y2="89137"/>
                        <a14:foregroundMark x1="68850" y1="90096" x2="71086" y2="87859"/>
                        <a14:foregroundMark x1="75559" y1="88179" x2="76358" y2="86581"/>
                        <a14:foregroundMark x1="75080" y1="87859" x2="73482" y2="88179"/>
                        <a14:foregroundMark x1="77796" y1="45048" x2="78435" y2="46006"/>
                        <a14:foregroundMark x1="78754" y1="38339" x2="76997" y2="26518"/>
                        <a14:foregroundMark x1="76997" y1="26518" x2="73323" y2="14377"/>
                        <a14:foregroundMark x1="73323" y1="14377" x2="70128" y2="11821"/>
                        <a14:foregroundMark x1="15655" y1="27796" x2="19010" y2="14696"/>
                        <a14:foregroundMark x1="19010" y1="14696" x2="26518" y2="10543"/>
                        <a14:foregroundMark x1="26518" y1="10543" x2="32268" y2="14058"/>
                        <a14:foregroundMark x1="32268" y1="14058" x2="32268" y2="13738"/>
                        <a14:foregroundMark x1="39297" y1="10224" x2="44569" y2="8307"/>
                        <a14:foregroundMark x1="53355" y1="11182" x2="60703" y2="6390"/>
                        <a14:foregroundMark x1="60703" y1="6390" x2="63738" y2="7668"/>
                        <a14:foregroundMark x1="18690" y1="37700" x2="22364" y2="47604"/>
                        <a14:foregroundMark x1="22364" y1="47604" x2="28754" y2="54633"/>
                        <a14:foregroundMark x1="28754" y1="54633" x2="30351" y2="65495"/>
                        <a14:foregroundMark x1="17891" y1="30671" x2="14377" y2="43450"/>
                        <a14:foregroundMark x1="14377" y1="43450" x2="20128" y2="57188"/>
                        <a14:foregroundMark x1="20128" y1="57188" x2="34345" y2="60383"/>
                        <a14:foregroundMark x1="34345" y1="60383" x2="37061" y2="60383"/>
                        <a14:foregroundMark x1="23642" y1="59425" x2="35144" y2="70288"/>
                        <a14:foregroundMark x1="35144" y1="70288" x2="37700" y2="81150"/>
                        <a14:foregroundMark x1="37700" y1="81150" x2="44249" y2="86262"/>
                        <a14:foregroundMark x1="44249" y1="86262" x2="45527" y2="86262"/>
                        <a14:foregroundMark x1="62141" y1="69010" x2="60064" y2="68051"/>
                      </a14:backgroundRemoval>
                    </a14:imgEffect>
                  </a14:imgLayer>
                </a14:imgProps>
              </a:ext>
              <a:ext uri="{28A0092B-C50C-407E-A947-70E740481C1C}">
                <a14:useLocalDpi xmlns:a14="http://schemas.microsoft.com/office/drawing/2010/main" val="0"/>
              </a:ext>
            </a:extLst>
          </a:blip>
          <a:srcRect/>
          <a:stretch>
            <a:fillRect/>
          </a:stretch>
        </p:blipFill>
        <p:spPr bwMode="auto">
          <a:xfrm>
            <a:off x="1606878" y="1567713"/>
            <a:ext cx="9510258" cy="47551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72E9EFE-E95E-63F4-4773-7A9D41721A60}"/>
              </a:ext>
            </a:extLst>
          </p:cNvPr>
          <p:cNvSpPr txBox="1"/>
          <p:nvPr/>
        </p:nvSpPr>
        <p:spPr>
          <a:xfrm>
            <a:off x="206643" y="6409248"/>
            <a:ext cx="7377194" cy="276999"/>
          </a:xfrm>
          <a:prstGeom prst="rect">
            <a:avLst/>
          </a:prstGeom>
          <a:noFill/>
        </p:spPr>
        <p:txBody>
          <a:bodyPr wrap="square" rtlCol="0">
            <a:spAutoFit/>
          </a:bodyPr>
          <a:lstStyle/>
          <a:p>
            <a:r>
              <a:rPr lang="en-US" sz="1200" dirty="0"/>
              <a:t>Image Source: </a:t>
            </a:r>
            <a:r>
              <a:rPr lang="en-US" sz="1200" dirty="0" err="1"/>
              <a:t>freepik.com</a:t>
            </a:r>
            <a:endParaRPr lang="en-US" sz="1200" dirty="0"/>
          </a:p>
        </p:txBody>
      </p:sp>
    </p:spTree>
    <p:extLst>
      <p:ext uri="{BB962C8B-B14F-4D97-AF65-F5344CB8AC3E}">
        <p14:creationId xmlns:p14="http://schemas.microsoft.com/office/powerpoint/2010/main" val="96983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Is this OK to Share? Ask before sharing photos, texts, or videos.">
            <a:hlinkClick r:id="" action="ppaction://media"/>
            <a:extLst>
              <a:ext uri="{FF2B5EF4-FFF2-40B4-BE49-F238E27FC236}">
                <a16:creationId xmlns:a16="http://schemas.microsoft.com/office/drawing/2014/main" id="{AF713BD5-B136-A14E-8A19-B139AA8FF9B4}"/>
              </a:ext>
            </a:extLst>
          </p:cNvPr>
          <p:cNvPicPr>
            <a:picLocks noRot="1" noChangeAspect="1"/>
          </p:cNvPicPr>
          <p:nvPr>
            <a:videoFile r:link="rId1"/>
          </p:nvPr>
        </p:nvPicPr>
        <p:blipFill>
          <a:blip r:embed="rId4"/>
          <a:stretch>
            <a:fillRect/>
          </a:stretch>
        </p:blipFill>
        <p:spPr>
          <a:xfrm>
            <a:off x="2128309" y="1444430"/>
            <a:ext cx="7935381" cy="4483490"/>
          </a:xfrm>
          <a:prstGeom prst="rect">
            <a:avLst/>
          </a:prstGeom>
        </p:spPr>
      </p:pic>
      <p:grpSp>
        <p:nvGrpSpPr>
          <p:cNvPr id="5" name="Group 4">
            <a:extLst>
              <a:ext uri="{FF2B5EF4-FFF2-40B4-BE49-F238E27FC236}">
                <a16:creationId xmlns:a16="http://schemas.microsoft.com/office/drawing/2014/main" id="{4EF11F5B-6936-AE37-91B0-2322630B5F74}"/>
              </a:ext>
            </a:extLst>
          </p:cNvPr>
          <p:cNvGrpSpPr/>
          <p:nvPr/>
        </p:nvGrpSpPr>
        <p:grpSpPr>
          <a:xfrm>
            <a:off x="9215438" y="304710"/>
            <a:ext cx="2638697" cy="1139720"/>
            <a:chOff x="8414078" y="146447"/>
            <a:chExt cx="3603750" cy="1503914"/>
          </a:xfrm>
        </p:grpSpPr>
        <p:pic>
          <p:nvPicPr>
            <p:cNvPr id="6" name="Picture 5">
              <a:extLst>
                <a:ext uri="{FF2B5EF4-FFF2-40B4-BE49-F238E27FC236}">
                  <a16:creationId xmlns:a16="http://schemas.microsoft.com/office/drawing/2014/main" id="{E6125110-CAF2-3811-07C9-FA09B96C18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74C09CD7-FDAF-1AE2-5D81-6D6DBCFF72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9" name="Right Triangle 8">
            <a:extLst>
              <a:ext uri="{FF2B5EF4-FFF2-40B4-BE49-F238E27FC236}">
                <a16:creationId xmlns:a16="http://schemas.microsoft.com/office/drawing/2014/main" id="{5A482284-DFBF-E212-D9A2-CC4FCC33799F}"/>
              </a:ext>
            </a:extLst>
          </p:cNvPr>
          <p:cNvSpPr/>
          <p:nvPr/>
        </p:nvSpPr>
        <p:spPr>
          <a:xfrm>
            <a:off x="251460" y="6103620"/>
            <a:ext cx="586740" cy="434340"/>
          </a:xfrm>
          <a:prstGeom prst="rtTriangl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4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5D99-500D-BE3A-4859-DCED28AA4CA1}"/>
              </a:ext>
            </a:extLst>
          </p:cNvPr>
          <p:cNvSpPr>
            <a:spLocks noGrp="1"/>
          </p:cNvSpPr>
          <p:nvPr>
            <p:ph type="title"/>
          </p:nvPr>
        </p:nvSpPr>
        <p:spPr>
          <a:xfrm>
            <a:off x="838200" y="2766218"/>
            <a:ext cx="10515600" cy="1325563"/>
          </a:xfrm>
        </p:spPr>
        <p:txBody>
          <a:bodyPr/>
          <a:lstStyle/>
          <a:p>
            <a:pPr algn="ctr"/>
            <a:r>
              <a:rPr lang="en-US" b="1" dirty="0"/>
              <a:t>Scenario Activity </a:t>
            </a:r>
          </a:p>
        </p:txBody>
      </p:sp>
      <p:grpSp>
        <p:nvGrpSpPr>
          <p:cNvPr id="4" name="Group 3">
            <a:extLst>
              <a:ext uri="{FF2B5EF4-FFF2-40B4-BE49-F238E27FC236}">
                <a16:creationId xmlns:a16="http://schemas.microsoft.com/office/drawing/2014/main" id="{1768CC34-58A1-6556-79B9-6D10513A8A77}"/>
              </a:ext>
            </a:extLst>
          </p:cNvPr>
          <p:cNvGrpSpPr/>
          <p:nvPr/>
        </p:nvGrpSpPr>
        <p:grpSpPr>
          <a:xfrm>
            <a:off x="8644196" y="357463"/>
            <a:ext cx="3092278" cy="1290467"/>
            <a:chOff x="8414078" y="146447"/>
            <a:chExt cx="3603750" cy="1503914"/>
          </a:xfrm>
        </p:grpSpPr>
        <p:pic>
          <p:nvPicPr>
            <p:cNvPr id="5" name="Picture 4">
              <a:extLst>
                <a:ext uri="{FF2B5EF4-FFF2-40B4-BE49-F238E27FC236}">
                  <a16:creationId xmlns:a16="http://schemas.microsoft.com/office/drawing/2014/main" id="{764DCD6F-59E3-309F-289C-E963B49CF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1345574-0FA8-4A72-CAA0-032A2886D2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3" name="Picture 2" descr="Focus Group Images - Free Download on Freepik">
            <a:extLst>
              <a:ext uri="{FF2B5EF4-FFF2-40B4-BE49-F238E27FC236}">
                <a16:creationId xmlns:a16="http://schemas.microsoft.com/office/drawing/2014/main" id="{671814C5-83D5-7510-80AE-DC4E64F7DD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2013" y="2693957"/>
            <a:ext cx="6454150" cy="429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7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C064-F549-A7FF-E8AE-3FF86F7A0264}"/>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48094716-6B4C-5369-CDEC-93198D4E26DA}"/>
              </a:ext>
            </a:extLst>
          </p:cNvPr>
          <p:cNvSpPr>
            <a:spLocks noGrp="1"/>
          </p:cNvSpPr>
          <p:nvPr>
            <p:ph idx="1"/>
          </p:nvPr>
        </p:nvSpPr>
        <p:spPr>
          <a:xfrm>
            <a:off x="838200" y="2936631"/>
            <a:ext cx="10515600" cy="1517040"/>
          </a:xfrm>
        </p:spPr>
        <p:txBody>
          <a:bodyPr/>
          <a:lstStyle/>
          <a:p>
            <a:pPr marL="0" indent="0">
              <a:buNone/>
            </a:pPr>
            <a:r>
              <a:rPr lang="en-US" b="1" dirty="0"/>
              <a:t>You and your friend take a cute photo together after school, but you are not sure they would want it posted. What do you do? </a:t>
            </a:r>
          </a:p>
        </p:txBody>
      </p:sp>
      <p:grpSp>
        <p:nvGrpSpPr>
          <p:cNvPr id="5" name="Group 4">
            <a:extLst>
              <a:ext uri="{FF2B5EF4-FFF2-40B4-BE49-F238E27FC236}">
                <a16:creationId xmlns:a16="http://schemas.microsoft.com/office/drawing/2014/main" id="{F1D27770-1842-88B3-202C-C6FE09129B76}"/>
              </a:ext>
            </a:extLst>
          </p:cNvPr>
          <p:cNvGrpSpPr/>
          <p:nvPr/>
        </p:nvGrpSpPr>
        <p:grpSpPr>
          <a:xfrm>
            <a:off x="8468350" y="400221"/>
            <a:ext cx="3092278" cy="1290467"/>
            <a:chOff x="8414078" y="146447"/>
            <a:chExt cx="3603750" cy="1503914"/>
          </a:xfrm>
        </p:grpSpPr>
        <p:pic>
          <p:nvPicPr>
            <p:cNvPr id="6" name="Picture 5">
              <a:extLst>
                <a:ext uri="{FF2B5EF4-FFF2-40B4-BE49-F238E27FC236}">
                  <a16:creationId xmlns:a16="http://schemas.microsoft.com/office/drawing/2014/main" id="{0E48A795-F7B8-568A-1D19-9E6864060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25F79177-A880-ADFC-0995-933E4E2358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819253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036D-86D4-EC40-1C2B-769B5CC389E5}"/>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51380404-0348-165A-039B-E6C175585705}"/>
              </a:ext>
            </a:extLst>
          </p:cNvPr>
          <p:cNvSpPr>
            <a:spLocks noGrp="1"/>
          </p:cNvSpPr>
          <p:nvPr>
            <p:ph idx="1"/>
          </p:nvPr>
        </p:nvSpPr>
        <p:spPr>
          <a:xfrm>
            <a:off x="838200" y="2569541"/>
            <a:ext cx="10515600" cy="2132726"/>
          </a:xfrm>
        </p:spPr>
        <p:txBody>
          <a:bodyPr>
            <a:normAutofit/>
          </a:bodyPr>
          <a:lstStyle/>
          <a:p>
            <a:pPr marL="0" indent="0">
              <a:lnSpc>
                <a:spcPct val="150000"/>
              </a:lnSpc>
              <a:buNone/>
            </a:pPr>
            <a:r>
              <a:rPr lang="en-US" b="1" dirty="0"/>
              <a:t>Your friend asks for your online game password so they can log in as you and try to improve your scores, but you feel unsure and uncomfortable about it. How would you respond?</a:t>
            </a:r>
          </a:p>
        </p:txBody>
      </p:sp>
      <p:grpSp>
        <p:nvGrpSpPr>
          <p:cNvPr id="4" name="Group 3">
            <a:extLst>
              <a:ext uri="{FF2B5EF4-FFF2-40B4-BE49-F238E27FC236}">
                <a16:creationId xmlns:a16="http://schemas.microsoft.com/office/drawing/2014/main" id="{A4F6056F-8961-DD31-08B2-F21D705F3AC5}"/>
              </a:ext>
            </a:extLst>
          </p:cNvPr>
          <p:cNvGrpSpPr/>
          <p:nvPr/>
        </p:nvGrpSpPr>
        <p:grpSpPr>
          <a:xfrm>
            <a:off x="8415596" y="400221"/>
            <a:ext cx="3092278" cy="1290467"/>
            <a:chOff x="8414078" y="146447"/>
            <a:chExt cx="3603750" cy="1503914"/>
          </a:xfrm>
        </p:grpSpPr>
        <p:pic>
          <p:nvPicPr>
            <p:cNvPr id="5" name="Picture 4">
              <a:extLst>
                <a:ext uri="{FF2B5EF4-FFF2-40B4-BE49-F238E27FC236}">
                  <a16:creationId xmlns:a16="http://schemas.microsoft.com/office/drawing/2014/main" id="{B8C30984-8F5C-608B-AFE4-6AA097A91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3364754-6B90-25E3-6017-C31934B876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99492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9230-A2F0-F5DB-45BE-C968D03EB845}"/>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A269F8DC-3358-33BE-AD22-8A5893FEED83}"/>
              </a:ext>
            </a:extLst>
          </p:cNvPr>
          <p:cNvSpPr>
            <a:spLocks noGrp="1"/>
          </p:cNvSpPr>
          <p:nvPr>
            <p:ph idx="1"/>
          </p:nvPr>
        </p:nvSpPr>
        <p:spPr>
          <a:xfrm>
            <a:off x="838200" y="2615549"/>
            <a:ext cx="10515600" cy="2345918"/>
          </a:xfrm>
        </p:spPr>
        <p:txBody>
          <a:bodyPr>
            <a:normAutofit/>
          </a:bodyPr>
          <a:lstStyle/>
          <a:p>
            <a:pPr marL="0" indent="0">
              <a:lnSpc>
                <a:spcPct val="150000"/>
              </a:lnSpc>
              <a:buNone/>
            </a:pPr>
            <a:r>
              <a:rPr lang="en-US" b="1" dirty="0"/>
              <a:t>Your friend sends many texts asking you where you are every time you go out with other friends. You are starting to feel very uncomfortable about this. What do you do? </a:t>
            </a:r>
          </a:p>
        </p:txBody>
      </p:sp>
      <p:grpSp>
        <p:nvGrpSpPr>
          <p:cNvPr id="4" name="Group 3">
            <a:extLst>
              <a:ext uri="{FF2B5EF4-FFF2-40B4-BE49-F238E27FC236}">
                <a16:creationId xmlns:a16="http://schemas.microsoft.com/office/drawing/2014/main" id="{A004174D-9C4C-39E5-5885-4ED27E69F840}"/>
              </a:ext>
            </a:extLst>
          </p:cNvPr>
          <p:cNvGrpSpPr/>
          <p:nvPr/>
        </p:nvGrpSpPr>
        <p:grpSpPr>
          <a:xfrm>
            <a:off x="8415596" y="400221"/>
            <a:ext cx="3092278" cy="1290467"/>
            <a:chOff x="8414078" y="146447"/>
            <a:chExt cx="3603750" cy="1503914"/>
          </a:xfrm>
        </p:grpSpPr>
        <p:pic>
          <p:nvPicPr>
            <p:cNvPr id="5" name="Picture 4">
              <a:extLst>
                <a:ext uri="{FF2B5EF4-FFF2-40B4-BE49-F238E27FC236}">
                  <a16:creationId xmlns:a16="http://schemas.microsoft.com/office/drawing/2014/main" id="{A1715985-CBA5-2558-B8EA-4EC105C77D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5F36421-1AB1-84A9-CF18-0E6D769CB4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50589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C1A5-5ABB-EBB2-2F9D-7528E2B24B05}"/>
              </a:ext>
            </a:extLst>
          </p:cNvPr>
          <p:cNvSpPr>
            <a:spLocks noGrp="1"/>
          </p:cNvSpPr>
          <p:nvPr>
            <p:ph type="title"/>
          </p:nvPr>
        </p:nvSpPr>
        <p:spPr/>
        <p:txBody>
          <a:bodyPr/>
          <a:lstStyle/>
          <a:p>
            <a:r>
              <a:rPr lang="en-US" dirty="0"/>
              <a:t>Scenario 4: </a:t>
            </a:r>
          </a:p>
        </p:txBody>
      </p:sp>
      <p:sp>
        <p:nvSpPr>
          <p:cNvPr id="3" name="Content Placeholder 2">
            <a:extLst>
              <a:ext uri="{FF2B5EF4-FFF2-40B4-BE49-F238E27FC236}">
                <a16:creationId xmlns:a16="http://schemas.microsoft.com/office/drawing/2014/main" id="{49926D27-45F6-172C-C339-950285EE16ED}"/>
              </a:ext>
            </a:extLst>
          </p:cNvPr>
          <p:cNvSpPr>
            <a:spLocks noGrp="1"/>
          </p:cNvSpPr>
          <p:nvPr>
            <p:ph idx="1"/>
          </p:nvPr>
        </p:nvSpPr>
        <p:spPr>
          <a:xfrm>
            <a:off x="838200" y="2336555"/>
            <a:ext cx="10515600" cy="2892669"/>
          </a:xfrm>
        </p:spPr>
        <p:txBody>
          <a:bodyPr>
            <a:normAutofit fontScale="92500"/>
          </a:bodyPr>
          <a:lstStyle/>
          <a:p>
            <a:pPr marL="0" indent="0">
              <a:lnSpc>
                <a:spcPct val="160000"/>
              </a:lnSpc>
              <a:buNone/>
            </a:pPr>
            <a:r>
              <a:rPr lang="en-US" b="1" dirty="0"/>
              <a:t>A student was messaging their friend last night, and the friend shared that they have a crush on someone in the class. Now the student is thinking about showing a screenshot of the conversation to other friends – should the student ask their friend’s consent?</a:t>
            </a:r>
          </a:p>
        </p:txBody>
      </p:sp>
      <p:grpSp>
        <p:nvGrpSpPr>
          <p:cNvPr id="4" name="Group 3">
            <a:extLst>
              <a:ext uri="{FF2B5EF4-FFF2-40B4-BE49-F238E27FC236}">
                <a16:creationId xmlns:a16="http://schemas.microsoft.com/office/drawing/2014/main" id="{25101017-BADD-41E9-141D-0F4AE3179E2C}"/>
              </a:ext>
            </a:extLst>
          </p:cNvPr>
          <p:cNvGrpSpPr/>
          <p:nvPr/>
        </p:nvGrpSpPr>
        <p:grpSpPr>
          <a:xfrm>
            <a:off x="8626612" y="382672"/>
            <a:ext cx="3092278" cy="1290467"/>
            <a:chOff x="8414078" y="146447"/>
            <a:chExt cx="3603750" cy="1503914"/>
          </a:xfrm>
        </p:grpSpPr>
        <p:pic>
          <p:nvPicPr>
            <p:cNvPr id="5" name="Picture 4">
              <a:extLst>
                <a:ext uri="{FF2B5EF4-FFF2-40B4-BE49-F238E27FC236}">
                  <a16:creationId xmlns:a16="http://schemas.microsoft.com/office/drawing/2014/main" id="{433C16BC-7324-B2C7-6BA3-F1BBA5DA6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705E2400-240E-5A81-6A3A-3DF9B56BD0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57399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C5D9-E1D0-04A1-0DF5-FDB103B78B74}"/>
              </a:ext>
            </a:extLst>
          </p:cNvPr>
          <p:cNvSpPr>
            <a:spLocks noGrp="1"/>
          </p:cNvSpPr>
          <p:nvPr>
            <p:ph type="title"/>
          </p:nvPr>
        </p:nvSpPr>
        <p:spPr/>
        <p:txBody>
          <a:bodyPr/>
          <a:lstStyle/>
          <a:p>
            <a:r>
              <a:rPr lang="en-US" dirty="0"/>
              <a:t>VIP Outline for Grades 6-7</a:t>
            </a:r>
          </a:p>
        </p:txBody>
      </p:sp>
      <p:sp>
        <p:nvSpPr>
          <p:cNvPr id="3" name="Content Placeholder 2">
            <a:extLst>
              <a:ext uri="{FF2B5EF4-FFF2-40B4-BE49-F238E27FC236}">
                <a16:creationId xmlns:a16="http://schemas.microsoft.com/office/drawing/2014/main" id="{288A5847-DB3D-3CFD-ED37-2656297CB274}"/>
              </a:ext>
            </a:extLst>
          </p:cNvPr>
          <p:cNvSpPr>
            <a:spLocks noGrp="1"/>
          </p:cNvSpPr>
          <p:nvPr>
            <p:ph idx="1"/>
          </p:nvPr>
        </p:nvSpPr>
        <p:spPr>
          <a:xfrm>
            <a:off x="838200" y="2194386"/>
            <a:ext cx="7298410" cy="4351338"/>
          </a:xfrm>
        </p:spPr>
        <p:txBody>
          <a:bodyPr/>
          <a:lstStyle/>
          <a:p>
            <a:pPr marL="514350" indent="-514350">
              <a:buFont typeface="+mj-lt"/>
              <a:buAutoNum type="arabicPeriod"/>
            </a:pPr>
            <a:r>
              <a:rPr lang="en-US" dirty="0"/>
              <a:t>Digital Interactions </a:t>
            </a:r>
          </a:p>
          <a:p>
            <a:pPr marL="514350" indent="-514350">
              <a:buFont typeface="+mj-lt"/>
              <a:buAutoNum type="arabicPeriod"/>
            </a:pPr>
            <a:r>
              <a:rPr lang="en-US" dirty="0"/>
              <a:t>Digital Consent </a:t>
            </a:r>
          </a:p>
          <a:p>
            <a:pPr marL="514350" indent="-514350">
              <a:buFont typeface="+mj-lt"/>
              <a:buAutoNum type="arabicPeriod"/>
            </a:pPr>
            <a:r>
              <a:rPr lang="en-US" dirty="0"/>
              <a:t>Responding to Unhealthy Digital Behaviors </a:t>
            </a:r>
          </a:p>
          <a:p>
            <a:pPr marL="514350" indent="-514350">
              <a:buFont typeface="+mj-lt"/>
              <a:buAutoNum type="arabicPeriod"/>
            </a:pPr>
            <a:r>
              <a:rPr lang="en-US" dirty="0"/>
              <a:t>Practicing Safe Digital Breakup Strategies </a:t>
            </a:r>
          </a:p>
          <a:p>
            <a:pPr marL="514350" indent="-514350">
              <a:buFont typeface="+mj-lt"/>
              <a:buAutoNum type="arabicPeriod"/>
            </a:pPr>
            <a:r>
              <a:rPr lang="en-US" dirty="0"/>
              <a:t>Supporting Friends &amp; Community Resources</a:t>
            </a:r>
          </a:p>
        </p:txBody>
      </p:sp>
      <p:grpSp>
        <p:nvGrpSpPr>
          <p:cNvPr id="4" name="Group 3">
            <a:extLst>
              <a:ext uri="{FF2B5EF4-FFF2-40B4-BE49-F238E27FC236}">
                <a16:creationId xmlns:a16="http://schemas.microsoft.com/office/drawing/2014/main" id="{CC87E9C7-9D40-D2B4-65FC-EA585BCE3A00}"/>
              </a:ext>
            </a:extLst>
          </p:cNvPr>
          <p:cNvGrpSpPr/>
          <p:nvPr/>
        </p:nvGrpSpPr>
        <p:grpSpPr>
          <a:xfrm>
            <a:off x="8749704" y="458729"/>
            <a:ext cx="3092278" cy="1290467"/>
            <a:chOff x="8414078" y="146447"/>
            <a:chExt cx="3603750" cy="1503914"/>
          </a:xfrm>
        </p:grpSpPr>
        <p:pic>
          <p:nvPicPr>
            <p:cNvPr id="5" name="Picture 4">
              <a:extLst>
                <a:ext uri="{FF2B5EF4-FFF2-40B4-BE49-F238E27FC236}">
                  <a16:creationId xmlns:a16="http://schemas.microsoft.com/office/drawing/2014/main" id="{12FA362C-94FF-6305-9947-7D2CC73BA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6C42693-B17F-6D62-0651-7E0B8D7838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26" name="Picture 2" descr="Digital Call PNG Transparent Images Free Download | Vector Files | Pngtree">
            <a:extLst>
              <a:ext uri="{FF2B5EF4-FFF2-40B4-BE49-F238E27FC236}">
                <a16:creationId xmlns:a16="http://schemas.microsoft.com/office/drawing/2014/main" id="{700631A2-62B9-5849-1B16-619A9C24B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9671" y="2194386"/>
            <a:ext cx="4179376" cy="48534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307AC5-11ED-38AD-C8BC-7A03A45A4AEC}"/>
              </a:ext>
            </a:extLst>
          </p:cNvPr>
          <p:cNvSpPr txBox="1"/>
          <p:nvPr/>
        </p:nvSpPr>
        <p:spPr>
          <a:xfrm>
            <a:off x="268637" y="6492875"/>
            <a:ext cx="7377194" cy="276999"/>
          </a:xfrm>
          <a:prstGeom prst="rect">
            <a:avLst/>
          </a:prstGeom>
          <a:noFill/>
        </p:spPr>
        <p:txBody>
          <a:bodyPr wrap="square" rtlCol="0">
            <a:spAutoFit/>
          </a:bodyPr>
          <a:lstStyle/>
          <a:p>
            <a:r>
              <a:rPr lang="en-US" sz="1200" dirty="0"/>
              <a:t>Image Source: </a:t>
            </a:r>
            <a:r>
              <a:rPr lang="en-US" sz="1200" dirty="0" err="1"/>
              <a:t>pngtree.com</a:t>
            </a:r>
            <a:endParaRPr lang="en-US" sz="1200" dirty="0"/>
          </a:p>
        </p:txBody>
      </p:sp>
    </p:spTree>
    <p:extLst>
      <p:ext uri="{BB962C8B-B14F-4D97-AF65-F5344CB8AC3E}">
        <p14:creationId xmlns:p14="http://schemas.microsoft.com/office/powerpoint/2010/main" val="2783331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F888-196D-217F-FA37-880ED973E796}"/>
              </a:ext>
            </a:extLst>
          </p:cNvPr>
          <p:cNvSpPr>
            <a:spLocks noGrp="1"/>
          </p:cNvSpPr>
          <p:nvPr>
            <p:ph type="title"/>
          </p:nvPr>
        </p:nvSpPr>
        <p:spPr>
          <a:xfrm>
            <a:off x="662841" y="1139537"/>
            <a:ext cx="10515600" cy="1325563"/>
          </a:xfrm>
        </p:spPr>
        <p:txBody>
          <a:bodyPr/>
          <a:lstStyle/>
          <a:p>
            <a:pPr algn="ctr"/>
            <a:r>
              <a:rPr lang="en-US" dirty="0"/>
              <a:t>Digital vs. Verbal Consent </a:t>
            </a:r>
          </a:p>
        </p:txBody>
      </p:sp>
      <p:pic>
        <p:nvPicPr>
          <p:cNvPr id="12" name="Picture 11" descr="A cartoon of a person holding a phone&#10;&#10;AI-generated content may be incorrect.">
            <a:extLst>
              <a:ext uri="{FF2B5EF4-FFF2-40B4-BE49-F238E27FC236}">
                <a16:creationId xmlns:a16="http://schemas.microsoft.com/office/drawing/2014/main" id="{8D4EFA2C-1D48-243A-DD33-6EC85376614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91917" y="2243743"/>
            <a:ext cx="7257448" cy="3857105"/>
          </a:xfrm>
          <a:prstGeom prst="rect">
            <a:avLst/>
          </a:prstGeom>
          <a:effectLst>
            <a:softEdge rad="136729"/>
          </a:effectLst>
        </p:spPr>
      </p:pic>
      <p:grpSp>
        <p:nvGrpSpPr>
          <p:cNvPr id="13" name="Group 12">
            <a:extLst>
              <a:ext uri="{FF2B5EF4-FFF2-40B4-BE49-F238E27FC236}">
                <a16:creationId xmlns:a16="http://schemas.microsoft.com/office/drawing/2014/main" id="{85B8AA3C-DFD6-D5D2-79E6-98ADF2D20973}"/>
              </a:ext>
            </a:extLst>
          </p:cNvPr>
          <p:cNvGrpSpPr/>
          <p:nvPr/>
        </p:nvGrpSpPr>
        <p:grpSpPr>
          <a:xfrm>
            <a:off x="8626612" y="382672"/>
            <a:ext cx="3092278" cy="1290467"/>
            <a:chOff x="8414078" y="146447"/>
            <a:chExt cx="3603750" cy="1503914"/>
          </a:xfrm>
        </p:grpSpPr>
        <p:pic>
          <p:nvPicPr>
            <p:cNvPr id="14" name="Picture 13">
              <a:extLst>
                <a:ext uri="{FF2B5EF4-FFF2-40B4-BE49-F238E27FC236}">
                  <a16:creationId xmlns:a16="http://schemas.microsoft.com/office/drawing/2014/main" id="{93D98939-7AA7-8311-39E7-DFC504BD34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a:extLst>
                <a:ext uri="{FF2B5EF4-FFF2-40B4-BE49-F238E27FC236}">
                  <a16:creationId xmlns:a16="http://schemas.microsoft.com/office/drawing/2014/main" id="{012D78D1-1CD6-92DE-5E14-263C674314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78428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21C411-8D91-FB5A-5BD3-FA47467BC8A8}"/>
              </a:ext>
            </a:extLst>
          </p:cNvPr>
          <p:cNvSpPr>
            <a:spLocks noGrp="1"/>
          </p:cNvSpPr>
          <p:nvPr>
            <p:ph type="title"/>
          </p:nvPr>
        </p:nvSpPr>
        <p:spPr>
          <a:xfrm>
            <a:off x="838200" y="2359417"/>
            <a:ext cx="10515600" cy="1325563"/>
          </a:xfrm>
        </p:spPr>
        <p:txBody>
          <a:bodyPr/>
          <a:lstStyle/>
          <a:p>
            <a:pPr algn="ctr"/>
            <a:r>
              <a:rPr lang="en-US" dirty="0"/>
              <a:t>Scenarios: Practicing Digital Consent</a:t>
            </a:r>
          </a:p>
        </p:txBody>
      </p:sp>
      <p:grpSp>
        <p:nvGrpSpPr>
          <p:cNvPr id="7" name="Group 6">
            <a:extLst>
              <a:ext uri="{FF2B5EF4-FFF2-40B4-BE49-F238E27FC236}">
                <a16:creationId xmlns:a16="http://schemas.microsoft.com/office/drawing/2014/main" id="{1ADB7B96-89F6-7AB1-CABA-6619A24DC3F9}"/>
              </a:ext>
            </a:extLst>
          </p:cNvPr>
          <p:cNvGrpSpPr/>
          <p:nvPr/>
        </p:nvGrpSpPr>
        <p:grpSpPr>
          <a:xfrm>
            <a:off x="8626612" y="382672"/>
            <a:ext cx="3092278" cy="1290467"/>
            <a:chOff x="8414078" y="146447"/>
            <a:chExt cx="3603750" cy="1503914"/>
          </a:xfrm>
        </p:grpSpPr>
        <p:pic>
          <p:nvPicPr>
            <p:cNvPr id="8" name="Picture 7">
              <a:extLst>
                <a:ext uri="{FF2B5EF4-FFF2-40B4-BE49-F238E27FC236}">
                  <a16:creationId xmlns:a16="http://schemas.microsoft.com/office/drawing/2014/main" id="{89BCA425-E6DC-0E79-4DFC-D84CAC3403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9" name="Picture 8">
              <a:extLst>
                <a:ext uri="{FF2B5EF4-FFF2-40B4-BE49-F238E27FC236}">
                  <a16:creationId xmlns:a16="http://schemas.microsoft.com/office/drawing/2014/main" id="{565216F9-A590-E50F-504E-203E327B68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2" name="Picture 2" descr="Focus Group Images - Free Download on Freepik">
            <a:extLst>
              <a:ext uri="{FF2B5EF4-FFF2-40B4-BE49-F238E27FC236}">
                <a16:creationId xmlns:a16="http://schemas.microsoft.com/office/drawing/2014/main" id="{12DD4AD6-8D93-13F2-1425-C67563B7973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2013" y="2693957"/>
            <a:ext cx="6454150" cy="429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76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EB81-D8F1-A404-7AF0-472284B7C4AE}"/>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BE3F0B4A-1034-0A1B-FC41-C6E2BF373306}"/>
              </a:ext>
            </a:extLst>
          </p:cNvPr>
          <p:cNvSpPr>
            <a:spLocks noGrp="1"/>
          </p:cNvSpPr>
          <p:nvPr>
            <p:ph idx="1"/>
          </p:nvPr>
        </p:nvSpPr>
        <p:spPr>
          <a:xfrm>
            <a:off x="838200" y="2766218"/>
            <a:ext cx="10515600" cy="1325563"/>
          </a:xfrm>
        </p:spPr>
        <p:txBody>
          <a:bodyPr/>
          <a:lstStyle/>
          <a:p>
            <a:pPr marL="0" indent="0">
              <a:buNone/>
            </a:pPr>
            <a:r>
              <a:rPr lang="en-IN" b="1" dirty="0"/>
              <a:t>One friend wants to tag the other in a social media post. How they would ask for permission and how the other can respond if they are not comfortable. </a:t>
            </a:r>
          </a:p>
          <a:p>
            <a:pPr marL="0" indent="0">
              <a:buNone/>
            </a:pPr>
            <a:endParaRPr lang="en-US" dirty="0"/>
          </a:p>
        </p:txBody>
      </p:sp>
      <p:grpSp>
        <p:nvGrpSpPr>
          <p:cNvPr id="4" name="Group 3">
            <a:extLst>
              <a:ext uri="{FF2B5EF4-FFF2-40B4-BE49-F238E27FC236}">
                <a16:creationId xmlns:a16="http://schemas.microsoft.com/office/drawing/2014/main" id="{00E60989-25CC-EB51-C2D9-6152423F3387}"/>
              </a:ext>
            </a:extLst>
          </p:cNvPr>
          <p:cNvGrpSpPr/>
          <p:nvPr/>
        </p:nvGrpSpPr>
        <p:grpSpPr>
          <a:xfrm>
            <a:off x="8626612" y="382672"/>
            <a:ext cx="3092278" cy="1290467"/>
            <a:chOff x="8414078" y="146447"/>
            <a:chExt cx="3603750" cy="1503914"/>
          </a:xfrm>
        </p:grpSpPr>
        <p:pic>
          <p:nvPicPr>
            <p:cNvPr id="5" name="Picture 4">
              <a:extLst>
                <a:ext uri="{FF2B5EF4-FFF2-40B4-BE49-F238E27FC236}">
                  <a16:creationId xmlns:a16="http://schemas.microsoft.com/office/drawing/2014/main" id="{391461AE-2363-7C82-AB1B-633EAFAD8D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3788A5E0-B288-99DD-E588-C23F38D3F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235082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34C5-AAF3-EE0D-E553-5266A263D53D}"/>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289DC6A7-61ED-12B6-0BB1-30BB3C029F0B}"/>
              </a:ext>
            </a:extLst>
          </p:cNvPr>
          <p:cNvSpPr>
            <a:spLocks noGrp="1"/>
          </p:cNvSpPr>
          <p:nvPr>
            <p:ph idx="1"/>
          </p:nvPr>
        </p:nvSpPr>
        <p:spPr>
          <a:xfrm>
            <a:off x="838200" y="2829560"/>
            <a:ext cx="10515600" cy="3022599"/>
          </a:xfrm>
        </p:spPr>
        <p:txBody>
          <a:bodyPr/>
          <a:lstStyle/>
          <a:p>
            <a:pPr marL="0" indent="0">
              <a:buNone/>
            </a:pPr>
            <a:r>
              <a:rPr lang="en-IN" b="1" dirty="0"/>
              <a:t>One friend is uncomfortable about sharing their phone password and wants to say so without hurting the other’s feelings. </a:t>
            </a:r>
          </a:p>
          <a:p>
            <a:pPr marL="0" indent="0">
              <a:buNone/>
            </a:pPr>
            <a:endParaRPr lang="en-IN" b="1" dirty="0"/>
          </a:p>
          <a:p>
            <a:pPr marL="0" indent="0">
              <a:buNone/>
            </a:pPr>
            <a:r>
              <a:rPr lang="en-IN" b="1" dirty="0"/>
              <a:t>How would they ask for permission and how would the other friend express their feelings?</a:t>
            </a:r>
          </a:p>
          <a:p>
            <a:pPr marL="0" indent="0">
              <a:buNone/>
            </a:pPr>
            <a:endParaRPr lang="en-US" dirty="0"/>
          </a:p>
        </p:txBody>
      </p:sp>
      <p:grpSp>
        <p:nvGrpSpPr>
          <p:cNvPr id="4" name="Group 3">
            <a:extLst>
              <a:ext uri="{FF2B5EF4-FFF2-40B4-BE49-F238E27FC236}">
                <a16:creationId xmlns:a16="http://schemas.microsoft.com/office/drawing/2014/main" id="{1A31895B-D204-48E2-C08B-BDF6EB98C0D5}"/>
              </a:ext>
            </a:extLst>
          </p:cNvPr>
          <p:cNvGrpSpPr/>
          <p:nvPr/>
        </p:nvGrpSpPr>
        <p:grpSpPr>
          <a:xfrm>
            <a:off x="8626612" y="382672"/>
            <a:ext cx="3092278" cy="1290467"/>
            <a:chOff x="8414078" y="146447"/>
            <a:chExt cx="3603750" cy="1503914"/>
          </a:xfrm>
        </p:grpSpPr>
        <p:pic>
          <p:nvPicPr>
            <p:cNvPr id="5" name="Picture 4">
              <a:extLst>
                <a:ext uri="{FF2B5EF4-FFF2-40B4-BE49-F238E27FC236}">
                  <a16:creationId xmlns:a16="http://schemas.microsoft.com/office/drawing/2014/main" id="{A1E7C238-B53C-E799-8868-6DB6362C48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F15B531-6BEC-4C1A-5C5F-84D56B9B43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832635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F008-ACE3-9CFA-C934-E22D959BFA1B}"/>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51567B61-2955-84E2-9CD9-408D391CF811}"/>
              </a:ext>
            </a:extLst>
          </p:cNvPr>
          <p:cNvSpPr>
            <a:spLocks noGrp="1"/>
          </p:cNvSpPr>
          <p:nvPr>
            <p:ph idx="1"/>
          </p:nvPr>
        </p:nvSpPr>
        <p:spPr>
          <a:xfrm>
            <a:off x="838200" y="2504700"/>
            <a:ext cx="10515600" cy="3004560"/>
          </a:xfrm>
        </p:spPr>
        <p:txBody>
          <a:bodyPr>
            <a:normAutofit/>
          </a:bodyPr>
          <a:lstStyle/>
          <a:p>
            <a:pPr marL="0" indent="0">
              <a:buNone/>
            </a:pPr>
            <a:r>
              <a:rPr lang="en-IN" b="1" dirty="0"/>
              <a:t>A best friend asks to check the other’s messages or location, but the friend does not feel comfortable with this. </a:t>
            </a:r>
          </a:p>
          <a:p>
            <a:pPr marL="0" indent="0">
              <a:buNone/>
            </a:pPr>
            <a:endParaRPr lang="en-IN" b="1" dirty="0"/>
          </a:p>
          <a:p>
            <a:pPr marL="0" indent="0">
              <a:buNone/>
            </a:pPr>
            <a:r>
              <a:rPr lang="en-IN" b="1" dirty="0"/>
              <a:t>How can the best friend ask for permission and how can the friend respond? </a:t>
            </a:r>
          </a:p>
          <a:p>
            <a:pPr marL="0" indent="0">
              <a:buNone/>
            </a:pPr>
            <a:endParaRPr lang="en-US" dirty="0"/>
          </a:p>
        </p:txBody>
      </p:sp>
      <p:grpSp>
        <p:nvGrpSpPr>
          <p:cNvPr id="4" name="Group 3">
            <a:extLst>
              <a:ext uri="{FF2B5EF4-FFF2-40B4-BE49-F238E27FC236}">
                <a16:creationId xmlns:a16="http://schemas.microsoft.com/office/drawing/2014/main" id="{BE63CC02-9461-31C4-592B-F45625AC6E39}"/>
              </a:ext>
            </a:extLst>
          </p:cNvPr>
          <p:cNvGrpSpPr/>
          <p:nvPr/>
        </p:nvGrpSpPr>
        <p:grpSpPr>
          <a:xfrm>
            <a:off x="8626612" y="382672"/>
            <a:ext cx="3092278" cy="1290467"/>
            <a:chOff x="8414078" y="146447"/>
            <a:chExt cx="3603750" cy="1503914"/>
          </a:xfrm>
        </p:grpSpPr>
        <p:pic>
          <p:nvPicPr>
            <p:cNvPr id="5" name="Picture 4">
              <a:extLst>
                <a:ext uri="{FF2B5EF4-FFF2-40B4-BE49-F238E27FC236}">
                  <a16:creationId xmlns:a16="http://schemas.microsoft.com/office/drawing/2014/main" id="{37628775-7760-FCEE-01DD-1D5A429E3E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1149824-A9B9-5FDB-A180-49621C52D8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350587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392-9E50-692D-C4A1-1DC98DA19B77}"/>
              </a:ext>
            </a:extLst>
          </p:cNvPr>
          <p:cNvSpPr>
            <a:spLocks noGrp="1"/>
          </p:cNvSpPr>
          <p:nvPr>
            <p:ph type="title"/>
          </p:nvPr>
        </p:nvSpPr>
        <p:spPr>
          <a:xfrm>
            <a:off x="838200" y="2677866"/>
            <a:ext cx="10515600" cy="925917"/>
          </a:xfrm>
        </p:spPr>
        <p:txBody>
          <a:bodyPr/>
          <a:lstStyle/>
          <a:p>
            <a:pPr algn="ctr"/>
            <a:r>
              <a:rPr lang="en-US" b="1" dirty="0"/>
              <a:t>“No” is Normal </a:t>
            </a:r>
          </a:p>
        </p:txBody>
      </p:sp>
      <p:grpSp>
        <p:nvGrpSpPr>
          <p:cNvPr id="4" name="Group 3">
            <a:extLst>
              <a:ext uri="{FF2B5EF4-FFF2-40B4-BE49-F238E27FC236}">
                <a16:creationId xmlns:a16="http://schemas.microsoft.com/office/drawing/2014/main" id="{DF80F228-FFFD-DAB4-E266-B3C88EA1C325}"/>
              </a:ext>
            </a:extLst>
          </p:cNvPr>
          <p:cNvGrpSpPr/>
          <p:nvPr/>
        </p:nvGrpSpPr>
        <p:grpSpPr>
          <a:xfrm>
            <a:off x="8626612" y="382672"/>
            <a:ext cx="3092278" cy="1290467"/>
            <a:chOff x="8414078" y="146447"/>
            <a:chExt cx="3603750" cy="1503914"/>
          </a:xfrm>
        </p:grpSpPr>
        <p:pic>
          <p:nvPicPr>
            <p:cNvPr id="5" name="Picture 4">
              <a:extLst>
                <a:ext uri="{FF2B5EF4-FFF2-40B4-BE49-F238E27FC236}">
                  <a16:creationId xmlns:a16="http://schemas.microsoft.com/office/drawing/2014/main" id="{6B29F5A8-241F-2B92-3628-5C047B0DBD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B2008812-C088-556E-1440-CC35A243C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3314" name="Picture 2" descr="No Thank You Outline for Classroom / Therapy Use - Great No Thank You  Clipart">
            <a:extLst>
              <a:ext uri="{FF2B5EF4-FFF2-40B4-BE49-F238E27FC236}">
                <a16:creationId xmlns:a16="http://schemas.microsoft.com/office/drawing/2014/main" id="{6CF60C88-1798-FEA7-5816-546D00331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86" y="2874818"/>
            <a:ext cx="3358341" cy="33583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AAE5CF-DB78-B3FE-A97D-88698147EB12}"/>
              </a:ext>
            </a:extLst>
          </p:cNvPr>
          <p:cNvSpPr txBox="1"/>
          <p:nvPr/>
        </p:nvSpPr>
        <p:spPr>
          <a:xfrm>
            <a:off x="206643" y="6409248"/>
            <a:ext cx="7377194" cy="276999"/>
          </a:xfrm>
          <a:prstGeom prst="rect">
            <a:avLst/>
          </a:prstGeom>
          <a:noFill/>
        </p:spPr>
        <p:txBody>
          <a:bodyPr wrap="square" rtlCol="0">
            <a:spAutoFit/>
          </a:bodyPr>
          <a:lstStyle/>
          <a:p>
            <a:r>
              <a:rPr lang="en-US" sz="1200" dirty="0"/>
              <a:t>Image Source: </a:t>
            </a:r>
            <a:r>
              <a:rPr lang="en-US" sz="1200" dirty="0" err="1"/>
              <a:t>lessonpix.com</a:t>
            </a:r>
            <a:endParaRPr lang="en-US" sz="1200" dirty="0"/>
          </a:p>
        </p:txBody>
      </p:sp>
    </p:spTree>
    <p:extLst>
      <p:ext uri="{BB962C8B-B14F-4D97-AF65-F5344CB8AC3E}">
        <p14:creationId xmlns:p14="http://schemas.microsoft.com/office/powerpoint/2010/main" val="1558876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0885-BBFF-769B-5E32-CDCF5F1485A1}"/>
              </a:ext>
            </a:extLst>
          </p:cNvPr>
          <p:cNvSpPr>
            <a:spLocks noGrp="1"/>
          </p:cNvSpPr>
          <p:nvPr>
            <p:ph type="title"/>
          </p:nvPr>
        </p:nvSpPr>
        <p:spPr/>
        <p:txBody>
          <a:bodyPr/>
          <a:lstStyle/>
          <a:p>
            <a:r>
              <a:rPr lang="en-US" dirty="0"/>
              <a:t>Wrapping Up… </a:t>
            </a:r>
          </a:p>
        </p:txBody>
      </p:sp>
      <p:sp>
        <p:nvSpPr>
          <p:cNvPr id="3" name="Content Placeholder 2">
            <a:extLst>
              <a:ext uri="{FF2B5EF4-FFF2-40B4-BE49-F238E27FC236}">
                <a16:creationId xmlns:a16="http://schemas.microsoft.com/office/drawing/2014/main" id="{5FE7A3FB-BB09-5980-5086-13F8F5BDE7AA}"/>
              </a:ext>
            </a:extLst>
          </p:cNvPr>
          <p:cNvSpPr>
            <a:spLocks noGrp="1"/>
          </p:cNvSpPr>
          <p:nvPr>
            <p:ph idx="1"/>
          </p:nvPr>
        </p:nvSpPr>
        <p:spPr>
          <a:xfrm>
            <a:off x="838200" y="1825625"/>
            <a:ext cx="5030585" cy="4351338"/>
          </a:xfrm>
        </p:spPr>
        <p:txBody>
          <a:bodyPr/>
          <a:lstStyle/>
          <a:p>
            <a:pPr marL="0" indent="0">
              <a:lnSpc>
                <a:spcPct val="150000"/>
              </a:lnSpc>
              <a:buNone/>
            </a:pPr>
            <a:r>
              <a:rPr lang="en-US" dirty="0"/>
              <a:t>In this session we discussed…</a:t>
            </a:r>
          </a:p>
          <a:p>
            <a:pPr>
              <a:lnSpc>
                <a:spcPct val="150000"/>
              </a:lnSpc>
              <a:buFont typeface="Wingdings" pitchFamily="2" charset="2"/>
              <a:buChar char="ü"/>
            </a:pPr>
            <a:r>
              <a:rPr lang="en-US" dirty="0"/>
              <a:t>Digital consent </a:t>
            </a:r>
          </a:p>
          <a:p>
            <a:pPr>
              <a:lnSpc>
                <a:spcPct val="150000"/>
              </a:lnSpc>
              <a:buFont typeface="Wingdings" pitchFamily="2" charset="2"/>
              <a:buChar char="ü"/>
            </a:pPr>
            <a:r>
              <a:rPr lang="en-US" dirty="0"/>
              <a:t>Practicing digital consent </a:t>
            </a:r>
          </a:p>
          <a:p>
            <a:pPr>
              <a:lnSpc>
                <a:spcPct val="150000"/>
              </a:lnSpc>
            </a:pPr>
            <a:endParaRPr lang="en-US" dirty="0"/>
          </a:p>
        </p:txBody>
      </p:sp>
      <p:pic>
        <p:nvPicPr>
          <p:cNvPr id="4" name="Picture 2" descr="Young people using technology illustrations | Premium AI-generated vector">
            <a:extLst>
              <a:ext uri="{FF2B5EF4-FFF2-40B4-BE49-F238E27FC236}">
                <a16:creationId xmlns:a16="http://schemas.microsoft.com/office/drawing/2014/main" id="{BCCD0D2A-F556-7897-368F-3583260CF72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5" b="99361" l="1438" r="90096">
                        <a14:foregroundMark x1="1757" y1="68690" x2="2807" y2="68565"/>
                        <a14:foregroundMark x1="11821" y1="76198" x2="18530" y2="84505"/>
                        <a14:foregroundMark x1="18530" y1="84505" x2="22364" y2="92971"/>
                        <a14:foregroundMark x1="22364" y1="92971" x2="31629" y2="94888"/>
                        <a14:foregroundMark x1="31629" y1="94888" x2="42173" y2="94089"/>
                        <a14:foregroundMark x1="42173" y1="94089" x2="71725" y2="95687"/>
                        <a14:foregroundMark x1="71725" y1="95687" x2="74760" y2="93131"/>
                        <a14:foregroundMark x1="87061" y1="46166" x2="90096" y2="51597"/>
                        <a14:foregroundMark x1="57668" y1="99361" x2="75080" y2="97604"/>
                        <a14:backgroundMark x1="5911" y1="62620" x2="5112" y2="75080"/>
                        <a14:backgroundMark x1="7348" y1="69010" x2="8466" y2="72045"/>
                        <a14:backgroundMark x1="8147" y1="72364" x2="8786" y2="68211"/>
                        <a14:backgroundMark x1="8786" y1="67093" x2="9265" y2="71246"/>
                        <a14:backgroundMark x1="958" y1="69649" x2="958" y2="69649"/>
                        <a14:backgroundMark x1="1757" y1="69329" x2="2396" y2="70128"/>
                      </a14:backgroundRemoval>
                    </a14:imgEffect>
                  </a14:imgLayer>
                </a14:imgProps>
              </a:ext>
              <a:ext uri="{28A0092B-C50C-407E-A947-70E740481C1C}">
                <a14:useLocalDpi xmlns:a14="http://schemas.microsoft.com/office/drawing/2010/main" val="0"/>
              </a:ext>
            </a:extLst>
          </a:blip>
          <a:srcRect/>
          <a:stretch>
            <a:fillRect/>
          </a:stretch>
        </p:blipFill>
        <p:spPr bwMode="auto">
          <a:xfrm>
            <a:off x="7434020" y="1970007"/>
            <a:ext cx="4757980" cy="47579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35F5C9F-5062-855A-6ECE-6CC0DFA65E9C}"/>
              </a:ext>
            </a:extLst>
          </p:cNvPr>
          <p:cNvGrpSpPr/>
          <p:nvPr/>
        </p:nvGrpSpPr>
        <p:grpSpPr>
          <a:xfrm>
            <a:off x="8626612" y="382672"/>
            <a:ext cx="3092278" cy="1290467"/>
            <a:chOff x="8414078" y="146447"/>
            <a:chExt cx="3603750" cy="1503914"/>
          </a:xfrm>
        </p:grpSpPr>
        <p:pic>
          <p:nvPicPr>
            <p:cNvPr id="6" name="Picture 5">
              <a:extLst>
                <a:ext uri="{FF2B5EF4-FFF2-40B4-BE49-F238E27FC236}">
                  <a16:creationId xmlns:a16="http://schemas.microsoft.com/office/drawing/2014/main" id="{B1CEF91F-8BA8-B60E-7420-9962273470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2E2F9B5E-ED2C-0476-3523-9341A1ACBB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249511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1E68F-A016-8023-6E61-94F0038DC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D7A8E-429E-1F9C-0428-0978C11CEF6F}"/>
              </a:ext>
            </a:extLst>
          </p:cNvPr>
          <p:cNvSpPr>
            <a:spLocks noGrp="1"/>
          </p:cNvSpPr>
          <p:nvPr>
            <p:ph type="title"/>
          </p:nvPr>
        </p:nvSpPr>
        <p:spPr>
          <a:xfrm>
            <a:off x="838200" y="2381409"/>
            <a:ext cx="10515600" cy="1631515"/>
          </a:xfrm>
        </p:spPr>
        <p:txBody>
          <a:bodyPr/>
          <a:lstStyle/>
          <a:p>
            <a:pPr algn="ctr"/>
            <a:r>
              <a:rPr lang="en-US" dirty="0">
                <a:solidFill>
                  <a:schemeClr val="bg1"/>
                </a:solidFill>
                <a:highlight>
                  <a:srgbClr val="000000"/>
                </a:highlight>
              </a:rPr>
              <a:t>Unhealthy Digital Behaviors</a:t>
            </a:r>
          </a:p>
        </p:txBody>
      </p:sp>
      <p:grpSp>
        <p:nvGrpSpPr>
          <p:cNvPr id="4" name="Group 3">
            <a:extLst>
              <a:ext uri="{FF2B5EF4-FFF2-40B4-BE49-F238E27FC236}">
                <a16:creationId xmlns:a16="http://schemas.microsoft.com/office/drawing/2014/main" id="{6761D921-7361-B3CB-5EFE-305024F358DD}"/>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85C43BD0-54D4-1448-6EE8-9ABAB7A872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D3728B3E-6334-C481-1645-B43296E1BC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3" name="Picture 6" descr="1,600+ Sad Woman On Phone Stock Illustrations, Royalty-Free Vector Graphics  &amp; Clip Art - iStock | Sad woman on phone at home">
            <a:extLst>
              <a:ext uri="{FF2B5EF4-FFF2-40B4-BE49-F238E27FC236}">
                <a16:creationId xmlns:a16="http://schemas.microsoft.com/office/drawing/2014/main" id="{68FD8FB7-1D01-E005-94DD-07B706FB60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95833" l="9804" r="89706">
                        <a14:foregroundMark x1="36111" y1="93627" x2="44608" y2="92157"/>
                        <a14:foregroundMark x1="44608" y1="92157" x2="48856" y2="92647"/>
                        <a14:foregroundMark x1="66176" y1="96078" x2="80719" y2="95588"/>
                        <a14:foregroundMark x1="80719" y1="95588" x2="85621"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7115695" y="3197167"/>
            <a:ext cx="5491250" cy="366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44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6D69-68C1-5455-A265-DAA0697E1F7A}"/>
              </a:ext>
            </a:extLst>
          </p:cNvPr>
          <p:cNvSpPr>
            <a:spLocks noGrp="1"/>
          </p:cNvSpPr>
          <p:nvPr>
            <p:ph type="title"/>
          </p:nvPr>
        </p:nvSpPr>
        <p:spPr>
          <a:xfrm>
            <a:off x="838200" y="2991947"/>
            <a:ext cx="10515600" cy="1325563"/>
          </a:xfrm>
        </p:spPr>
        <p:txBody>
          <a:bodyPr>
            <a:normAutofit/>
          </a:bodyPr>
          <a:lstStyle/>
          <a:p>
            <a:pPr algn="ctr"/>
            <a:r>
              <a:rPr lang="en-US" sz="4000" b="1" dirty="0"/>
              <a:t>Scenarios: Recognizing Unhealthy Digital Behaviors</a:t>
            </a:r>
          </a:p>
        </p:txBody>
      </p:sp>
      <p:pic>
        <p:nvPicPr>
          <p:cNvPr id="5" name="Picture 4">
            <a:extLst>
              <a:ext uri="{FF2B5EF4-FFF2-40B4-BE49-F238E27FC236}">
                <a16:creationId xmlns:a16="http://schemas.microsoft.com/office/drawing/2014/main" id="{85B1027D-4C7F-258C-2144-7C9175998BD6}"/>
              </a:ext>
            </a:extLst>
          </p:cNvPr>
          <p:cNvPicPr>
            <a:picLocks noChangeAspect="1"/>
          </p:cNvPicPr>
          <p:nvPr/>
        </p:nvPicPr>
        <p:blipFill>
          <a:blip r:embed="rId3"/>
          <a:stretch>
            <a:fillRect/>
          </a:stretch>
        </p:blipFill>
        <p:spPr>
          <a:xfrm>
            <a:off x="182881" y="3429000"/>
            <a:ext cx="3661468" cy="3661468"/>
          </a:xfrm>
          <a:prstGeom prst="rect">
            <a:avLst/>
          </a:prstGeom>
        </p:spPr>
      </p:pic>
      <p:grpSp>
        <p:nvGrpSpPr>
          <p:cNvPr id="6" name="Group 5">
            <a:extLst>
              <a:ext uri="{FF2B5EF4-FFF2-40B4-BE49-F238E27FC236}">
                <a16:creationId xmlns:a16="http://schemas.microsoft.com/office/drawing/2014/main" id="{1C1FA3DB-065A-2E19-617B-1A99AC322EC7}"/>
              </a:ext>
            </a:extLst>
          </p:cNvPr>
          <p:cNvGrpSpPr/>
          <p:nvPr/>
        </p:nvGrpSpPr>
        <p:grpSpPr>
          <a:xfrm>
            <a:off x="8696950" y="357462"/>
            <a:ext cx="3092278" cy="1290467"/>
            <a:chOff x="8414078" y="146447"/>
            <a:chExt cx="3603750" cy="1503914"/>
          </a:xfrm>
        </p:grpSpPr>
        <p:pic>
          <p:nvPicPr>
            <p:cNvPr id="7" name="Picture 6">
              <a:extLst>
                <a:ext uri="{FF2B5EF4-FFF2-40B4-BE49-F238E27FC236}">
                  <a16:creationId xmlns:a16="http://schemas.microsoft.com/office/drawing/2014/main" id="{ADE90311-00EB-50D0-84A4-A9AED6094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106AFDEF-489E-F8A5-DE34-67DA88EB15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712358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CD09-6D4D-E2DA-8A47-539E7D6F26F6}"/>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DC579C80-F829-DCEA-5D86-154971AE77EC}"/>
              </a:ext>
            </a:extLst>
          </p:cNvPr>
          <p:cNvSpPr>
            <a:spLocks noGrp="1"/>
          </p:cNvSpPr>
          <p:nvPr>
            <p:ph idx="1"/>
          </p:nvPr>
        </p:nvSpPr>
        <p:spPr>
          <a:xfrm>
            <a:off x="838200" y="2545930"/>
            <a:ext cx="10515600" cy="883070"/>
          </a:xfrm>
        </p:spPr>
        <p:txBody>
          <a:bodyPr/>
          <a:lstStyle/>
          <a:p>
            <a:pPr marL="0" indent="0">
              <a:buNone/>
            </a:pPr>
            <a:r>
              <a:rPr lang="en-US" b="1" dirty="0"/>
              <a:t>A friend repeatedly asks where you are and gets angry when you do not respond immediately.</a:t>
            </a:r>
          </a:p>
        </p:txBody>
      </p:sp>
      <p:sp>
        <p:nvSpPr>
          <p:cNvPr id="5" name="TextBox 4">
            <a:extLst>
              <a:ext uri="{FF2B5EF4-FFF2-40B4-BE49-F238E27FC236}">
                <a16:creationId xmlns:a16="http://schemas.microsoft.com/office/drawing/2014/main" id="{CB63E06B-76B0-09CD-56C3-60D2E9B54200}"/>
              </a:ext>
            </a:extLst>
          </p:cNvPr>
          <p:cNvSpPr txBox="1"/>
          <p:nvPr/>
        </p:nvSpPr>
        <p:spPr>
          <a:xfrm>
            <a:off x="540327" y="4676993"/>
            <a:ext cx="8088284" cy="1815882"/>
          </a:xfrm>
          <a:prstGeom prst="rect">
            <a:avLst/>
          </a:prstGeom>
          <a:noFill/>
        </p:spPr>
        <p:txBody>
          <a:bodyPr wrap="square">
            <a:spAutoFit/>
          </a:bodyPr>
          <a:lstStyle/>
          <a:p>
            <a:r>
              <a:rPr lang="en-IN" sz="2800" b="1" dirty="0"/>
              <a:t>Discussion Questions: </a:t>
            </a:r>
            <a:endParaRPr lang="en-IN" sz="2800" b="1" kern="1200" dirty="0">
              <a:solidFill>
                <a:schemeClr val="tx1"/>
              </a:solidFill>
              <a:effectLst/>
              <a:latin typeface="+mn-lt"/>
              <a:ea typeface="+mn-ea"/>
              <a:cs typeface="+mn-cs"/>
            </a:endParaRPr>
          </a:p>
          <a:p>
            <a:pPr marL="342900" indent="-342900">
              <a:buFont typeface="+mj-lt"/>
              <a:buAutoNum type="arabicPeriod"/>
            </a:pPr>
            <a:r>
              <a:rPr lang="en-IN" sz="2800" i="1" kern="1200" dirty="0">
                <a:solidFill>
                  <a:schemeClr val="tx1"/>
                </a:solidFill>
                <a:effectLst/>
                <a:latin typeface="+mn-lt"/>
                <a:ea typeface="+mn-ea"/>
                <a:cs typeface="+mn-cs"/>
              </a:rPr>
              <a:t>What in this situation is unhealthy? </a:t>
            </a:r>
          </a:p>
          <a:p>
            <a:pPr marL="342900" indent="-342900">
              <a:buFont typeface="+mj-lt"/>
              <a:buAutoNum type="arabicPeriod"/>
            </a:pPr>
            <a:r>
              <a:rPr lang="en-IN" sz="2800" i="1" kern="1200" dirty="0">
                <a:solidFill>
                  <a:schemeClr val="tx1"/>
                </a:solidFill>
                <a:effectLst/>
                <a:latin typeface="+mn-lt"/>
                <a:ea typeface="+mn-ea"/>
                <a:cs typeface="+mn-cs"/>
              </a:rPr>
              <a:t>How might the person react? </a:t>
            </a:r>
          </a:p>
          <a:p>
            <a:pPr marL="342900" indent="-342900">
              <a:buFont typeface="+mj-lt"/>
              <a:buAutoNum type="arabicPeriod"/>
            </a:pPr>
            <a:r>
              <a:rPr lang="en-IN" sz="2800" i="1" kern="1200" dirty="0">
                <a:solidFill>
                  <a:schemeClr val="tx1"/>
                </a:solidFill>
                <a:effectLst/>
                <a:latin typeface="+mn-lt"/>
                <a:ea typeface="+mn-ea"/>
                <a:cs typeface="+mn-cs"/>
              </a:rPr>
              <a:t>Who might they reach out to for support? </a:t>
            </a:r>
          </a:p>
        </p:txBody>
      </p:sp>
      <p:grpSp>
        <p:nvGrpSpPr>
          <p:cNvPr id="6" name="Group 5">
            <a:extLst>
              <a:ext uri="{FF2B5EF4-FFF2-40B4-BE49-F238E27FC236}">
                <a16:creationId xmlns:a16="http://schemas.microsoft.com/office/drawing/2014/main" id="{90B8980F-5436-1CEF-1217-7E5BA5F15075}"/>
              </a:ext>
            </a:extLst>
          </p:cNvPr>
          <p:cNvGrpSpPr/>
          <p:nvPr/>
        </p:nvGrpSpPr>
        <p:grpSpPr>
          <a:xfrm>
            <a:off x="8696950" y="357462"/>
            <a:ext cx="3092278" cy="1290467"/>
            <a:chOff x="8414078" y="146447"/>
            <a:chExt cx="3603750" cy="1503914"/>
          </a:xfrm>
        </p:grpSpPr>
        <p:pic>
          <p:nvPicPr>
            <p:cNvPr id="7" name="Picture 6">
              <a:extLst>
                <a:ext uri="{FF2B5EF4-FFF2-40B4-BE49-F238E27FC236}">
                  <a16:creationId xmlns:a16="http://schemas.microsoft.com/office/drawing/2014/main" id="{4F2B8E2D-4C98-A02C-0BF5-6964AC928E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F82A7E76-4A97-4E79-87BE-27B3070F0E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57623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46B1-0188-F46F-D7D5-FEA5A10FF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3D632-A62D-B281-8280-68A8B8413531}"/>
              </a:ext>
            </a:extLst>
          </p:cNvPr>
          <p:cNvSpPr>
            <a:spLocks noGrp="1"/>
          </p:cNvSpPr>
          <p:nvPr>
            <p:ph type="title"/>
          </p:nvPr>
        </p:nvSpPr>
        <p:spPr>
          <a:xfrm>
            <a:off x="838200" y="2103437"/>
            <a:ext cx="10515600" cy="1325563"/>
          </a:xfrm>
        </p:spPr>
        <p:txBody>
          <a:bodyPr>
            <a:normAutofit/>
          </a:bodyPr>
          <a:lstStyle/>
          <a:p>
            <a:pPr algn="ctr"/>
            <a:r>
              <a:rPr lang="en-US" sz="4000" dirty="0">
                <a:solidFill>
                  <a:schemeClr val="bg1"/>
                </a:solidFill>
                <a:highlight>
                  <a:srgbClr val="000000"/>
                </a:highlight>
              </a:rPr>
              <a:t>Exploring Healthy vs. Unhealthy Online </a:t>
            </a:r>
            <a:r>
              <a:rPr lang="en-US" sz="4000" dirty="0" err="1">
                <a:solidFill>
                  <a:schemeClr val="bg1"/>
                </a:solidFill>
                <a:highlight>
                  <a:srgbClr val="000000"/>
                </a:highlight>
              </a:rPr>
              <a:t>Behaviour</a:t>
            </a:r>
            <a:endParaRPr lang="en-US" sz="4000" dirty="0">
              <a:solidFill>
                <a:schemeClr val="bg1"/>
              </a:solidFill>
              <a:highlight>
                <a:srgbClr val="000000"/>
              </a:highlight>
            </a:endParaRPr>
          </a:p>
        </p:txBody>
      </p:sp>
      <p:grpSp>
        <p:nvGrpSpPr>
          <p:cNvPr id="4" name="Group 3">
            <a:extLst>
              <a:ext uri="{FF2B5EF4-FFF2-40B4-BE49-F238E27FC236}">
                <a16:creationId xmlns:a16="http://schemas.microsoft.com/office/drawing/2014/main" id="{3D1B7AEA-5078-423F-4E23-CABEC4B00477}"/>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E75729B9-B247-E9FD-1279-6182E7F80A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3F836516-2364-9C6B-CF73-D1FDC08A97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26" name="Picture 2" descr="Game online streaming flat illustration | Premium Vector">
            <a:extLst>
              <a:ext uri="{FF2B5EF4-FFF2-40B4-BE49-F238E27FC236}">
                <a16:creationId xmlns:a16="http://schemas.microsoft.com/office/drawing/2014/main" id="{10315765-5A2B-03B2-3572-C219B9A8ADF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5" b="89617" l="4633" r="95048">
                        <a14:foregroundMark x1="4633" y1="32428" x2="9265" y2="46965"/>
                        <a14:foregroundMark x1="13419" y1="52716" x2="16933" y2="65495"/>
                        <a14:foregroundMark x1="16933" y1="65495" x2="26518" y2="74601"/>
                        <a14:foregroundMark x1="26518" y1="74601" x2="38339" y2="69169"/>
                        <a14:foregroundMark x1="38339" y1="69169" x2="28435" y2="61821"/>
                        <a14:foregroundMark x1="28435" y1="61821" x2="25879" y2="61502"/>
                        <a14:foregroundMark x1="49521" y1="65176" x2="47764" y2="67252"/>
                        <a14:foregroundMark x1="38179" y1="64696" x2="49042" y2="61182"/>
                        <a14:foregroundMark x1="49042" y1="61182" x2="50639" y2="61022"/>
                        <a14:foregroundMark x1="86422" y1="44409" x2="92013" y2="53834"/>
                        <a14:foregroundMark x1="92013" y1="53834" x2="82268" y2="50319"/>
                        <a14:foregroundMark x1="95048" y1="56390" x2="95048" y2="56390"/>
                        <a14:foregroundMark x1="34984" y1="74760" x2="39137" y2="73003"/>
                        <a14:foregroundMark x1="35783" y1="74281" x2="39137" y2="73003"/>
                        <a14:foregroundMark x1="61502" y1="22045" x2="64856" y2="26677"/>
                      </a14:backgroundRemoval>
                    </a14:imgEffect>
                  </a14:imgLayer>
                </a14:imgProps>
              </a:ext>
              <a:ext uri="{28A0092B-C50C-407E-A947-70E740481C1C}">
                <a14:useLocalDpi xmlns:a14="http://schemas.microsoft.com/office/drawing/2010/main" val="0"/>
              </a:ext>
            </a:extLst>
          </a:blip>
          <a:srcRect/>
          <a:stretch>
            <a:fillRect/>
          </a:stretch>
        </p:blipFill>
        <p:spPr bwMode="auto">
          <a:xfrm>
            <a:off x="3890772" y="2414599"/>
            <a:ext cx="4806178" cy="480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9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EC2D-153F-9FE1-45D7-0AA150D0A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97AD1-59E8-23BE-8BDF-7B2EE14FD94F}"/>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944B5F25-528D-F422-AD67-23A2F6E92C77}"/>
              </a:ext>
            </a:extLst>
          </p:cNvPr>
          <p:cNvSpPr>
            <a:spLocks noGrp="1"/>
          </p:cNvSpPr>
          <p:nvPr>
            <p:ph idx="1"/>
          </p:nvPr>
        </p:nvSpPr>
        <p:spPr>
          <a:xfrm>
            <a:off x="838200" y="2545930"/>
            <a:ext cx="10515600" cy="883070"/>
          </a:xfrm>
        </p:spPr>
        <p:txBody>
          <a:bodyPr/>
          <a:lstStyle/>
          <a:p>
            <a:pPr marL="0" indent="0">
              <a:buNone/>
            </a:pPr>
            <a:r>
              <a:rPr lang="en-US" b="1" dirty="0"/>
              <a:t>Someone you are “talking to” shares a private picture without asking.</a:t>
            </a:r>
          </a:p>
        </p:txBody>
      </p:sp>
      <p:sp>
        <p:nvSpPr>
          <p:cNvPr id="5" name="TextBox 4">
            <a:extLst>
              <a:ext uri="{FF2B5EF4-FFF2-40B4-BE49-F238E27FC236}">
                <a16:creationId xmlns:a16="http://schemas.microsoft.com/office/drawing/2014/main" id="{EFF89845-9AA1-BDC5-A2B2-3D2C32138D0E}"/>
              </a:ext>
            </a:extLst>
          </p:cNvPr>
          <p:cNvSpPr txBox="1"/>
          <p:nvPr/>
        </p:nvSpPr>
        <p:spPr>
          <a:xfrm>
            <a:off x="540327" y="4676993"/>
            <a:ext cx="8088284" cy="1815882"/>
          </a:xfrm>
          <a:prstGeom prst="rect">
            <a:avLst/>
          </a:prstGeom>
          <a:noFill/>
        </p:spPr>
        <p:txBody>
          <a:bodyPr wrap="square">
            <a:spAutoFit/>
          </a:bodyPr>
          <a:lstStyle/>
          <a:p>
            <a:r>
              <a:rPr lang="en-IN" sz="2800" b="1" dirty="0"/>
              <a:t>Discussion Questions: </a:t>
            </a:r>
            <a:endParaRPr lang="en-IN" sz="2800" b="1" kern="1200" dirty="0">
              <a:solidFill>
                <a:schemeClr val="tx1"/>
              </a:solidFill>
              <a:effectLst/>
              <a:latin typeface="+mn-lt"/>
              <a:ea typeface="+mn-ea"/>
              <a:cs typeface="+mn-cs"/>
            </a:endParaRPr>
          </a:p>
          <a:p>
            <a:pPr marL="342900" indent="-342900">
              <a:buFont typeface="+mj-lt"/>
              <a:buAutoNum type="arabicPeriod"/>
            </a:pPr>
            <a:r>
              <a:rPr lang="en-IN" sz="2800" i="1" kern="1200" dirty="0">
                <a:solidFill>
                  <a:schemeClr val="tx1"/>
                </a:solidFill>
                <a:effectLst/>
                <a:latin typeface="+mn-lt"/>
                <a:ea typeface="+mn-ea"/>
                <a:cs typeface="+mn-cs"/>
              </a:rPr>
              <a:t>What in this situation is unhealthy? </a:t>
            </a:r>
          </a:p>
          <a:p>
            <a:pPr marL="342900" indent="-342900">
              <a:buFont typeface="+mj-lt"/>
              <a:buAutoNum type="arabicPeriod"/>
            </a:pPr>
            <a:r>
              <a:rPr lang="en-IN" sz="2800" i="1" kern="1200" dirty="0">
                <a:solidFill>
                  <a:schemeClr val="tx1"/>
                </a:solidFill>
                <a:effectLst/>
                <a:latin typeface="+mn-lt"/>
                <a:ea typeface="+mn-ea"/>
                <a:cs typeface="+mn-cs"/>
              </a:rPr>
              <a:t>How might the person react? </a:t>
            </a:r>
          </a:p>
          <a:p>
            <a:pPr marL="342900" indent="-342900">
              <a:buFont typeface="+mj-lt"/>
              <a:buAutoNum type="arabicPeriod"/>
            </a:pPr>
            <a:r>
              <a:rPr lang="en-IN" sz="2800" i="1" kern="1200" dirty="0">
                <a:solidFill>
                  <a:schemeClr val="tx1"/>
                </a:solidFill>
                <a:effectLst/>
                <a:latin typeface="+mn-lt"/>
                <a:ea typeface="+mn-ea"/>
                <a:cs typeface="+mn-cs"/>
              </a:rPr>
              <a:t>Who might they reach out to for support? </a:t>
            </a:r>
          </a:p>
        </p:txBody>
      </p:sp>
      <p:grpSp>
        <p:nvGrpSpPr>
          <p:cNvPr id="6" name="Group 5">
            <a:extLst>
              <a:ext uri="{FF2B5EF4-FFF2-40B4-BE49-F238E27FC236}">
                <a16:creationId xmlns:a16="http://schemas.microsoft.com/office/drawing/2014/main" id="{6CD74CC8-6339-7A8A-25BB-F5203D9388DE}"/>
              </a:ext>
            </a:extLst>
          </p:cNvPr>
          <p:cNvGrpSpPr/>
          <p:nvPr/>
        </p:nvGrpSpPr>
        <p:grpSpPr>
          <a:xfrm>
            <a:off x="8696950" y="357462"/>
            <a:ext cx="3092278" cy="1290467"/>
            <a:chOff x="8414078" y="146447"/>
            <a:chExt cx="3603750" cy="1503914"/>
          </a:xfrm>
        </p:grpSpPr>
        <p:pic>
          <p:nvPicPr>
            <p:cNvPr id="7" name="Picture 6">
              <a:extLst>
                <a:ext uri="{FF2B5EF4-FFF2-40B4-BE49-F238E27FC236}">
                  <a16:creationId xmlns:a16="http://schemas.microsoft.com/office/drawing/2014/main" id="{746A174B-79E1-43EC-BEE8-138D0DA1E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4ECCF6A0-36FD-FC46-E34D-26D220EA4A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076337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718A5-0BA7-18FD-80EA-CD46FF648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6384C-83F4-E752-C91A-8E4C3AB4F54D}"/>
              </a:ext>
            </a:extLst>
          </p:cNvPr>
          <p:cNvSpPr>
            <a:spLocks noGrp="1"/>
          </p:cNvSpPr>
          <p:nvPr>
            <p:ph type="title"/>
          </p:nvPr>
        </p:nvSpPr>
        <p:spPr/>
        <p:txBody>
          <a:bodyPr/>
          <a:lstStyle/>
          <a:p>
            <a:r>
              <a:rPr lang="en-US" dirty="0"/>
              <a:t>Scenario 3: </a:t>
            </a:r>
          </a:p>
        </p:txBody>
      </p:sp>
      <p:sp>
        <p:nvSpPr>
          <p:cNvPr id="3" name="Content Placeholder 2">
            <a:extLst>
              <a:ext uri="{FF2B5EF4-FFF2-40B4-BE49-F238E27FC236}">
                <a16:creationId xmlns:a16="http://schemas.microsoft.com/office/drawing/2014/main" id="{BFC5B892-4F44-7ED7-0510-ED1B98495398}"/>
              </a:ext>
            </a:extLst>
          </p:cNvPr>
          <p:cNvSpPr>
            <a:spLocks noGrp="1"/>
          </p:cNvSpPr>
          <p:nvPr>
            <p:ph idx="1"/>
          </p:nvPr>
        </p:nvSpPr>
        <p:spPr>
          <a:xfrm>
            <a:off x="838200" y="2545930"/>
            <a:ext cx="10515600" cy="883070"/>
          </a:xfrm>
        </p:spPr>
        <p:txBody>
          <a:bodyPr/>
          <a:lstStyle/>
          <a:p>
            <a:pPr marL="0" indent="0">
              <a:buNone/>
            </a:pPr>
            <a:r>
              <a:rPr lang="en-US" b="1" dirty="0"/>
              <a:t>A friend sends you dozens of messages after you do not respond, making you feel overwhelmed.</a:t>
            </a:r>
          </a:p>
        </p:txBody>
      </p:sp>
      <p:sp>
        <p:nvSpPr>
          <p:cNvPr id="5" name="TextBox 4">
            <a:extLst>
              <a:ext uri="{FF2B5EF4-FFF2-40B4-BE49-F238E27FC236}">
                <a16:creationId xmlns:a16="http://schemas.microsoft.com/office/drawing/2014/main" id="{A13C95D4-ECB5-C79A-58EA-91B03E7C5C26}"/>
              </a:ext>
            </a:extLst>
          </p:cNvPr>
          <p:cNvSpPr txBox="1"/>
          <p:nvPr/>
        </p:nvSpPr>
        <p:spPr>
          <a:xfrm>
            <a:off x="540327" y="4676993"/>
            <a:ext cx="8088284" cy="1815882"/>
          </a:xfrm>
          <a:prstGeom prst="rect">
            <a:avLst/>
          </a:prstGeom>
          <a:noFill/>
        </p:spPr>
        <p:txBody>
          <a:bodyPr wrap="square">
            <a:spAutoFit/>
          </a:bodyPr>
          <a:lstStyle/>
          <a:p>
            <a:r>
              <a:rPr lang="en-IN" sz="2800" b="1" dirty="0"/>
              <a:t>Discussion Questions: </a:t>
            </a:r>
            <a:endParaRPr lang="en-IN" sz="2800" b="1" kern="1200" dirty="0">
              <a:solidFill>
                <a:schemeClr val="tx1"/>
              </a:solidFill>
              <a:effectLst/>
              <a:latin typeface="+mn-lt"/>
              <a:ea typeface="+mn-ea"/>
              <a:cs typeface="+mn-cs"/>
            </a:endParaRPr>
          </a:p>
          <a:p>
            <a:pPr marL="342900" indent="-342900">
              <a:buFont typeface="+mj-lt"/>
              <a:buAutoNum type="arabicPeriod"/>
            </a:pPr>
            <a:r>
              <a:rPr lang="en-IN" sz="2800" i="1" kern="1200" dirty="0">
                <a:solidFill>
                  <a:schemeClr val="tx1"/>
                </a:solidFill>
                <a:effectLst/>
                <a:latin typeface="+mn-lt"/>
                <a:ea typeface="+mn-ea"/>
                <a:cs typeface="+mn-cs"/>
              </a:rPr>
              <a:t>What in this situation is unhealthy? </a:t>
            </a:r>
          </a:p>
          <a:p>
            <a:pPr marL="342900" indent="-342900">
              <a:buFont typeface="+mj-lt"/>
              <a:buAutoNum type="arabicPeriod"/>
            </a:pPr>
            <a:r>
              <a:rPr lang="en-IN" sz="2800" i="1" kern="1200" dirty="0">
                <a:solidFill>
                  <a:schemeClr val="tx1"/>
                </a:solidFill>
                <a:effectLst/>
                <a:latin typeface="+mn-lt"/>
                <a:ea typeface="+mn-ea"/>
                <a:cs typeface="+mn-cs"/>
              </a:rPr>
              <a:t>How might the person react? </a:t>
            </a:r>
          </a:p>
          <a:p>
            <a:pPr marL="342900" indent="-342900">
              <a:buFont typeface="+mj-lt"/>
              <a:buAutoNum type="arabicPeriod"/>
            </a:pPr>
            <a:r>
              <a:rPr lang="en-IN" sz="2800" i="1" kern="1200" dirty="0">
                <a:solidFill>
                  <a:schemeClr val="tx1"/>
                </a:solidFill>
                <a:effectLst/>
                <a:latin typeface="+mn-lt"/>
                <a:ea typeface="+mn-ea"/>
                <a:cs typeface="+mn-cs"/>
              </a:rPr>
              <a:t>Who might they reach out to for support? </a:t>
            </a:r>
          </a:p>
        </p:txBody>
      </p:sp>
      <p:grpSp>
        <p:nvGrpSpPr>
          <p:cNvPr id="6" name="Group 5">
            <a:extLst>
              <a:ext uri="{FF2B5EF4-FFF2-40B4-BE49-F238E27FC236}">
                <a16:creationId xmlns:a16="http://schemas.microsoft.com/office/drawing/2014/main" id="{20BCE993-D38A-BF60-FA07-1E342CA31344}"/>
              </a:ext>
            </a:extLst>
          </p:cNvPr>
          <p:cNvGrpSpPr/>
          <p:nvPr/>
        </p:nvGrpSpPr>
        <p:grpSpPr>
          <a:xfrm>
            <a:off x="8696950" y="357462"/>
            <a:ext cx="3092278" cy="1290467"/>
            <a:chOff x="8414078" y="146447"/>
            <a:chExt cx="3603750" cy="1503914"/>
          </a:xfrm>
        </p:grpSpPr>
        <p:pic>
          <p:nvPicPr>
            <p:cNvPr id="7" name="Picture 6">
              <a:extLst>
                <a:ext uri="{FF2B5EF4-FFF2-40B4-BE49-F238E27FC236}">
                  <a16:creationId xmlns:a16="http://schemas.microsoft.com/office/drawing/2014/main" id="{4255C371-ED7A-92AD-B8E0-F6571682DC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ABBB03EC-F017-02A9-0E7F-716796FAD8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261703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827A-D29B-B53B-F84F-113D8D788A3A}"/>
              </a:ext>
            </a:extLst>
          </p:cNvPr>
          <p:cNvSpPr>
            <a:spLocks noGrp="1"/>
          </p:cNvSpPr>
          <p:nvPr>
            <p:ph type="title"/>
          </p:nvPr>
        </p:nvSpPr>
        <p:spPr>
          <a:xfrm>
            <a:off x="578197" y="372510"/>
            <a:ext cx="10515600" cy="1325563"/>
          </a:xfrm>
        </p:spPr>
        <p:txBody>
          <a:bodyPr/>
          <a:lstStyle/>
          <a:p>
            <a:pPr algn="ctr"/>
            <a:r>
              <a:rPr lang="en-US" dirty="0"/>
              <a:t>Strategies</a:t>
            </a:r>
          </a:p>
        </p:txBody>
      </p:sp>
      <p:grpSp>
        <p:nvGrpSpPr>
          <p:cNvPr id="4" name="Group 3">
            <a:extLst>
              <a:ext uri="{FF2B5EF4-FFF2-40B4-BE49-F238E27FC236}">
                <a16:creationId xmlns:a16="http://schemas.microsoft.com/office/drawing/2014/main" id="{F40071BD-D3B7-BB5E-AF21-363150D344B6}"/>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AFC6B2E1-654C-F747-57CD-BB05948EF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81F31FE-BCEA-6D2C-E825-7CA728BDB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Picture 7">
            <a:extLst>
              <a:ext uri="{FF2B5EF4-FFF2-40B4-BE49-F238E27FC236}">
                <a16:creationId xmlns:a16="http://schemas.microsoft.com/office/drawing/2014/main" id="{3FAABCAD-29DC-A78B-E4A4-1513F9DCFD68}"/>
              </a:ext>
            </a:extLst>
          </p:cNvPr>
          <p:cNvPicPr>
            <a:picLocks noChangeAspect="1"/>
          </p:cNvPicPr>
          <p:nvPr/>
        </p:nvPicPr>
        <p:blipFill>
          <a:blip r:embed="rId5"/>
          <a:stretch>
            <a:fillRect/>
          </a:stretch>
        </p:blipFill>
        <p:spPr>
          <a:xfrm>
            <a:off x="425460" y="1647929"/>
            <a:ext cx="2969153" cy="2969153"/>
          </a:xfrm>
          <a:prstGeom prst="rect">
            <a:avLst/>
          </a:prstGeom>
        </p:spPr>
      </p:pic>
      <p:pic>
        <p:nvPicPr>
          <p:cNvPr id="22532" name="Picture 4" descr="Empower Work">
            <a:extLst>
              <a:ext uri="{FF2B5EF4-FFF2-40B4-BE49-F238E27FC236}">
                <a16:creationId xmlns:a16="http://schemas.microsoft.com/office/drawing/2014/main" id="{B05A4E5E-3618-CA81-C54E-BECDE135D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844" y="2798669"/>
            <a:ext cx="3348311" cy="3473752"/>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Document Png Images - Free Download on Freepik">
            <a:extLst>
              <a:ext uri="{FF2B5EF4-FFF2-40B4-BE49-F238E27FC236}">
                <a16:creationId xmlns:a16="http://schemas.microsoft.com/office/drawing/2014/main" id="{B6507742-3E94-0B5A-7AB7-71B24A18CD4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18378" y="597478"/>
            <a:ext cx="5002650" cy="498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2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7272-A13B-345F-57D4-E1E7CC2E0765}"/>
              </a:ext>
            </a:extLst>
          </p:cNvPr>
          <p:cNvSpPr>
            <a:spLocks noGrp="1"/>
          </p:cNvSpPr>
          <p:nvPr>
            <p:ph type="title"/>
          </p:nvPr>
        </p:nvSpPr>
        <p:spPr>
          <a:xfrm>
            <a:off x="958970" y="975369"/>
            <a:ext cx="10515600" cy="1325563"/>
          </a:xfrm>
        </p:spPr>
        <p:txBody>
          <a:bodyPr/>
          <a:lstStyle/>
          <a:p>
            <a:pPr algn="ctr"/>
            <a:r>
              <a:rPr lang="en-US" dirty="0"/>
              <a:t>Scenario: Upstander Action</a:t>
            </a:r>
          </a:p>
        </p:txBody>
      </p:sp>
      <p:pic>
        <p:nvPicPr>
          <p:cNvPr id="23554" name="Picture 2" descr="The Do's and Don'ts of Supporting Someone with Mental Illness | Southwest  Healthcare">
            <a:extLst>
              <a:ext uri="{FF2B5EF4-FFF2-40B4-BE49-F238E27FC236}">
                <a16:creationId xmlns:a16="http://schemas.microsoft.com/office/drawing/2014/main" id="{4D6C2C45-C8C9-3334-C7BE-3724D7D8B7A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9333" y1="15778" x2="29333" y2="15778"/>
                        <a14:foregroundMark x1="26000" y1="27444" x2="26000" y2="27444"/>
                        <a14:foregroundMark x1="27500" y1="34222" x2="27500" y2="34222"/>
                        <a14:foregroundMark x1="35917" y1="27000" x2="35917" y2="27000"/>
                        <a14:foregroundMark x1="34417" y1="19778" x2="34417" y2="19778"/>
                        <a14:foregroundMark x1="30833" y1="16556" x2="33250" y2="17000"/>
                        <a14:foregroundMark x1="26000" y1="27000" x2="26000" y2="27000"/>
                        <a14:foregroundMark x1="26500" y1="25556" x2="26500" y2="27222"/>
                        <a14:foregroundMark x1="36583" y1="26778" x2="36417" y2="25778"/>
                      </a14:backgroundRemoval>
                    </a14:imgEffect>
                  </a14:imgLayer>
                </a14:imgProps>
              </a:ext>
              <a:ext uri="{28A0092B-C50C-407E-A947-70E740481C1C}">
                <a14:useLocalDpi xmlns:a14="http://schemas.microsoft.com/office/drawing/2010/main" val="0"/>
              </a:ext>
            </a:extLst>
          </a:blip>
          <a:srcRect l="12666" t="7523" r="12046" b="8765"/>
          <a:stretch>
            <a:fillRect/>
          </a:stretch>
        </p:blipFill>
        <p:spPr bwMode="auto">
          <a:xfrm>
            <a:off x="3292415" y="1843643"/>
            <a:ext cx="5607170" cy="46759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30C0B1A-ADFA-1AF8-003A-2EEC086C6812}"/>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67839D89-FDE9-BF40-BCD7-4C70DDD997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E52B8056-A035-52B7-1E76-5BA062942F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84689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8763-5439-8862-E08D-22308BB6ACD7}"/>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80279188-1939-86A7-D0B5-4AC1F15F211B}"/>
              </a:ext>
            </a:extLst>
          </p:cNvPr>
          <p:cNvSpPr>
            <a:spLocks noGrp="1"/>
          </p:cNvSpPr>
          <p:nvPr>
            <p:ph idx="1"/>
          </p:nvPr>
        </p:nvSpPr>
        <p:spPr>
          <a:xfrm>
            <a:off x="838200" y="2294626"/>
            <a:ext cx="10515600" cy="3671834"/>
          </a:xfrm>
        </p:spPr>
        <p:txBody>
          <a:bodyPr>
            <a:normAutofit lnSpcReduction="10000"/>
          </a:bodyPr>
          <a:lstStyle/>
          <a:p>
            <a:pPr marL="0" indent="0">
              <a:lnSpc>
                <a:spcPct val="160000"/>
              </a:lnSpc>
              <a:buNone/>
            </a:pPr>
            <a:r>
              <a:rPr lang="en-IN" b="1" dirty="0"/>
              <a:t>You notice your friend is stressed because someone keeps messaging them in a way that makes them uncomfortable. </a:t>
            </a:r>
          </a:p>
          <a:p>
            <a:pPr marL="0" indent="0">
              <a:lnSpc>
                <a:spcPct val="160000"/>
              </a:lnSpc>
              <a:buNone/>
            </a:pPr>
            <a:endParaRPr lang="en-IN" b="1" dirty="0"/>
          </a:p>
          <a:p>
            <a:pPr marL="0" indent="0">
              <a:lnSpc>
                <a:spcPct val="160000"/>
              </a:lnSpc>
              <a:buNone/>
            </a:pPr>
            <a:r>
              <a:rPr lang="en-IN" b="1" dirty="0"/>
              <a:t>How might you ask them about it and encourage them to talk to someone?</a:t>
            </a:r>
          </a:p>
          <a:p>
            <a:pPr marL="0" indent="0">
              <a:buNone/>
            </a:pPr>
            <a:endParaRPr lang="en-US" dirty="0"/>
          </a:p>
        </p:txBody>
      </p:sp>
      <p:grpSp>
        <p:nvGrpSpPr>
          <p:cNvPr id="4" name="Group 3">
            <a:extLst>
              <a:ext uri="{FF2B5EF4-FFF2-40B4-BE49-F238E27FC236}">
                <a16:creationId xmlns:a16="http://schemas.microsoft.com/office/drawing/2014/main" id="{ED01CD29-2AD6-50FE-B2C6-CB278E9F946C}"/>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8BDAB9B3-4254-7512-4844-71B9950E53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E25B346-57A6-2A29-F239-0AEEDBC568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Graphic 7" descr="Presentation with media outline">
            <a:hlinkClick r:id="rId5" highlightClick="1"/>
            <a:extLst>
              <a:ext uri="{FF2B5EF4-FFF2-40B4-BE49-F238E27FC236}">
                <a16:creationId xmlns:a16="http://schemas.microsoft.com/office/drawing/2014/main" id="{DEB9F0A1-2F00-77CF-C3BF-6E3E619BA9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6600" y="5624512"/>
            <a:ext cx="914400" cy="914400"/>
          </a:xfrm>
          <a:prstGeom prst="rect">
            <a:avLst/>
          </a:prstGeom>
        </p:spPr>
      </p:pic>
    </p:spTree>
    <p:extLst>
      <p:ext uri="{BB962C8B-B14F-4D97-AF65-F5344CB8AC3E}">
        <p14:creationId xmlns:p14="http://schemas.microsoft.com/office/powerpoint/2010/main" val="3427981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B6DB-E274-21A1-1E4A-5EC3B3C2B355}"/>
              </a:ext>
            </a:extLst>
          </p:cNvPr>
          <p:cNvSpPr>
            <a:spLocks noGrp="1"/>
          </p:cNvSpPr>
          <p:nvPr>
            <p:ph type="title"/>
          </p:nvPr>
        </p:nvSpPr>
        <p:spPr/>
        <p:txBody>
          <a:bodyPr/>
          <a:lstStyle/>
          <a:p>
            <a:r>
              <a:rPr lang="en-US" dirty="0"/>
              <a:t>Wrapping Up… </a:t>
            </a:r>
          </a:p>
        </p:txBody>
      </p:sp>
      <p:sp>
        <p:nvSpPr>
          <p:cNvPr id="3" name="Content Placeholder 2">
            <a:extLst>
              <a:ext uri="{FF2B5EF4-FFF2-40B4-BE49-F238E27FC236}">
                <a16:creationId xmlns:a16="http://schemas.microsoft.com/office/drawing/2014/main" id="{964F1C46-D543-D6BE-EF22-FE0CD6309F81}"/>
              </a:ext>
            </a:extLst>
          </p:cNvPr>
          <p:cNvSpPr>
            <a:spLocks noGrp="1"/>
          </p:cNvSpPr>
          <p:nvPr>
            <p:ph idx="1"/>
          </p:nvPr>
        </p:nvSpPr>
        <p:spPr/>
        <p:txBody>
          <a:bodyPr/>
          <a:lstStyle/>
          <a:p>
            <a:pPr marL="0" indent="0">
              <a:buNone/>
            </a:pPr>
            <a:r>
              <a:rPr lang="en-US" dirty="0"/>
              <a:t>In this session we discussed… </a:t>
            </a:r>
          </a:p>
          <a:p>
            <a:pPr marL="0" indent="0">
              <a:buNone/>
            </a:pPr>
            <a:endParaRPr lang="en-US" dirty="0"/>
          </a:p>
          <a:p>
            <a:pPr>
              <a:buFont typeface="Wingdings" pitchFamily="2" charset="2"/>
              <a:buChar char="ü"/>
            </a:pPr>
            <a:r>
              <a:rPr lang="en-US" dirty="0"/>
              <a:t>The warning signs of unhealthy digital </a:t>
            </a:r>
            <a:r>
              <a:rPr lang="en-US" dirty="0" err="1"/>
              <a:t>behaviours</a:t>
            </a:r>
            <a:endParaRPr lang="en-US" dirty="0"/>
          </a:p>
          <a:p>
            <a:pPr marL="0" indent="0">
              <a:buNone/>
            </a:pPr>
            <a:endParaRPr lang="en-US" dirty="0"/>
          </a:p>
          <a:p>
            <a:pPr>
              <a:buFont typeface="Wingdings" pitchFamily="2" charset="2"/>
              <a:buChar char="ü"/>
            </a:pPr>
            <a:r>
              <a:rPr lang="en-US" dirty="0"/>
              <a:t>Your right to have boundaries, no one has the right to control or harass you </a:t>
            </a:r>
          </a:p>
          <a:p>
            <a:pPr marL="0" indent="0">
              <a:buNone/>
            </a:pPr>
            <a:endParaRPr lang="en-US" dirty="0"/>
          </a:p>
          <a:p>
            <a:pPr>
              <a:buFont typeface="Wingdings" pitchFamily="2" charset="2"/>
              <a:buChar char="ü"/>
            </a:pPr>
            <a:r>
              <a:rPr lang="en-US" dirty="0"/>
              <a:t>It’s okay to ask for help, people are there to listen and help</a:t>
            </a:r>
          </a:p>
        </p:txBody>
      </p:sp>
      <p:grpSp>
        <p:nvGrpSpPr>
          <p:cNvPr id="4" name="Group 3">
            <a:extLst>
              <a:ext uri="{FF2B5EF4-FFF2-40B4-BE49-F238E27FC236}">
                <a16:creationId xmlns:a16="http://schemas.microsoft.com/office/drawing/2014/main" id="{C21DB735-703D-64CB-CA3B-0A3C9ECE2B10}"/>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86322A7C-EB1E-8B7A-3AAC-A6B9C23BB0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6F138142-8FC8-D7EC-0B94-8D5DD7CB13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428764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21F5-EBB1-B700-3043-CAA7F928BBF9}"/>
              </a:ext>
            </a:extLst>
          </p:cNvPr>
          <p:cNvSpPr>
            <a:spLocks noGrp="1"/>
          </p:cNvSpPr>
          <p:nvPr>
            <p:ph type="title"/>
          </p:nvPr>
        </p:nvSpPr>
        <p:spPr>
          <a:xfrm>
            <a:off x="838200" y="1002695"/>
            <a:ext cx="10515600" cy="1325563"/>
          </a:xfrm>
        </p:spPr>
        <p:txBody>
          <a:bodyPr/>
          <a:lstStyle/>
          <a:p>
            <a:pPr algn="ctr"/>
            <a:r>
              <a:rPr lang="en-US" dirty="0"/>
              <a:t>Discussion: Upstander Action</a:t>
            </a:r>
          </a:p>
        </p:txBody>
      </p:sp>
      <p:pic>
        <p:nvPicPr>
          <p:cNvPr id="26626" name="Picture 2" descr="Group discussion Customizable Semi Flat Illustrations | Pana Style">
            <a:extLst>
              <a:ext uri="{FF2B5EF4-FFF2-40B4-BE49-F238E27FC236}">
                <a16:creationId xmlns:a16="http://schemas.microsoft.com/office/drawing/2014/main" id="{DB0D4794-C483-7C07-B25A-73565E3148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1" b="96175" l="7636" r="95273">
                        <a14:foregroundMark x1="31273" y1="10383" x2="31636" y2="15847"/>
                        <a14:foregroundMark x1="29091" y1="36612" x2="29818" y2="34973"/>
                        <a14:foregroundMark x1="30545" y1="8743" x2="28364" y2="20219"/>
                        <a14:foregroundMark x1="28364" y1="20219" x2="38182" y2="19672"/>
                        <a14:foregroundMark x1="38182" y1="19672" x2="36364" y2="8197"/>
                        <a14:foregroundMark x1="36364" y1="8197" x2="26909" y2="6011"/>
                        <a14:foregroundMark x1="27636" y1="6557" x2="24364" y2="19672"/>
                        <a14:foregroundMark x1="24364" y1="19672" x2="24364" y2="24044"/>
                        <a14:foregroundMark x1="54545" y1="7650" x2="46909" y2="12568"/>
                        <a14:foregroundMark x1="46909" y1="12568" x2="51273" y2="23497"/>
                        <a14:foregroundMark x1="51273" y1="23497" x2="60000" y2="25683"/>
                        <a14:foregroundMark x1="60000" y1="25683" x2="62545" y2="12022"/>
                        <a14:foregroundMark x1="62545" y1="12022" x2="55273" y2="7104"/>
                        <a14:foregroundMark x1="81818" y1="30601" x2="90545" y2="33880"/>
                        <a14:foregroundMark x1="90545" y1="33880" x2="95636" y2="65027"/>
                        <a14:foregroundMark x1="95636" y1="65027" x2="88727" y2="71038"/>
                        <a14:foregroundMark x1="88727" y1="71038" x2="87273" y2="68852"/>
                        <a14:foregroundMark x1="34545" y1="81421" x2="31636" y2="96175"/>
                        <a14:foregroundMark x1="31636" y1="96175" x2="62909" y2="92896"/>
                        <a14:foregroundMark x1="61818" y1="92896" x2="68727" y2="83607"/>
                        <a14:foregroundMark x1="68727" y1="83607" x2="64727" y2="68852"/>
                        <a14:foregroundMark x1="64727" y1="68852" x2="62545" y2="67760"/>
                        <a14:foregroundMark x1="32364" y1="90164" x2="18909" y2="85246"/>
                        <a14:foregroundMark x1="18909" y1="85246" x2="7636" y2="71038"/>
                        <a14:foregroundMark x1="10545" y1="51366" x2="10545" y2="38251"/>
                        <a14:foregroundMark x1="10545" y1="38251" x2="7636" y2="22951"/>
                        <a14:foregroundMark x1="7636" y1="22951" x2="8000" y2="10383"/>
                        <a14:foregroundMark x1="8000" y1="10383" x2="18182" y2="8197"/>
                        <a14:foregroundMark x1="18182" y1="8197" x2="24364" y2="15301"/>
                        <a14:foregroundMark x1="24364" y1="15301" x2="24364" y2="15301"/>
                        <a14:foregroundMark x1="7273" y1="47541" x2="12000" y2="56831"/>
                        <a14:foregroundMark x1="36364" y1="24044" x2="49818" y2="19672"/>
                        <a14:foregroundMark x1="49818" y1="19672" x2="58909" y2="19672"/>
                        <a14:foregroundMark x1="58909" y1="19672" x2="67273" y2="35519"/>
                        <a14:foregroundMark x1="67273" y1="35519" x2="69091" y2="52459"/>
                        <a14:foregroundMark x1="69091" y1="52459" x2="63273" y2="71585"/>
                        <a14:foregroundMark x1="63273" y1="71585" x2="56364" y2="79781"/>
                        <a14:foregroundMark x1="56364" y1="79781" x2="44364" y2="80328"/>
                        <a14:foregroundMark x1="44364" y1="80328" x2="39636" y2="70492"/>
                        <a14:foregroundMark x1="47636" y1="50273" x2="43273" y2="63388"/>
                        <a14:foregroundMark x1="43273" y1="63388" x2="50909" y2="73770"/>
                        <a14:foregroundMark x1="50909" y1="73770" x2="61818" y2="65027"/>
                        <a14:foregroundMark x1="61818" y1="65027" x2="57818" y2="44262"/>
                        <a14:foregroundMark x1="57818" y1="44262" x2="44364" y2="40984"/>
                        <a14:foregroundMark x1="44364" y1="40984" x2="40727" y2="44809"/>
                      </a14:backgroundRemoval>
                    </a14:imgEffect>
                  </a14:imgLayer>
                </a14:imgProps>
              </a:ext>
              <a:ext uri="{28A0092B-C50C-407E-A947-70E740481C1C}">
                <a14:useLocalDpi xmlns:a14="http://schemas.microsoft.com/office/drawing/2010/main" val="0"/>
              </a:ext>
            </a:extLst>
          </a:blip>
          <a:srcRect/>
          <a:stretch>
            <a:fillRect/>
          </a:stretch>
        </p:blipFill>
        <p:spPr bwMode="auto">
          <a:xfrm>
            <a:off x="3153886" y="1930599"/>
            <a:ext cx="6283412" cy="418132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BC51A3-CC3B-97E2-6366-14D921A0B0E4}"/>
              </a:ext>
            </a:extLst>
          </p:cNvPr>
          <p:cNvGrpSpPr/>
          <p:nvPr/>
        </p:nvGrpSpPr>
        <p:grpSpPr>
          <a:xfrm>
            <a:off x="8696950" y="357462"/>
            <a:ext cx="3092278" cy="1290467"/>
            <a:chOff x="8414078" y="146447"/>
            <a:chExt cx="3603750" cy="1503914"/>
          </a:xfrm>
        </p:grpSpPr>
        <p:pic>
          <p:nvPicPr>
            <p:cNvPr id="6" name="Picture 5">
              <a:extLst>
                <a:ext uri="{FF2B5EF4-FFF2-40B4-BE49-F238E27FC236}">
                  <a16:creationId xmlns:a16="http://schemas.microsoft.com/office/drawing/2014/main" id="{AC29305B-70A1-38D5-7967-B84C99F729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31D6A018-7179-5AE0-42FE-11CCC63719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8" name="Right Triangle 7">
            <a:extLst>
              <a:ext uri="{FF2B5EF4-FFF2-40B4-BE49-F238E27FC236}">
                <a16:creationId xmlns:a16="http://schemas.microsoft.com/office/drawing/2014/main" id="{CCA6DF99-00CD-BD94-3B39-5BD269C1206E}"/>
              </a:ext>
            </a:extLst>
          </p:cNvPr>
          <p:cNvSpPr/>
          <p:nvPr/>
        </p:nvSpPr>
        <p:spPr>
          <a:xfrm>
            <a:off x="251460" y="6103620"/>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676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234D-34C1-F75B-8C1C-1260DE758855}"/>
              </a:ext>
            </a:extLst>
          </p:cNvPr>
          <p:cNvSpPr>
            <a:spLocks noGrp="1"/>
          </p:cNvSpPr>
          <p:nvPr>
            <p:ph type="title"/>
          </p:nvPr>
        </p:nvSpPr>
        <p:spPr/>
        <p:txBody>
          <a:bodyPr/>
          <a:lstStyle/>
          <a:p>
            <a:r>
              <a:rPr lang="en-US" dirty="0"/>
              <a:t>Journaling Reflection</a:t>
            </a:r>
          </a:p>
        </p:txBody>
      </p:sp>
      <p:pic>
        <p:nvPicPr>
          <p:cNvPr id="27650" name="Picture 2" descr="Journaling Clipart PNG, Vector, PSD, and Clipart With Transparent  Background for Free Download | Pngtree">
            <a:extLst>
              <a:ext uri="{FF2B5EF4-FFF2-40B4-BE49-F238E27FC236}">
                <a16:creationId xmlns:a16="http://schemas.microsoft.com/office/drawing/2014/main" id="{0FAFBF8B-098A-C271-1064-F9A3808F3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9773"/>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08DB254-AC6B-3931-A5C5-6631610C6B74}"/>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88514D0C-BE78-8D3B-8A73-B22E1C2AE3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D63109F-C268-EB3D-70A9-98DC47C53D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Right Triangle 6">
            <a:extLst>
              <a:ext uri="{FF2B5EF4-FFF2-40B4-BE49-F238E27FC236}">
                <a16:creationId xmlns:a16="http://schemas.microsoft.com/office/drawing/2014/main" id="{F2C9E348-3198-755C-DF8A-18532F8B1A5F}"/>
              </a:ext>
            </a:extLst>
          </p:cNvPr>
          <p:cNvSpPr/>
          <p:nvPr/>
        </p:nvSpPr>
        <p:spPr>
          <a:xfrm>
            <a:off x="251460" y="6103620"/>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258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AB73-ECD3-E38A-7231-F8B1136B1C02}"/>
              </a:ext>
            </a:extLst>
          </p:cNvPr>
          <p:cNvSpPr>
            <a:spLocks noGrp="1"/>
          </p:cNvSpPr>
          <p:nvPr>
            <p:ph type="title"/>
          </p:nvPr>
        </p:nvSpPr>
        <p:spPr>
          <a:xfrm>
            <a:off x="838200" y="2766218"/>
            <a:ext cx="10515600" cy="1325563"/>
          </a:xfrm>
        </p:spPr>
        <p:txBody>
          <a:bodyPr/>
          <a:lstStyle/>
          <a:p>
            <a:pPr algn="ctr"/>
            <a:r>
              <a:rPr lang="en-US" dirty="0">
                <a:solidFill>
                  <a:schemeClr val="bg1"/>
                </a:solidFill>
                <a:highlight>
                  <a:srgbClr val="000000"/>
                </a:highlight>
              </a:rPr>
              <a:t>Practice Safe Digital Breakup Strategies</a:t>
            </a:r>
          </a:p>
        </p:txBody>
      </p:sp>
      <p:grpSp>
        <p:nvGrpSpPr>
          <p:cNvPr id="4" name="Group 3">
            <a:extLst>
              <a:ext uri="{FF2B5EF4-FFF2-40B4-BE49-F238E27FC236}">
                <a16:creationId xmlns:a16="http://schemas.microsoft.com/office/drawing/2014/main" id="{6C4D54D9-4FA9-0681-3E02-76FB9D1B110B}"/>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C2FC70B9-8477-992E-B2D1-20753A6DBD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773BA895-FEDF-F96B-262B-307EEA7644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076408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2231-ED75-8478-4892-6B10837464E0}"/>
              </a:ext>
            </a:extLst>
          </p:cNvPr>
          <p:cNvSpPr>
            <a:spLocks noGrp="1"/>
          </p:cNvSpPr>
          <p:nvPr>
            <p:ph type="title"/>
          </p:nvPr>
        </p:nvSpPr>
        <p:spPr>
          <a:xfrm>
            <a:off x="838200" y="985147"/>
            <a:ext cx="10515600" cy="1325563"/>
          </a:xfrm>
        </p:spPr>
        <p:txBody>
          <a:bodyPr/>
          <a:lstStyle/>
          <a:p>
            <a:pPr algn="ctr"/>
            <a:r>
              <a:rPr lang="en-US" dirty="0"/>
              <a:t>Digital Boundaries</a:t>
            </a:r>
          </a:p>
        </p:txBody>
      </p:sp>
      <p:grpSp>
        <p:nvGrpSpPr>
          <p:cNvPr id="4" name="Group 3">
            <a:extLst>
              <a:ext uri="{FF2B5EF4-FFF2-40B4-BE49-F238E27FC236}">
                <a16:creationId xmlns:a16="http://schemas.microsoft.com/office/drawing/2014/main" id="{17F5BC97-5E60-CDB0-C12D-A602FF271AD8}"/>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1DEFA064-2F26-0283-388D-9E43FD11D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60CD3D3-FFC8-64B0-3CD0-A101A29A85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29698" name="Picture 2" descr="Six Ways to Set Better Boundaries with Friends and Family, Virtual Therapy,  Online Counselling, ON — everwell Online Therapy and Counselling">
            <a:extLst>
              <a:ext uri="{FF2B5EF4-FFF2-40B4-BE49-F238E27FC236}">
                <a16:creationId xmlns:a16="http://schemas.microsoft.com/office/drawing/2014/main" id="{B284FDC8-A177-8069-1244-E232C8B1D44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0185" y1="86296" x2="59907" y2="84167"/>
                        <a14:foregroundMark x1="46667" y1="84815" x2="53056" y2="84537"/>
                        <a14:foregroundMark x1="15648" y1="87685" x2="35556" y2="84537"/>
                        <a14:foregroundMark x1="35556" y1="84537" x2="43426" y2="84815"/>
                      </a14:backgroundRemoval>
                    </a14:imgEffect>
                  </a14:imgLayer>
                </a14:imgProps>
              </a:ext>
              <a:ext uri="{28A0092B-C50C-407E-A947-70E740481C1C}">
                <a14:useLocalDpi xmlns:a14="http://schemas.microsoft.com/office/drawing/2010/main" val="0"/>
              </a:ext>
            </a:extLst>
          </a:blip>
          <a:srcRect/>
          <a:stretch>
            <a:fillRect/>
          </a:stretch>
        </p:blipFill>
        <p:spPr bwMode="auto">
          <a:xfrm>
            <a:off x="-395377" y="1407544"/>
            <a:ext cx="5450456" cy="545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5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C37C-6787-48F5-B268-989D6604A459}"/>
              </a:ext>
            </a:extLst>
          </p:cNvPr>
          <p:cNvSpPr>
            <a:spLocks noGrp="1"/>
          </p:cNvSpPr>
          <p:nvPr>
            <p:ph idx="1"/>
          </p:nvPr>
        </p:nvSpPr>
        <p:spPr>
          <a:xfrm>
            <a:off x="781342" y="3871764"/>
            <a:ext cx="10930012" cy="2412268"/>
          </a:xfrm>
        </p:spPr>
        <p:txBody>
          <a:bodyPr>
            <a:normAutofit/>
          </a:bodyPr>
          <a:lstStyle/>
          <a:p>
            <a:pPr marL="0" indent="0" algn="r">
              <a:buNone/>
            </a:pPr>
            <a:r>
              <a:rPr lang="en-US" dirty="0">
                <a:solidFill>
                  <a:schemeClr val="bg1"/>
                </a:solidFill>
                <a:highlight>
                  <a:srgbClr val="800000"/>
                </a:highlight>
              </a:rPr>
              <a:t>SPAMMING:</a:t>
            </a:r>
          </a:p>
          <a:p>
            <a:r>
              <a:rPr lang="en-US" dirty="0"/>
              <a:t> When one person sends another constant messages (</a:t>
            </a:r>
            <a:r>
              <a:rPr lang="en-US" i="1" dirty="0"/>
              <a:t>maybe on the same or different online platforms</a:t>
            </a:r>
            <a:r>
              <a:rPr lang="en-US" dirty="0"/>
              <a:t>) with the intention of staying in constant touch. At first it may feel nice, but overtime it can lead to feeling frustrated or pressured. </a:t>
            </a:r>
          </a:p>
        </p:txBody>
      </p:sp>
      <p:sp>
        <p:nvSpPr>
          <p:cNvPr id="6" name="Content Placeholder 2">
            <a:extLst>
              <a:ext uri="{FF2B5EF4-FFF2-40B4-BE49-F238E27FC236}">
                <a16:creationId xmlns:a16="http://schemas.microsoft.com/office/drawing/2014/main" id="{45472954-7F15-8B2A-0A3B-7853E400AB62}"/>
              </a:ext>
            </a:extLst>
          </p:cNvPr>
          <p:cNvSpPr txBox="1">
            <a:spLocks/>
          </p:cNvSpPr>
          <p:nvPr/>
        </p:nvSpPr>
        <p:spPr>
          <a:xfrm>
            <a:off x="781341" y="1262436"/>
            <a:ext cx="9891421" cy="2054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highlight>
                  <a:srgbClr val="800000"/>
                </a:highlight>
              </a:rPr>
              <a:t>POSSESSIVENESS:</a:t>
            </a:r>
          </a:p>
          <a:p>
            <a:r>
              <a:rPr lang="en-US" dirty="0"/>
              <a:t>A friend who does not want you to be friends with other people, gets upset when you text or hang out with others. </a:t>
            </a:r>
          </a:p>
        </p:txBody>
      </p:sp>
      <p:grpSp>
        <p:nvGrpSpPr>
          <p:cNvPr id="8" name="Group 7">
            <a:extLst>
              <a:ext uri="{FF2B5EF4-FFF2-40B4-BE49-F238E27FC236}">
                <a16:creationId xmlns:a16="http://schemas.microsoft.com/office/drawing/2014/main" id="{08BB85C8-65BD-83BE-88AE-D284BBE59C60}"/>
              </a:ext>
            </a:extLst>
          </p:cNvPr>
          <p:cNvGrpSpPr/>
          <p:nvPr/>
        </p:nvGrpSpPr>
        <p:grpSpPr>
          <a:xfrm>
            <a:off x="8619076" y="383221"/>
            <a:ext cx="3092278" cy="1290467"/>
            <a:chOff x="8414078" y="146447"/>
            <a:chExt cx="3603750" cy="1503914"/>
          </a:xfrm>
        </p:grpSpPr>
        <p:pic>
          <p:nvPicPr>
            <p:cNvPr id="9" name="Picture 8">
              <a:extLst>
                <a:ext uri="{FF2B5EF4-FFF2-40B4-BE49-F238E27FC236}">
                  <a16:creationId xmlns:a16="http://schemas.microsoft.com/office/drawing/2014/main" id="{D9B167D7-1912-3A68-A044-DE0B8D15E3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0" name="Picture 9">
              <a:extLst>
                <a:ext uri="{FF2B5EF4-FFF2-40B4-BE49-F238E27FC236}">
                  <a16:creationId xmlns:a16="http://schemas.microsoft.com/office/drawing/2014/main" id="{2C753CBA-1D0E-04D7-053A-35E3644D3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578294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EE43-F1FD-B4F3-F437-EF3F3F5840B0}"/>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5803795C-ECCB-7E36-4F33-87B9BB7CAED8}"/>
              </a:ext>
            </a:extLst>
          </p:cNvPr>
          <p:cNvSpPr>
            <a:spLocks noGrp="1"/>
          </p:cNvSpPr>
          <p:nvPr>
            <p:ph idx="1"/>
          </p:nvPr>
        </p:nvSpPr>
        <p:spPr>
          <a:xfrm>
            <a:off x="838200" y="2840816"/>
            <a:ext cx="10515600" cy="1176367"/>
          </a:xfrm>
        </p:spPr>
        <p:txBody>
          <a:bodyPr>
            <a:normAutofit/>
          </a:bodyPr>
          <a:lstStyle/>
          <a:p>
            <a:pPr marL="0" indent="0" algn="ctr">
              <a:buNone/>
            </a:pPr>
            <a:r>
              <a:rPr lang="en-US" sz="3200" b="1" dirty="0"/>
              <a:t>Ending a short -term relationship with a classmate in a kind manner.</a:t>
            </a:r>
          </a:p>
        </p:txBody>
      </p:sp>
      <p:grpSp>
        <p:nvGrpSpPr>
          <p:cNvPr id="4" name="Group 3">
            <a:extLst>
              <a:ext uri="{FF2B5EF4-FFF2-40B4-BE49-F238E27FC236}">
                <a16:creationId xmlns:a16="http://schemas.microsoft.com/office/drawing/2014/main" id="{4A1CA158-F432-C9E4-96AC-31D60C30451D}"/>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0FBE21AC-9491-F97F-78F1-503B4A791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470DFFAC-66DE-DE3A-4378-CC3B00C52A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26478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5E76D-799C-03BB-34B9-960850DF5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BFAD1-6C42-8CDA-160E-B68459A22243}"/>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81FAF6C5-B938-9EFE-5B78-1A5428365925}"/>
              </a:ext>
            </a:extLst>
          </p:cNvPr>
          <p:cNvSpPr>
            <a:spLocks noGrp="1"/>
          </p:cNvSpPr>
          <p:nvPr>
            <p:ph idx="1"/>
          </p:nvPr>
        </p:nvSpPr>
        <p:spPr>
          <a:xfrm>
            <a:off x="838200" y="2840816"/>
            <a:ext cx="10515600" cy="1176367"/>
          </a:xfrm>
        </p:spPr>
        <p:txBody>
          <a:bodyPr>
            <a:normAutofit/>
          </a:bodyPr>
          <a:lstStyle/>
          <a:p>
            <a:pPr marL="0" indent="0" algn="ctr">
              <a:buNone/>
            </a:pPr>
            <a:r>
              <a:rPr lang="en-US" sz="3200" b="1" dirty="0"/>
              <a:t>Responding to a negative or emotional reaction with respect.</a:t>
            </a:r>
          </a:p>
        </p:txBody>
      </p:sp>
      <p:grpSp>
        <p:nvGrpSpPr>
          <p:cNvPr id="4" name="Group 3">
            <a:extLst>
              <a:ext uri="{FF2B5EF4-FFF2-40B4-BE49-F238E27FC236}">
                <a16:creationId xmlns:a16="http://schemas.microsoft.com/office/drawing/2014/main" id="{0F491164-95D4-B74A-1BE6-9F0CA722F030}"/>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B7719C00-8255-87E2-92B9-9E8DE033E6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05F900B-5A61-0AAE-642E-4D5E44D48A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089306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55BA-F0EA-6CE5-F073-04DB3CD2721A}"/>
              </a:ext>
            </a:extLst>
          </p:cNvPr>
          <p:cNvSpPr>
            <a:spLocks noGrp="1"/>
          </p:cNvSpPr>
          <p:nvPr>
            <p:ph type="title"/>
          </p:nvPr>
        </p:nvSpPr>
        <p:spPr>
          <a:xfrm>
            <a:off x="4361903" y="2766218"/>
            <a:ext cx="10515600" cy="1325563"/>
          </a:xfrm>
        </p:spPr>
        <p:txBody>
          <a:bodyPr/>
          <a:lstStyle/>
          <a:p>
            <a:pPr algn="ctr"/>
            <a:r>
              <a:rPr lang="en-US" dirty="0"/>
              <a:t>Decision Tree </a:t>
            </a:r>
          </a:p>
        </p:txBody>
      </p:sp>
      <p:grpSp>
        <p:nvGrpSpPr>
          <p:cNvPr id="4" name="Group 3">
            <a:extLst>
              <a:ext uri="{FF2B5EF4-FFF2-40B4-BE49-F238E27FC236}">
                <a16:creationId xmlns:a16="http://schemas.microsoft.com/office/drawing/2014/main" id="{56D46226-3F78-5627-B6EB-039EA0C45501}"/>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0FF650E7-284A-5A37-99F3-2C8D722DB6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DEBB7CD-53A1-4CB6-2E7C-DFE0D98AE9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descr="A diagram of a decision tree&#10;&#10;AI-generated content may be incorrect.">
            <a:extLst>
              <a:ext uri="{FF2B5EF4-FFF2-40B4-BE49-F238E27FC236}">
                <a16:creationId xmlns:a16="http://schemas.microsoft.com/office/drawing/2014/main" id="{381CF182-311C-E4E7-9CDC-1337BD2FCE0C}"/>
              </a:ext>
            </a:extLst>
          </p:cNvPr>
          <p:cNvPicPr>
            <a:picLocks noChangeAspect="1"/>
          </p:cNvPicPr>
          <p:nvPr/>
        </p:nvPicPr>
        <p:blipFill>
          <a:blip r:embed="rId5"/>
          <a:stretch>
            <a:fillRect/>
          </a:stretch>
        </p:blipFill>
        <p:spPr>
          <a:xfrm>
            <a:off x="418399" y="215608"/>
            <a:ext cx="6153303" cy="6426784"/>
          </a:xfrm>
          <a:prstGeom prst="rect">
            <a:avLst/>
          </a:prstGeom>
        </p:spPr>
      </p:pic>
    </p:spTree>
    <p:extLst>
      <p:ext uri="{BB962C8B-B14F-4D97-AF65-F5344CB8AC3E}">
        <p14:creationId xmlns:p14="http://schemas.microsoft.com/office/powerpoint/2010/main" val="464170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AD06-64E7-7DED-F4FC-A5E74A28FEC2}"/>
              </a:ext>
            </a:extLst>
          </p:cNvPr>
          <p:cNvSpPr>
            <a:spLocks noGrp="1"/>
          </p:cNvSpPr>
          <p:nvPr>
            <p:ph type="title"/>
          </p:nvPr>
        </p:nvSpPr>
        <p:spPr/>
        <p:txBody>
          <a:bodyPr/>
          <a:lstStyle/>
          <a:p>
            <a:r>
              <a:rPr lang="en-US" dirty="0"/>
              <a:t>Wrapping Up…</a:t>
            </a:r>
          </a:p>
        </p:txBody>
      </p:sp>
      <p:sp>
        <p:nvSpPr>
          <p:cNvPr id="3" name="Content Placeholder 2">
            <a:extLst>
              <a:ext uri="{FF2B5EF4-FFF2-40B4-BE49-F238E27FC236}">
                <a16:creationId xmlns:a16="http://schemas.microsoft.com/office/drawing/2014/main" id="{9C488289-FB8B-95AB-C6F0-7ED744979534}"/>
              </a:ext>
            </a:extLst>
          </p:cNvPr>
          <p:cNvSpPr>
            <a:spLocks noGrp="1"/>
          </p:cNvSpPr>
          <p:nvPr>
            <p:ph idx="1"/>
          </p:nvPr>
        </p:nvSpPr>
        <p:spPr/>
        <p:txBody>
          <a:bodyPr/>
          <a:lstStyle/>
          <a:p>
            <a:pPr marL="0" indent="0">
              <a:lnSpc>
                <a:spcPct val="150000"/>
              </a:lnSpc>
              <a:buNone/>
            </a:pPr>
            <a:r>
              <a:rPr lang="en-US" dirty="0"/>
              <a:t>In this lesson we discussed…</a:t>
            </a:r>
          </a:p>
          <a:p>
            <a:pPr>
              <a:lnSpc>
                <a:spcPct val="150000"/>
              </a:lnSpc>
              <a:buFont typeface="Wingdings" pitchFamily="2" charset="2"/>
              <a:buChar char="ü"/>
            </a:pPr>
            <a:r>
              <a:rPr lang="en-US" dirty="0"/>
              <a:t>Respectful communication</a:t>
            </a:r>
          </a:p>
          <a:p>
            <a:pPr>
              <a:lnSpc>
                <a:spcPct val="150000"/>
              </a:lnSpc>
              <a:buFont typeface="Wingdings" pitchFamily="2" charset="2"/>
              <a:buChar char="ü"/>
            </a:pPr>
            <a:r>
              <a:rPr lang="en-US" dirty="0"/>
              <a:t>How to be safe</a:t>
            </a:r>
          </a:p>
          <a:p>
            <a:pPr>
              <a:lnSpc>
                <a:spcPct val="150000"/>
              </a:lnSpc>
              <a:buFont typeface="Wingdings" pitchFamily="2" charset="2"/>
              <a:buChar char="ü"/>
            </a:pPr>
            <a:r>
              <a:rPr lang="en-US" dirty="0"/>
              <a:t>Strategies to set boundaries </a:t>
            </a:r>
          </a:p>
        </p:txBody>
      </p:sp>
      <p:grpSp>
        <p:nvGrpSpPr>
          <p:cNvPr id="4" name="Group 3">
            <a:extLst>
              <a:ext uri="{FF2B5EF4-FFF2-40B4-BE49-F238E27FC236}">
                <a16:creationId xmlns:a16="http://schemas.microsoft.com/office/drawing/2014/main" id="{7A25B8B2-563C-EF28-E0B9-5ADFEB56ED06}"/>
              </a:ext>
            </a:extLst>
          </p:cNvPr>
          <p:cNvGrpSpPr/>
          <p:nvPr/>
        </p:nvGrpSpPr>
        <p:grpSpPr>
          <a:xfrm>
            <a:off x="8696950" y="357462"/>
            <a:ext cx="3092278" cy="1290467"/>
            <a:chOff x="8414078" y="146447"/>
            <a:chExt cx="3603750" cy="1503914"/>
          </a:xfrm>
        </p:grpSpPr>
        <p:pic>
          <p:nvPicPr>
            <p:cNvPr id="5" name="Picture 4">
              <a:extLst>
                <a:ext uri="{FF2B5EF4-FFF2-40B4-BE49-F238E27FC236}">
                  <a16:creationId xmlns:a16="http://schemas.microsoft.com/office/drawing/2014/main" id="{895FCC06-C2C4-6DD5-A89B-F5EA54B01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CA4E208A-5F55-5767-0926-370A48DBE5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Graphic 7" descr="Internet with solid fill">
            <a:hlinkClick r:id="rId5" highlightClick="1"/>
            <a:extLst>
              <a:ext uri="{FF2B5EF4-FFF2-40B4-BE49-F238E27FC236}">
                <a16:creationId xmlns:a16="http://schemas.microsoft.com/office/drawing/2014/main" id="{EF4D07F2-FE8A-752F-D71B-FA138775F7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74828" y="5719763"/>
            <a:ext cx="914400" cy="914400"/>
          </a:xfrm>
          <a:prstGeom prst="rect">
            <a:avLst/>
          </a:prstGeom>
        </p:spPr>
      </p:pic>
    </p:spTree>
    <p:extLst>
      <p:ext uri="{BB962C8B-B14F-4D97-AF65-F5344CB8AC3E}">
        <p14:creationId xmlns:p14="http://schemas.microsoft.com/office/powerpoint/2010/main" val="3099721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C3D7-3BFD-7A0F-1518-FA5F4DA1F77E}"/>
              </a:ext>
            </a:extLst>
          </p:cNvPr>
          <p:cNvSpPr>
            <a:spLocks noGrp="1"/>
          </p:cNvSpPr>
          <p:nvPr>
            <p:ph type="title"/>
          </p:nvPr>
        </p:nvSpPr>
        <p:spPr>
          <a:xfrm>
            <a:off x="838200" y="2766218"/>
            <a:ext cx="10515600" cy="1325563"/>
          </a:xfrm>
        </p:spPr>
        <p:txBody>
          <a:bodyPr/>
          <a:lstStyle/>
          <a:p>
            <a:pPr algn="ctr"/>
            <a:r>
              <a:rPr lang="en-US" dirty="0">
                <a:solidFill>
                  <a:schemeClr val="bg1"/>
                </a:solidFill>
                <a:highlight>
                  <a:srgbClr val="000000"/>
                </a:highlight>
              </a:rPr>
              <a:t>Supporting Friends &amp; Accessing Community Resources</a:t>
            </a:r>
          </a:p>
        </p:txBody>
      </p:sp>
      <p:grpSp>
        <p:nvGrpSpPr>
          <p:cNvPr id="4" name="Group 3">
            <a:extLst>
              <a:ext uri="{FF2B5EF4-FFF2-40B4-BE49-F238E27FC236}">
                <a16:creationId xmlns:a16="http://schemas.microsoft.com/office/drawing/2014/main" id="{4425E611-CA6C-339F-ED3F-402054FC37A8}"/>
              </a:ext>
            </a:extLst>
          </p:cNvPr>
          <p:cNvGrpSpPr/>
          <p:nvPr/>
        </p:nvGrpSpPr>
        <p:grpSpPr>
          <a:xfrm>
            <a:off x="8696950" y="455434"/>
            <a:ext cx="3092278" cy="1290467"/>
            <a:chOff x="8414078" y="146447"/>
            <a:chExt cx="3603750" cy="1503914"/>
          </a:xfrm>
        </p:grpSpPr>
        <p:pic>
          <p:nvPicPr>
            <p:cNvPr id="5" name="Picture 4">
              <a:extLst>
                <a:ext uri="{FF2B5EF4-FFF2-40B4-BE49-F238E27FC236}">
                  <a16:creationId xmlns:a16="http://schemas.microsoft.com/office/drawing/2014/main" id="{F15E5E5F-7445-0EA0-AF40-C9C1399BD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7B72CF4-C928-01B2-21B7-50817A0E41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805460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588A-9983-5A79-7E88-81B1B1A1B20C}"/>
              </a:ext>
            </a:extLst>
          </p:cNvPr>
          <p:cNvSpPr>
            <a:spLocks noGrp="1"/>
          </p:cNvSpPr>
          <p:nvPr>
            <p:ph type="title"/>
          </p:nvPr>
        </p:nvSpPr>
        <p:spPr>
          <a:xfrm>
            <a:off x="838200" y="1525396"/>
            <a:ext cx="10515600" cy="1325563"/>
          </a:xfrm>
        </p:spPr>
        <p:txBody>
          <a:bodyPr/>
          <a:lstStyle/>
          <a:p>
            <a:pPr algn="ctr"/>
            <a:r>
              <a:rPr lang="en-US" dirty="0"/>
              <a:t>Digital Abuse = “Care”? </a:t>
            </a:r>
          </a:p>
        </p:txBody>
      </p:sp>
      <p:grpSp>
        <p:nvGrpSpPr>
          <p:cNvPr id="4" name="Group 3">
            <a:extLst>
              <a:ext uri="{FF2B5EF4-FFF2-40B4-BE49-F238E27FC236}">
                <a16:creationId xmlns:a16="http://schemas.microsoft.com/office/drawing/2014/main" id="{BC480F5B-31A8-78B0-4DA9-3F50FA2C5B69}"/>
              </a:ext>
            </a:extLst>
          </p:cNvPr>
          <p:cNvGrpSpPr/>
          <p:nvPr/>
        </p:nvGrpSpPr>
        <p:grpSpPr>
          <a:xfrm>
            <a:off x="8696950" y="455434"/>
            <a:ext cx="3092278" cy="1290467"/>
            <a:chOff x="8414078" y="146447"/>
            <a:chExt cx="3603750" cy="1503914"/>
          </a:xfrm>
        </p:grpSpPr>
        <p:pic>
          <p:nvPicPr>
            <p:cNvPr id="5" name="Picture 4">
              <a:extLst>
                <a:ext uri="{FF2B5EF4-FFF2-40B4-BE49-F238E27FC236}">
                  <a16:creationId xmlns:a16="http://schemas.microsoft.com/office/drawing/2014/main" id="{57F5A6C0-4424-0C76-902F-E9AE209C2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B3DF0C9D-7683-0D6D-324E-80BE27FDDE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Graphic 7" descr="Presentation with media with solid fill">
            <a:hlinkClick r:id="rId5" highlightClick="1"/>
            <a:extLst>
              <a:ext uri="{FF2B5EF4-FFF2-40B4-BE49-F238E27FC236}">
                <a16:creationId xmlns:a16="http://schemas.microsoft.com/office/drawing/2014/main" id="{262B2EF0-CEDA-6956-E99E-82934D4897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6600" y="5618557"/>
            <a:ext cx="914400" cy="914400"/>
          </a:xfrm>
          <a:prstGeom prst="rect">
            <a:avLst/>
          </a:prstGeom>
        </p:spPr>
      </p:pic>
      <p:pic>
        <p:nvPicPr>
          <p:cNvPr id="10" name="Graphic 9" descr="Presentation with media with solid fill">
            <a:hlinkClick r:id="rId8" highlightClick="1"/>
            <a:extLst>
              <a:ext uri="{FF2B5EF4-FFF2-40B4-BE49-F238E27FC236}">
                <a16:creationId xmlns:a16="http://schemas.microsoft.com/office/drawing/2014/main" id="{1CDB24D4-B813-50B8-9C2E-92C0FD82F1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2200" y="5634886"/>
            <a:ext cx="914400" cy="914400"/>
          </a:xfrm>
          <a:prstGeom prst="rect">
            <a:avLst/>
          </a:prstGeom>
        </p:spPr>
      </p:pic>
      <p:pic>
        <p:nvPicPr>
          <p:cNvPr id="11" name="Picture 6" descr="1,600+ Sad Woman On Phone Stock Illustrations, Royalty-Free Vector Graphics  &amp; Clip Art - iStock | Sad woman on phone at home">
            <a:extLst>
              <a:ext uri="{FF2B5EF4-FFF2-40B4-BE49-F238E27FC236}">
                <a16:creationId xmlns:a16="http://schemas.microsoft.com/office/drawing/2014/main" id="{9C9A5551-3B64-FD0D-4454-8F539A43082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04" b="95833" l="9804" r="89706">
                        <a14:foregroundMark x1="36111" y1="93627" x2="44608" y2="92157"/>
                        <a14:foregroundMark x1="44608" y1="92157" x2="48856" y2="92647"/>
                        <a14:foregroundMark x1="66176" y1="96078" x2="80719" y2="95588"/>
                        <a14:foregroundMark x1="80719" y1="95588" x2="85621"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428105" y="3197167"/>
            <a:ext cx="5491250" cy="366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40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C44-D766-B404-4C33-96CE768EEA75}"/>
              </a:ext>
            </a:extLst>
          </p:cNvPr>
          <p:cNvSpPr>
            <a:spLocks noGrp="1"/>
          </p:cNvSpPr>
          <p:nvPr>
            <p:ph type="title"/>
          </p:nvPr>
        </p:nvSpPr>
        <p:spPr>
          <a:xfrm>
            <a:off x="838200" y="1201104"/>
            <a:ext cx="10515600" cy="1325563"/>
          </a:xfrm>
        </p:spPr>
        <p:txBody>
          <a:bodyPr>
            <a:normAutofit/>
          </a:bodyPr>
          <a:lstStyle/>
          <a:p>
            <a:pPr algn="ctr"/>
            <a:r>
              <a:rPr lang="en-US" sz="4000" dirty="0"/>
              <a:t>Scenarios: How to Be a Supportive Friend</a:t>
            </a:r>
          </a:p>
        </p:txBody>
      </p:sp>
      <p:pic>
        <p:nvPicPr>
          <p:cNvPr id="36866" name="Picture 2" descr="World Mental Health Day: How To Support a Friend With Mental Health  Challenges">
            <a:extLst>
              <a:ext uri="{FF2B5EF4-FFF2-40B4-BE49-F238E27FC236}">
                <a16:creationId xmlns:a16="http://schemas.microsoft.com/office/drawing/2014/main" id="{1CCCAE08-4775-0BFD-CF3F-D1C2EA815A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12996" y="1673139"/>
            <a:ext cx="5166007" cy="51422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1E82C82-C28C-8AF9-142D-7CF8093D1C0F}"/>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76D03A26-C95E-28D5-841B-D5A3A57497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32C2D5F5-8170-BF89-5E31-C3BCDA5EA1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892168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EED0-C15D-0C28-04A4-6ECCADA423DE}"/>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82A27FFE-754C-F50C-4631-F0C44357A254}"/>
              </a:ext>
            </a:extLst>
          </p:cNvPr>
          <p:cNvSpPr>
            <a:spLocks noGrp="1"/>
          </p:cNvSpPr>
          <p:nvPr>
            <p:ph idx="1"/>
          </p:nvPr>
        </p:nvSpPr>
        <p:spPr>
          <a:xfrm>
            <a:off x="838200" y="2169885"/>
            <a:ext cx="10515600" cy="1618343"/>
          </a:xfrm>
        </p:spPr>
        <p:txBody>
          <a:bodyPr>
            <a:normAutofit/>
          </a:bodyPr>
          <a:lstStyle/>
          <a:p>
            <a:pPr marL="0" indent="0">
              <a:lnSpc>
                <a:spcPct val="150000"/>
              </a:lnSpc>
              <a:buNone/>
            </a:pPr>
            <a:r>
              <a:rPr lang="en-IN" sz="3200" b="1" dirty="0"/>
              <a:t>Your friend tells you their crush insists on having their social media passwords. </a:t>
            </a:r>
          </a:p>
          <a:p>
            <a:pPr marL="0" indent="0">
              <a:buNone/>
            </a:pPr>
            <a:endParaRPr lang="en-US" dirty="0"/>
          </a:p>
        </p:txBody>
      </p:sp>
      <p:grpSp>
        <p:nvGrpSpPr>
          <p:cNvPr id="4" name="Group 3">
            <a:extLst>
              <a:ext uri="{FF2B5EF4-FFF2-40B4-BE49-F238E27FC236}">
                <a16:creationId xmlns:a16="http://schemas.microsoft.com/office/drawing/2014/main" id="{C1FD455D-F258-A671-07BD-6B48DB0AC255}"/>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F7A374E0-12FB-2B8B-A709-4CD45B176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EC25F386-05A2-F0BA-7583-96A1C7AC2D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TextBox 6">
            <a:extLst>
              <a:ext uri="{FF2B5EF4-FFF2-40B4-BE49-F238E27FC236}">
                <a16:creationId xmlns:a16="http://schemas.microsoft.com/office/drawing/2014/main" id="{1D422FE7-AAC4-CA29-6458-20B96263620E}"/>
              </a:ext>
            </a:extLst>
          </p:cNvPr>
          <p:cNvSpPr txBox="1"/>
          <p:nvPr/>
        </p:nvSpPr>
        <p:spPr>
          <a:xfrm>
            <a:off x="283028" y="4905668"/>
            <a:ext cx="11625943" cy="1569660"/>
          </a:xfrm>
          <a:prstGeom prst="rect">
            <a:avLst/>
          </a:prstGeom>
          <a:noFill/>
        </p:spPr>
        <p:txBody>
          <a:bodyPr wrap="square" rtlCol="0">
            <a:spAutoFit/>
          </a:bodyPr>
          <a:lstStyle/>
          <a:p>
            <a:r>
              <a:rPr lang="en-US" sz="2400" b="1" dirty="0"/>
              <a:t>Discussion Questions: </a:t>
            </a:r>
          </a:p>
          <a:p>
            <a:pPr marL="342900" indent="-342900">
              <a:buFont typeface="+mj-lt"/>
              <a:buAutoNum type="arabicPeriod"/>
            </a:pPr>
            <a:r>
              <a:rPr lang="en-US" sz="2400" i="1" dirty="0"/>
              <a:t>How can you show your friend that you are there for them?</a:t>
            </a:r>
          </a:p>
          <a:p>
            <a:pPr marL="342900" indent="-342900">
              <a:buFont typeface="+mj-lt"/>
              <a:buAutoNum type="arabicPeriod"/>
            </a:pPr>
            <a:r>
              <a:rPr lang="en-US" sz="2400" i="1" dirty="0"/>
              <a:t>How would you start a conversation without making them feel ashamed or blamed? </a:t>
            </a:r>
          </a:p>
          <a:p>
            <a:pPr marL="342900" indent="-342900">
              <a:buFont typeface="+mj-lt"/>
              <a:buAutoNum type="arabicPeriod"/>
            </a:pPr>
            <a:r>
              <a:rPr lang="en-US" sz="2400" i="1" dirty="0"/>
              <a:t>Who else would you suggest they speak to for help?</a:t>
            </a:r>
            <a:endParaRPr lang="en-US" i="1" dirty="0"/>
          </a:p>
        </p:txBody>
      </p:sp>
    </p:spTree>
    <p:extLst>
      <p:ext uri="{BB962C8B-B14F-4D97-AF65-F5344CB8AC3E}">
        <p14:creationId xmlns:p14="http://schemas.microsoft.com/office/powerpoint/2010/main" val="1208683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DC979-CA68-5577-ECE0-894E66675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7DECF-44FE-0792-79C6-B6C243C55592}"/>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D216FA1E-E38A-880B-5B5A-332D9CFBDC2D}"/>
              </a:ext>
            </a:extLst>
          </p:cNvPr>
          <p:cNvSpPr>
            <a:spLocks noGrp="1"/>
          </p:cNvSpPr>
          <p:nvPr>
            <p:ph idx="1"/>
          </p:nvPr>
        </p:nvSpPr>
        <p:spPr>
          <a:xfrm>
            <a:off x="838199" y="2293965"/>
            <a:ext cx="10515600" cy="2014184"/>
          </a:xfrm>
        </p:spPr>
        <p:txBody>
          <a:bodyPr>
            <a:normAutofit fontScale="92500" lnSpcReduction="10000"/>
          </a:bodyPr>
          <a:lstStyle/>
          <a:p>
            <a:pPr marL="0" indent="0">
              <a:lnSpc>
                <a:spcPct val="150000"/>
              </a:lnSpc>
              <a:buNone/>
            </a:pPr>
            <a:r>
              <a:rPr lang="en-IN" sz="3200" b="1" dirty="0"/>
              <a:t>Your friend receives negative comments in a common group chat by their best friend when they disagree or don’t do what is asked. </a:t>
            </a:r>
          </a:p>
          <a:p>
            <a:pPr marL="0" indent="0">
              <a:buNone/>
            </a:pPr>
            <a:endParaRPr lang="en-US" dirty="0"/>
          </a:p>
        </p:txBody>
      </p:sp>
      <p:grpSp>
        <p:nvGrpSpPr>
          <p:cNvPr id="4" name="Group 3">
            <a:extLst>
              <a:ext uri="{FF2B5EF4-FFF2-40B4-BE49-F238E27FC236}">
                <a16:creationId xmlns:a16="http://schemas.microsoft.com/office/drawing/2014/main" id="{A1F1F3AC-F3BC-E479-078C-D43A6525032D}"/>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CCF1A597-DB9D-1EF5-6748-46A3D6734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C97E49A0-6583-9D56-F793-FD7F5F3FEF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TextBox 6">
            <a:extLst>
              <a:ext uri="{FF2B5EF4-FFF2-40B4-BE49-F238E27FC236}">
                <a16:creationId xmlns:a16="http://schemas.microsoft.com/office/drawing/2014/main" id="{5341D225-8C7C-F008-3C94-E862B3DB240A}"/>
              </a:ext>
            </a:extLst>
          </p:cNvPr>
          <p:cNvSpPr txBox="1"/>
          <p:nvPr/>
        </p:nvSpPr>
        <p:spPr>
          <a:xfrm>
            <a:off x="283028" y="4905668"/>
            <a:ext cx="11625943" cy="1569660"/>
          </a:xfrm>
          <a:prstGeom prst="rect">
            <a:avLst/>
          </a:prstGeom>
          <a:noFill/>
        </p:spPr>
        <p:txBody>
          <a:bodyPr wrap="square" rtlCol="0">
            <a:spAutoFit/>
          </a:bodyPr>
          <a:lstStyle/>
          <a:p>
            <a:r>
              <a:rPr lang="en-US" sz="2400" b="1" dirty="0"/>
              <a:t>Discussion Questions: </a:t>
            </a:r>
          </a:p>
          <a:p>
            <a:pPr marL="342900" indent="-342900">
              <a:buFont typeface="+mj-lt"/>
              <a:buAutoNum type="arabicPeriod"/>
            </a:pPr>
            <a:r>
              <a:rPr lang="en-US" sz="2400" i="1" dirty="0"/>
              <a:t>How can you show your friend that you are there for them?</a:t>
            </a:r>
          </a:p>
          <a:p>
            <a:pPr marL="342900" indent="-342900">
              <a:buFont typeface="+mj-lt"/>
              <a:buAutoNum type="arabicPeriod"/>
            </a:pPr>
            <a:r>
              <a:rPr lang="en-US" sz="2400" i="1" dirty="0"/>
              <a:t>How would you start a conversation without making them feel ashamed or blamed? </a:t>
            </a:r>
          </a:p>
          <a:p>
            <a:pPr marL="342900" indent="-342900">
              <a:buFont typeface="+mj-lt"/>
              <a:buAutoNum type="arabicPeriod"/>
            </a:pPr>
            <a:r>
              <a:rPr lang="en-US" sz="2400" i="1" dirty="0"/>
              <a:t>Who else would you suggest they speak to for help?</a:t>
            </a:r>
            <a:endParaRPr lang="en-US" i="1" dirty="0"/>
          </a:p>
        </p:txBody>
      </p:sp>
    </p:spTree>
    <p:extLst>
      <p:ext uri="{BB962C8B-B14F-4D97-AF65-F5344CB8AC3E}">
        <p14:creationId xmlns:p14="http://schemas.microsoft.com/office/powerpoint/2010/main" val="2760709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82E0-2792-FD6A-B3C8-B1765304B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F6923-5AC8-9B6E-7640-F676E1834C8D}"/>
              </a:ext>
            </a:extLst>
          </p:cNvPr>
          <p:cNvSpPr>
            <a:spLocks noGrp="1"/>
          </p:cNvSpPr>
          <p:nvPr>
            <p:ph type="title"/>
          </p:nvPr>
        </p:nvSpPr>
        <p:spPr/>
        <p:txBody>
          <a:bodyPr/>
          <a:lstStyle/>
          <a:p>
            <a:r>
              <a:rPr lang="en-US" dirty="0"/>
              <a:t>Scenario 3:  </a:t>
            </a:r>
          </a:p>
        </p:txBody>
      </p:sp>
      <p:sp>
        <p:nvSpPr>
          <p:cNvPr id="3" name="Content Placeholder 2">
            <a:extLst>
              <a:ext uri="{FF2B5EF4-FFF2-40B4-BE49-F238E27FC236}">
                <a16:creationId xmlns:a16="http://schemas.microsoft.com/office/drawing/2014/main" id="{563C565D-A6B4-1D2E-3755-FF6C50D61013}"/>
              </a:ext>
            </a:extLst>
          </p:cNvPr>
          <p:cNvSpPr>
            <a:spLocks noGrp="1"/>
          </p:cNvSpPr>
          <p:nvPr>
            <p:ph idx="1"/>
          </p:nvPr>
        </p:nvSpPr>
        <p:spPr>
          <a:xfrm>
            <a:off x="838200" y="2725056"/>
            <a:ext cx="10515600" cy="1618343"/>
          </a:xfrm>
        </p:spPr>
        <p:txBody>
          <a:bodyPr>
            <a:normAutofit/>
          </a:bodyPr>
          <a:lstStyle/>
          <a:p>
            <a:pPr marL="0" indent="0">
              <a:lnSpc>
                <a:spcPct val="150000"/>
              </a:lnSpc>
              <a:buNone/>
            </a:pPr>
            <a:r>
              <a:rPr lang="en-IN" sz="3200" b="1" dirty="0"/>
              <a:t>Your friend’s partner has shared a personal photo without their permission and says it was a </a:t>
            </a:r>
            <a:r>
              <a:rPr lang="en-IN" sz="3200" b="1" i="1" dirty="0"/>
              <a:t>“mistake.” </a:t>
            </a:r>
            <a:endParaRPr lang="en-IN" sz="3200" b="1" dirty="0"/>
          </a:p>
          <a:p>
            <a:endParaRPr lang="en-US" dirty="0"/>
          </a:p>
        </p:txBody>
      </p:sp>
      <p:grpSp>
        <p:nvGrpSpPr>
          <p:cNvPr id="4" name="Group 3">
            <a:extLst>
              <a:ext uri="{FF2B5EF4-FFF2-40B4-BE49-F238E27FC236}">
                <a16:creationId xmlns:a16="http://schemas.microsoft.com/office/drawing/2014/main" id="{78C4EB60-D72B-8768-389A-971B3AD2E930}"/>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4D23C0F1-591E-B680-9C30-0A264DC80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D96BBEC-5A10-A4CC-7577-D8DC9B2F16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TextBox 6">
            <a:extLst>
              <a:ext uri="{FF2B5EF4-FFF2-40B4-BE49-F238E27FC236}">
                <a16:creationId xmlns:a16="http://schemas.microsoft.com/office/drawing/2014/main" id="{D9B06547-7A08-43D1-E843-19CE5896309A}"/>
              </a:ext>
            </a:extLst>
          </p:cNvPr>
          <p:cNvSpPr txBox="1"/>
          <p:nvPr/>
        </p:nvSpPr>
        <p:spPr>
          <a:xfrm>
            <a:off x="283028" y="4905668"/>
            <a:ext cx="11625943" cy="1569660"/>
          </a:xfrm>
          <a:prstGeom prst="rect">
            <a:avLst/>
          </a:prstGeom>
          <a:noFill/>
        </p:spPr>
        <p:txBody>
          <a:bodyPr wrap="square" rtlCol="0">
            <a:spAutoFit/>
          </a:bodyPr>
          <a:lstStyle/>
          <a:p>
            <a:r>
              <a:rPr lang="en-US" sz="2400" b="1" dirty="0"/>
              <a:t>Discussion Questions: </a:t>
            </a:r>
          </a:p>
          <a:p>
            <a:pPr marL="342900" indent="-342900">
              <a:buFont typeface="+mj-lt"/>
              <a:buAutoNum type="arabicPeriod"/>
            </a:pPr>
            <a:r>
              <a:rPr lang="en-US" sz="2400" i="1" dirty="0"/>
              <a:t>How can you show your friend that you are there for them?</a:t>
            </a:r>
          </a:p>
          <a:p>
            <a:pPr marL="342900" indent="-342900">
              <a:buFont typeface="+mj-lt"/>
              <a:buAutoNum type="arabicPeriod"/>
            </a:pPr>
            <a:r>
              <a:rPr lang="en-US" sz="2400" i="1" dirty="0"/>
              <a:t>How would you start a conversation without making them feel ashamed or blamed? </a:t>
            </a:r>
          </a:p>
          <a:p>
            <a:pPr marL="342900" indent="-342900">
              <a:buFont typeface="+mj-lt"/>
              <a:buAutoNum type="arabicPeriod"/>
            </a:pPr>
            <a:r>
              <a:rPr lang="en-US" sz="2400" i="1" dirty="0"/>
              <a:t>Who else would you suggest they speak to for help?</a:t>
            </a:r>
            <a:endParaRPr lang="en-US" i="1" dirty="0"/>
          </a:p>
        </p:txBody>
      </p:sp>
    </p:spTree>
    <p:extLst>
      <p:ext uri="{BB962C8B-B14F-4D97-AF65-F5344CB8AC3E}">
        <p14:creationId xmlns:p14="http://schemas.microsoft.com/office/powerpoint/2010/main" val="132770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E1B0-614F-361C-C379-AEDD5522A641}"/>
              </a:ext>
            </a:extLst>
          </p:cNvPr>
          <p:cNvSpPr>
            <a:spLocks noGrp="1"/>
          </p:cNvSpPr>
          <p:nvPr>
            <p:ph type="title"/>
          </p:nvPr>
        </p:nvSpPr>
        <p:spPr/>
        <p:txBody>
          <a:bodyPr>
            <a:normAutofit/>
          </a:bodyPr>
          <a:lstStyle/>
          <a:p>
            <a:r>
              <a:rPr lang="en-US" sz="3600" dirty="0"/>
              <a:t>Unhealthy vs. Healthy Online Behavior</a:t>
            </a:r>
          </a:p>
        </p:txBody>
      </p:sp>
      <p:grpSp>
        <p:nvGrpSpPr>
          <p:cNvPr id="6" name="Group 5">
            <a:extLst>
              <a:ext uri="{FF2B5EF4-FFF2-40B4-BE49-F238E27FC236}">
                <a16:creationId xmlns:a16="http://schemas.microsoft.com/office/drawing/2014/main" id="{B8030E76-DB80-29E9-EE1B-E90F56F1A5F1}"/>
              </a:ext>
            </a:extLst>
          </p:cNvPr>
          <p:cNvGrpSpPr/>
          <p:nvPr/>
        </p:nvGrpSpPr>
        <p:grpSpPr>
          <a:xfrm>
            <a:off x="8644196" y="467689"/>
            <a:ext cx="3092278" cy="1290467"/>
            <a:chOff x="8414078" y="146447"/>
            <a:chExt cx="3603750" cy="1503914"/>
          </a:xfrm>
        </p:grpSpPr>
        <p:pic>
          <p:nvPicPr>
            <p:cNvPr id="7" name="Picture 6">
              <a:extLst>
                <a:ext uri="{FF2B5EF4-FFF2-40B4-BE49-F238E27FC236}">
                  <a16:creationId xmlns:a16="http://schemas.microsoft.com/office/drawing/2014/main" id="{0BCD9634-E230-9A57-4EE7-8E34972F5D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4757DE50-B041-11BB-9D4D-FBAAFE2349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2052" name="Picture 4" descr="Character playing video games with friends | Free Vector">
            <a:extLst>
              <a:ext uri="{FF2B5EF4-FFF2-40B4-BE49-F238E27FC236}">
                <a16:creationId xmlns:a16="http://schemas.microsoft.com/office/drawing/2014/main" id="{FE1E488D-5C4B-2168-7119-449AB55F856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5" b="89617" l="7668" r="91853">
                        <a14:foregroundMark x1="9265" y1="69329" x2="8147" y2="65335"/>
                        <a14:foregroundMark x1="7987" y1="42812" x2="11502" y2="42013"/>
                        <a14:foregroundMark x1="81629" y1="40895" x2="90256" y2="41693"/>
                        <a14:foregroundMark x1="89137" y1="69010" x2="91853" y2="64856"/>
                        <a14:foregroundMark x1="11342" y1="49521" x2="16294" y2="50000"/>
                        <a14:foregroundMark x1="8147" y1="45367" x2="23802" y2="39617"/>
                        <a14:foregroundMark x1="80192" y1="40415" x2="86581" y2="40895"/>
                        <a14:foregroundMark x1="79393" y1="38179" x2="86581" y2="40256"/>
                      </a14:backgroundRemoval>
                    </a14:imgEffect>
                  </a14:imgLayer>
                </a14:imgProps>
              </a:ext>
              <a:ext uri="{28A0092B-C50C-407E-A947-70E740481C1C}">
                <a14:useLocalDpi xmlns:a14="http://schemas.microsoft.com/office/drawing/2010/main" val="0"/>
              </a:ext>
            </a:extLst>
          </a:blip>
          <a:srcRect/>
          <a:stretch>
            <a:fillRect/>
          </a:stretch>
        </p:blipFill>
        <p:spPr bwMode="auto">
          <a:xfrm>
            <a:off x="6498637" y="2051467"/>
            <a:ext cx="4855163" cy="48551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te Man Playing Game On Computer Cartoon 46842366 Vector Art at Vecteezy">
            <a:extLst>
              <a:ext uri="{FF2B5EF4-FFF2-40B4-BE49-F238E27FC236}">
                <a16:creationId xmlns:a16="http://schemas.microsoft.com/office/drawing/2014/main" id="{99E6D5D7-3E36-6732-EBAA-BDFA8D4DA0E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1327" y1="26735" x2="53776" y2="22653"/>
                      </a14:backgroundRemoval>
                    </a14:imgEffect>
                  </a14:imgLayer>
                </a14:imgProps>
              </a:ext>
              <a:ext uri="{28A0092B-C50C-407E-A947-70E740481C1C}">
                <a14:useLocalDpi xmlns:a14="http://schemas.microsoft.com/office/drawing/2010/main" val="0"/>
              </a:ext>
            </a:extLst>
          </a:blip>
          <a:srcRect/>
          <a:stretch>
            <a:fillRect/>
          </a:stretch>
        </p:blipFill>
        <p:spPr bwMode="auto">
          <a:xfrm>
            <a:off x="455526" y="900113"/>
            <a:ext cx="3973136" cy="397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89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85F7-745C-E0CB-D075-2B89AA2F6CF6}"/>
              </a:ext>
            </a:extLst>
          </p:cNvPr>
          <p:cNvSpPr>
            <a:spLocks noGrp="1"/>
          </p:cNvSpPr>
          <p:nvPr>
            <p:ph type="title"/>
          </p:nvPr>
        </p:nvSpPr>
        <p:spPr/>
        <p:txBody>
          <a:bodyPr/>
          <a:lstStyle/>
          <a:p>
            <a:r>
              <a:rPr lang="en-US" dirty="0"/>
              <a:t>Group Discussion</a:t>
            </a:r>
          </a:p>
        </p:txBody>
      </p:sp>
      <p:grpSp>
        <p:nvGrpSpPr>
          <p:cNvPr id="4" name="Group 3">
            <a:extLst>
              <a:ext uri="{FF2B5EF4-FFF2-40B4-BE49-F238E27FC236}">
                <a16:creationId xmlns:a16="http://schemas.microsoft.com/office/drawing/2014/main" id="{3A59AA73-7941-5A7E-0421-754FC990503A}"/>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BE69C1A3-F61F-2FD2-C77A-1B4E3D585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72C2289-F956-58AE-7006-9AB6B023D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a:extLst>
              <a:ext uri="{FF2B5EF4-FFF2-40B4-BE49-F238E27FC236}">
                <a16:creationId xmlns:a16="http://schemas.microsoft.com/office/drawing/2014/main" id="{0166FC3C-15D9-A31B-6977-322A528D6A62}"/>
              </a:ext>
            </a:extLst>
          </p:cNvPr>
          <p:cNvPicPr>
            <a:picLocks noChangeAspect="1"/>
          </p:cNvPicPr>
          <p:nvPr/>
        </p:nvPicPr>
        <p:blipFill>
          <a:blip r:embed="rId5"/>
          <a:stretch>
            <a:fillRect/>
          </a:stretch>
        </p:blipFill>
        <p:spPr>
          <a:xfrm>
            <a:off x="3607620" y="1854568"/>
            <a:ext cx="4638307" cy="4638307"/>
          </a:xfrm>
          <a:prstGeom prst="rect">
            <a:avLst/>
          </a:prstGeom>
        </p:spPr>
      </p:pic>
    </p:spTree>
    <p:extLst>
      <p:ext uri="{BB962C8B-B14F-4D97-AF65-F5344CB8AC3E}">
        <p14:creationId xmlns:p14="http://schemas.microsoft.com/office/powerpoint/2010/main" val="2063161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7270-B2BC-4A34-1157-23D80377C262}"/>
              </a:ext>
            </a:extLst>
          </p:cNvPr>
          <p:cNvSpPr>
            <a:spLocks noGrp="1"/>
          </p:cNvSpPr>
          <p:nvPr>
            <p:ph type="title"/>
          </p:nvPr>
        </p:nvSpPr>
        <p:spPr>
          <a:xfrm>
            <a:off x="450743" y="350997"/>
            <a:ext cx="10515600" cy="1325563"/>
          </a:xfrm>
        </p:spPr>
        <p:txBody>
          <a:bodyPr/>
          <a:lstStyle/>
          <a:p>
            <a:r>
              <a:rPr lang="en-US" dirty="0"/>
              <a:t>Community Support &amp; Resources</a:t>
            </a:r>
          </a:p>
        </p:txBody>
      </p:sp>
      <p:pic>
        <p:nvPicPr>
          <p:cNvPr id="5" name="Picture 4">
            <a:extLst>
              <a:ext uri="{FF2B5EF4-FFF2-40B4-BE49-F238E27FC236}">
                <a16:creationId xmlns:a16="http://schemas.microsoft.com/office/drawing/2014/main" id="{2E5EF39F-9214-0CF5-4374-FFD997A75E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1228" l="3095" r="95000">
                        <a14:foregroundMark x1="10833" y1="73509" x2="12381" y2="67895"/>
                        <a14:foregroundMark x1="3810" y1="73509" x2="4524" y2="82456"/>
                        <a14:foregroundMark x1="8095" y1="90000" x2="8333" y2="88772"/>
                        <a14:foregroundMark x1="4167" y1="90877" x2="4167" y2="90877"/>
                        <a14:foregroundMark x1="4167" y1="90877" x2="3452" y2="87895"/>
                        <a14:foregroundMark x1="10833" y1="88947" x2="11786" y2="88947"/>
                        <a14:foregroundMark x1="9524" y1="88772" x2="11905" y2="89825"/>
                        <a14:foregroundMark x1="17381" y1="90175" x2="17500" y2="85439"/>
                        <a14:foregroundMark x1="26071" y1="90702" x2="27976" y2="89298"/>
                        <a14:foregroundMark x1="26429" y1="89123" x2="27024" y2="88070"/>
                        <a14:foregroundMark x1="22976" y1="84386" x2="22976" y2="84386"/>
                        <a14:foregroundMark x1="18690" y1="85263" x2="18690" y2="85263"/>
                        <a14:foregroundMark x1="18690" y1="85263" x2="19286" y2="87368"/>
                        <a14:foregroundMark x1="19643" y1="85088" x2="19881" y2="86140"/>
                        <a14:foregroundMark x1="86667" y1="69825" x2="91071" y2="78070"/>
                        <a14:foregroundMark x1="94881" y1="72456" x2="95000" y2="87719"/>
                        <a14:foregroundMark x1="52738" y1="38421" x2="54405" y2="44035"/>
                        <a14:foregroundMark x1="60595" y1="42632" x2="61667" y2="33333"/>
                        <a14:foregroundMark x1="32857" y1="30000" x2="33810" y2="40877"/>
                        <a14:foregroundMark x1="38452" y1="36667" x2="36905" y2="30000"/>
                        <a14:foregroundMark x1="64643" y1="91228" x2="64524" y2="88070"/>
                        <a14:foregroundMark x1="65833" y1="58596" x2="63929" y2="52632"/>
                        <a14:foregroundMark x1="27143" y1="54035" x2="27857" y2="50000"/>
                      </a14:backgroundRemoval>
                    </a14:imgEffect>
                  </a14:imgLayer>
                </a14:imgProps>
              </a:ext>
            </a:extLst>
          </a:blip>
          <a:stretch>
            <a:fillRect/>
          </a:stretch>
        </p:blipFill>
        <p:spPr>
          <a:xfrm>
            <a:off x="2724677" y="1673139"/>
            <a:ext cx="6742645" cy="4575366"/>
          </a:xfrm>
          <a:prstGeom prst="rect">
            <a:avLst/>
          </a:prstGeom>
        </p:spPr>
      </p:pic>
      <p:grpSp>
        <p:nvGrpSpPr>
          <p:cNvPr id="6" name="Group 5">
            <a:extLst>
              <a:ext uri="{FF2B5EF4-FFF2-40B4-BE49-F238E27FC236}">
                <a16:creationId xmlns:a16="http://schemas.microsoft.com/office/drawing/2014/main" id="{12601AF6-8A2A-257E-2EA1-90B7EE6BB2B8}"/>
              </a:ext>
            </a:extLst>
          </p:cNvPr>
          <p:cNvGrpSpPr/>
          <p:nvPr/>
        </p:nvGrpSpPr>
        <p:grpSpPr>
          <a:xfrm>
            <a:off x="8794922" y="382672"/>
            <a:ext cx="3092278" cy="1290467"/>
            <a:chOff x="8414078" y="146447"/>
            <a:chExt cx="3603750" cy="1503914"/>
          </a:xfrm>
        </p:grpSpPr>
        <p:pic>
          <p:nvPicPr>
            <p:cNvPr id="7" name="Picture 6">
              <a:extLst>
                <a:ext uri="{FF2B5EF4-FFF2-40B4-BE49-F238E27FC236}">
                  <a16:creationId xmlns:a16="http://schemas.microsoft.com/office/drawing/2014/main" id="{F118DCC8-79C8-69A1-B773-11DAD6F528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5D1C3FF3-0976-065D-561F-828D23F4ED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51940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E28E-EBFB-1A7F-3918-15BD889730A2}"/>
              </a:ext>
            </a:extLst>
          </p:cNvPr>
          <p:cNvSpPr>
            <a:spLocks noGrp="1"/>
          </p:cNvSpPr>
          <p:nvPr>
            <p:ph type="title"/>
          </p:nvPr>
        </p:nvSpPr>
        <p:spPr/>
        <p:txBody>
          <a:bodyPr/>
          <a:lstStyle/>
          <a:p>
            <a:r>
              <a:rPr lang="en-US" dirty="0"/>
              <a:t>Wrapping Up… </a:t>
            </a:r>
          </a:p>
        </p:txBody>
      </p:sp>
      <p:sp>
        <p:nvSpPr>
          <p:cNvPr id="3" name="Content Placeholder 2">
            <a:extLst>
              <a:ext uri="{FF2B5EF4-FFF2-40B4-BE49-F238E27FC236}">
                <a16:creationId xmlns:a16="http://schemas.microsoft.com/office/drawing/2014/main" id="{A57ABBA9-AACF-45CE-683E-4B64DDB96494}"/>
              </a:ext>
            </a:extLst>
          </p:cNvPr>
          <p:cNvSpPr>
            <a:spLocks noGrp="1"/>
          </p:cNvSpPr>
          <p:nvPr>
            <p:ph idx="1"/>
          </p:nvPr>
        </p:nvSpPr>
        <p:spPr>
          <a:xfrm>
            <a:off x="838200" y="1825625"/>
            <a:ext cx="10515600" cy="2668883"/>
          </a:xfrm>
        </p:spPr>
        <p:txBody>
          <a:bodyPr/>
          <a:lstStyle/>
          <a:p>
            <a:pPr marL="0" indent="0">
              <a:lnSpc>
                <a:spcPct val="150000"/>
              </a:lnSpc>
              <a:buNone/>
            </a:pPr>
            <a:r>
              <a:rPr lang="en-US" dirty="0"/>
              <a:t>In this session we discussed… </a:t>
            </a:r>
          </a:p>
          <a:p>
            <a:pPr>
              <a:lnSpc>
                <a:spcPct val="150000"/>
              </a:lnSpc>
              <a:buFont typeface="Wingdings" pitchFamily="2" charset="2"/>
              <a:buChar char="ü"/>
            </a:pPr>
            <a:r>
              <a:rPr lang="en-US" dirty="0"/>
              <a:t>Unhealthy behavior or violence is never the victim’s fault</a:t>
            </a:r>
          </a:p>
          <a:p>
            <a:pPr>
              <a:lnSpc>
                <a:spcPct val="150000"/>
              </a:lnSpc>
              <a:buFont typeface="Wingdings" pitchFamily="2" charset="2"/>
              <a:buChar char="ü"/>
            </a:pPr>
            <a:r>
              <a:rPr lang="en-US" dirty="0"/>
              <a:t>There are people to help </a:t>
            </a:r>
          </a:p>
          <a:p>
            <a:pPr marL="0" indent="0">
              <a:lnSpc>
                <a:spcPct val="150000"/>
              </a:lnSpc>
              <a:buNone/>
            </a:pPr>
            <a:endParaRPr lang="en-US" dirty="0"/>
          </a:p>
          <a:p>
            <a:endParaRPr lang="en-US" dirty="0"/>
          </a:p>
        </p:txBody>
      </p:sp>
      <p:grpSp>
        <p:nvGrpSpPr>
          <p:cNvPr id="4" name="Group 3">
            <a:extLst>
              <a:ext uri="{FF2B5EF4-FFF2-40B4-BE49-F238E27FC236}">
                <a16:creationId xmlns:a16="http://schemas.microsoft.com/office/drawing/2014/main" id="{50B03B54-1DC9-3DB9-5FA0-C817C667C55F}"/>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511DDB2B-E472-D450-D878-1F28226C35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33A9E321-206B-3C8C-CEAA-974C99E5F2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Picture 2" descr="Young people using technology illustrations | Premium AI-generated vector">
            <a:extLst>
              <a:ext uri="{FF2B5EF4-FFF2-40B4-BE49-F238E27FC236}">
                <a16:creationId xmlns:a16="http://schemas.microsoft.com/office/drawing/2014/main" id="{2E4DF0D7-32CC-2632-70A0-F524ABCAFC3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5" b="99361" l="1438" r="90096">
                        <a14:foregroundMark x1="1757" y1="68690" x2="2807" y2="68565"/>
                        <a14:foregroundMark x1="11821" y1="76198" x2="18530" y2="84505"/>
                        <a14:foregroundMark x1="18530" y1="84505" x2="22364" y2="92971"/>
                        <a14:foregroundMark x1="22364" y1="92971" x2="31629" y2="94888"/>
                        <a14:foregroundMark x1="31629" y1="94888" x2="42173" y2="94089"/>
                        <a14:foregroundMark x1="42173" y1="94089" x2="71725" y2="95687"/>
                        <a14:foregroundMark x1="71725" y1="95687" x2="74760" y2="93131"/>
                        <a14:foregroundMark x1="87061" y1="46166" x2="90096" y2="51597"/>
                        <a14:foregroundMark x1="57668" y1="99361" x2="75080" y2="97604"/>
                        <a14:backgroundMark x1="5911" y1="62620" x2="5112" y2="75080"/>
                        <a14:backgroundMark x1="7348" y1="69010" x2="8466" y2="72045"/>
                        <a14:backgroundMark x1="8147" y1="72364" x2="8786" y2="68211"/>
                        <a14:backgroundMark x1="8786" y1="67093" x2="9265" y2="71246"/>
                        <a14:backgroundMark x1="958" y1="69649" x2="958" y2="69649"/>
                        <a14:backgroundMark x1="1757" y1="69329" x2="2396" y2="70128"/>
                      </a14:backgroundRemoval>
                    </a14:imgEffect>
                  </a14:imgLayer>
                </a14:imgProps>
              </a:ext>
              <a:ext uri="{28A0092B-C50C-407E-A947-70E740481C1C}">
                <a14:useLocalDpi xmlns:a14="http://schemas.microsoft.com/office/drawing/2010/main" val="0"/>
              </a:ext>
            </a:extLst>
          </a:blip>
          <a:srcRect/>
          <a:stretch>
            <a:fillRect/>
          </a:stretch>
        </p:blipFill>
        <p:spPr bwMode="auto">
          <a:xfrm>
            <a:off x="7873139" y="2539139"/>
            <a:ext cx="4318861" cy="431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42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EE0F-A81A-C916-1CCF-8D60DC903A21}"/>
              </a:ext>
            </a:extLst>
          </p:cNvPr>
          <p:cNvSpPr>
            <a:spLocks noGrp="1"/>
          </p:cNvSpPr>
          <p:nvPr>
            <p:ph type="title"/>
          </p:nvPr>
        </p:nvSpPr>
        <p:spPr/>
        <p:txBody>
          <a:bodyPr/>
          <a:lstStyle/>
          <a:p>
            <a:r>
              <a:rPr lang="en-US" dirty="0"/>
              <a:t>Journaling Reflection</a:t>
            </a:r>
          </a:p>
        </p:txBody>
      </p:sp>
      <p:pic>
        <p:nvPicPr>
          <p:cNvPr id="4" name="Picture 2" descr="Journaling Clipart PNG, Vector, PSD, and Clipart With Transparent  Background for Free Download | Pngtree">
            <a:extLst>
              <a:ext uri="{FF2B5EF4-FFF2-40B4-BE49-F238E27FC236}">
                <a16:creationId xmlns:a16="http://schemas.microsoft.com/office/drawing/2014/main" id="{5021DCF1-69E2-FB64-6DCE-E109E5163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9773"/>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3F79F0D-CDA1-CAEB-3BC2-6B4999EDE3E0}"/>
              </a:ext>
            </a:extLst>
          </p:cNvPr>
          <p:cNvGrpSpPr/>
          <p:nvPr/>
        </p:nvGrpSpPr>
        <p:grpSpPr>
          <a:xfrm>
            <a:off x="8794922" y="382672"/>
            <a:ext cx="3092278" cy="1290467"/>
            <a:chOff x="8414078" y="146447"/>
            <a:chExt cx="3603750" cy="1503914"/>
          </a:xfrm>
        </p:grpSpPr>
        <p:pic>
          <p:nvPicPr>
            <p:cNvPr id="6" name="Picture 5">
              <a:extLst>
                <a:ext uri="{FF2B5EF4-FFF2-40B4-BE49-F238E27FC236}">
                  <a16:creationId xmlns:a16="http://schemas.microsoft.com/office/drawing/2014/main" id="{21EEC920-F629-85C3-2ECC-37E301318A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a:extLst>
                <a:ext uri="{FF2B5EF4-FFF2-40B4-BE49-F238E27FC236}">
                  <a16:creationId xmlns:a16="http://schemas.microsoft.com/office/drawing/2014/main" id="{AADFEDD9-C57B-F808-2681-403D963AA9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Right Triangle 2">
            <a:extLst>
              <a:ext uri="{FF2B5EF4-FFF2-40B4-BE49-F238E27FC236}">
                <a16:creationId xmlns:a16="http://schemas.microsoft.com/office/drawing/2014/main" id="{601538AE-D853-FB3E-85DF-4CF1B8D3370D}"/>
              </a:ext>
            </a:extLst>
          </p:cNvPr>
          <p:cNvSpPr/>
          <p:nvPr/>
        </p:nvSpPr>
        <p:spPr>
          <a:xfrm>
            <a:off x="267305" y="6408817"/>
            <a:ext cx="300625" cy="225468"/>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758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74EF-6B8D-84FD-3C81-2152F65848C9}"/>
              </a:ext>
            </a:extLst>
          </p:cNvPr>
          <p:cNvSpPr>
            <a:spLocks noGrp="1"/>
          </p:cNvSpPr>
          <p:nvPr>
            <p:ph type="title"/>
          </p:nvPr>
        </p:nvSpPr>
        <p:spPr/>
        <p:txBody>
          <a:bodyPr/>
          <a:lstStyle/>
          <a:p>
            <a:r>
              <a:rPr lang="en-US" dirty="0"/>
              <a:t>Media Analysis</a:t>
            </a:r>
          </a:p>
        </p:txBody>
      </p:sp>
      <p:pic>
        <p:nvPicPr>
          <p:cNvPr id="46086" name="Picture 6" descr="A boy watching tv shows flat icon | Premium Vector">
            <a:extLst>
              <a:ext uri="{FF2B5EF4-FFF2-40B4-BE49-F238E27FC236}">
                <a16:creationId xmlns:a16="http://schemas.microsoft.com/office/drawing/2014/main" id="{7C761743-C72C-2DAD-5494-A07F321499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4" b="89776" l="9425" r="90895">
                        <a14:foregroundMark x1="90895" y1="60383" x2="90415" y2="72364"/>
                        <a14:foregroundMark x1="9425" y1="46326" x2="9425" y2="46326"/>
                      </a14:backgroundRemoval>
                    </a14:imgEffect>
                  </a14:imgLayer>
                </a14:imgProps>
              </a:ext>
              <a:ext uri="{28A0092B-C50C-407E-A947-70E740481C1C}">
                <a14:useLocalDpi xmlns:a14="http://schemas.microsoft.com/office/drawing/2010/main" val="0"/>
              </a:ext>
            </a:extLst>
          </a:blip>
          <a:srcRect/>
          <a:stretch>
            <a:fillRect/>
          </a:stretch>
        </p:blipFill>
        <p:spPr bwMode="auto">
          <a:xfrm>
            <a:off x="3190713" y="1465880"/>
            <a:ext cx="5810573" cy="58105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D51C618-5587-4FE6-E458-7789D177DA0F}"/>
              </a:ext>
            </a:extLst>
          </p:cNvPr>
          <p:cNvGrpSpPr/>
          <p:nvPr/>
        </p:nvGrpSpPr>
        <p:grpSpPr>
          <a:xfrm>
            <a:off x="8794922" y="382672"/>
            <a:ext cx="3092278" cy="1290467"/>
            <a:chOff x="8414078" y="146447"/>
            <a:chExt cx="3603750" cy="1503914"/>
          </a:xfrm>
        </p:grpSpPr>
        <p:pic>
          <p:nvPicPr>
            <p:cNvPr id="5" name="Picture 4">
              <a:extLst>
                <a:ext uri="{FF2B5EF4-FFF2-40B4-BE49-F238E27FC236}">
                  <a16:creationId xmlns:a16="http://schemas.microsoft.com/office/drawing/2014/main" id="{54B8694F-3F0B-B133-FAF3-12367700B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D6D5B34-8922-C9AE-F393-00B6D9C146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Right Triangle 2">
            <a:extLst>
              <a:ext uri="{FF2B5EF4-FFF2-40B4-BE49-F238E27FC236}">
                <a16:creationId xmlns:a16="http://schemas.microsoft.com/office/drawing/2014/main" id="{1FE6D75B-139F-FEE6-6495-9B1F8AC40B4A}"/>
              </a:ext>
            </a:extLst>
          </p:cNvPr>
          <p:cNvSpPr/>
          <p:nvPr/>
        </p:nvSpPr>
        <p:spPr>
          <a:xfrm>
            <a:off x="267305" y="6408817"/>
            <a:ext cx="300625" cy="225468"/>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09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050" y="-1525835"/>
            <a:ext cx="8825658" cy="3329581"/>
          </a:xfrm>
        </p:spPr>
        <p:txBody>
          <a:bodyPr/>
          <a:lstStyle/>
          <a:p>
            <a:r>
              <a:rPr lang="en-US" dirty="0"/>
              <a:t>Thank You </a:t>
            </a:r>
          </a:p>
        </p:txBody>
      </p:sp>
      <p:sp>
        <p:nvSpPr>
          <p:cNvPr id="3" name="Subtitle 2"/>
          <p:cNvSpPr>
            <a:spLocks noGrp="1"/>
          </p:cNvSpPr>
          <p:nvPr>
            <p:ph type="subTitle" idx="1"/>
          </p:nvPr>
        </p:nvSpPr>
        <p:spPr>
          <a:xfrm>
            <a:off x="726859" y="2318696"/>
            <a:ext cx="9681849" cy="4007327"/>
          </a:xfrm>
        </p:spPr>
        <p:txBody>
          <a:bodyPr>
            <a:normAutofit/>
          </a:bodyPr>
          <a:lstStyle/>
          <a:p>
            <a:pPr algn="l"/>
            <a:r>
              <a:rPr lang="en-US" sz="3200" dirty="0"/>
              <a:t>Name: </a:t>
            </a:r>
          </a:p>
          <a:p>
            <a:pPr algn="l"/>
            <a:r>
              <a:rPr lang="en-US" sz="3200" dirty="0"/>
              <a:t>Peace Program Counsellor: </a:t>
            </a:r>
          </a:p>
          <a:p>
            <a:pPr algn="l"/>
            <a:r>
              <a:rPr lang="en-US" sz="3200" dirty="0"/>
              <a:t>Organization Name:</a:t>
            </a:r>
          </a:p>
          <a:p>
            <a:pPr algn="l"/>
            <a:r>
              <a:rPr lang="en-US" sz="3200" dirty="0"/>
              <a:t>Phone Number:</a:t>
            </a:r>
          </a:p>
          <a:p>
            <a:pPr algn="l"/>
            <a:r>
              <a:rPr lang="en-US" sz="3200" dirty="0"/>
              <a:t>Email:</a:t>
            </a:r>
          </a:p>
          <a:p>
            <a:pPr algn="l"/>
            <a:r>
              <a:rPr lang="en-US" sz="3200" dirty="0"/>
              <a:t>Office hours:</a:t>
            </a:r>
          </a:p>
        </p:txBody>
      </p:sp>
      <p:grpSp>
        <p:nvGrpSpPr>
          <p:cNvPr id="4" name="Group 3"/>
          <p:cNvGrpSpPr/>
          <p:nvPr/>
        </p:nvGrpSpPr>
        <p:grpSpPr>
          <a:xfrm>
            <a:off x="8563708" y="322293"/>
            <a:ext cx="3295859" cy="1418584"/>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98407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F5BF-9883-B008-0F14-A798D2352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AA8EF-EF14-DE1E-D651-2C3A77A3C021}"/>
              </a:ext>
            </a:extLst>
          </p:cNvPr>
          <p:cNvSpPr>
            <a:spLocks noGrp="1"/>
          </p:cNvSpPr>
          <p:nvPr>
            <p:ph type="title"/>
          </p:nvPr>
        </p:nvSpPr>
        <p:spPr>
          <a:xfrm>
            <a:off x="615073" y="701900"/>
            <a:ext cx="10515600" cy="1325563"/>
          </a:xfrm>
        </p:spPr>
        <p:txBody>
          <a:bodyPr>
            <a:normAutofit/>
          </a:bodyPr>
          <a:lstStyle/>
          <a:p>
            <a:r>
              <a:rPr lang="en-US" sz="4000" dirty="0"/>
              <a:t>Exploring Unhealthy Digital Behaviors </a:t>
            </a:r>
          </a:p>
        </p:txBody>
      </p:sp>
      <p:sp>
        <p:nvSpPr>
          <p:cNvPr id="3" name="Content Placeholder 2">
            <a:extLst>
              <a:ext uri="{FF2B5EF4-FFF2-40B4-BE49-F238E27FC236}">
                <a16:creationId xmlns:a16="http://schemas.microsoft.com/office/drawing/2014/main" id="{A5DCD905-AB0E-1DE0-5ADD-6F2DB3888B22}"/>
              </a:ext>
            </a:extLst>
          </p:cNvPr>
          <p:cNvSpPr>
            <a:spLocks noGrp="1"/>
          </p:cNvSpPr>
          <p:nvPr>
            <p:ph idx="1"/>
          </p:nvPr>
        </p:nvSpPr>
        <p:spPr>
          <a:xfrm>
            <a:off x="585376" y="2127254"/>
            <a:ext cx="10738727" cy="2482606"/>
          </a:xfrm>
        </p:spPr>
        <p:txBody>
          <a:bodyPr/>
          <a:lstStyle/>
          <a:p>
            <a:pPr marL="0" indent="0">
              <a:buNone/>
            </a:pPr>
            <a:r>
              <a:rPr lang="en-US" dirty="0"/>
              <a:t>Why might it be easy to overlook unhealthy behaviors in a digital space? (e.g. on social media, over texts etc.)</a:t>
            </a:r>
          </a:p>
          <a:p>
            <a:pPr marL="0" indent="0">
              <a:buNone/>
            </a:pPr>
            <a:endParaRPr lang="en-US" dirty="0"/>
          </a:p>
        </p:txBody>
      </p:sp>
      <p:grpSp>
        <p:nvGrpSpPr>
          <p:cNvPr id="4" name="Group 3">
            <a:extLst>
              <a:ext uri="{FF2B5EF4-FFF2-40B4-BE49-F238E27FC236}">
                <a16:creationId xmlns:a16="http://schemas.microsoft.com/office/drawing/2014/main" id="{A4A46D04-2D50-8C11-A3F2-6D07CB6D9D8C}"/>
              </a:ext>
            </a:extLst>
          </p:cNvPr>
          <p:cNvGrpSpPr/>
          <p:nvPr/>
        </p:nvGrpSpPr>
        <p:grpSpPr>
          <a:xfrm>
            <a:off x="8855211" y="365125"/>
            <a:ext cx="3092278" cy="1290467"/>
            <a:chOff x="8414078" y="146447"/>
            <a:chExt cx="3603750" cy="1503914"/>
          </a:xfrm>
        </p:grpSpPr>
        <p:pic>
          <p:nvPicPr>
            <p:cNvPr id="5" name="Picture 4">
              <a:extLst>
                <a:ext uri="{FF2B5EF4-FFF2-40B4-BE49-F238E27FC236}">
                  <a16:creationId xmlns:a16="http://schemas.microsoft.com/office/drawing/2014/main" id="{B490A341-72E6-9279-ED34-33521472F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FEAC3B42-947C-2E0A-A099-2574EA6610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4098" name="Picture 2" descr="Love Bombing then Ghosting: Signs, Causes, &amp; How to Avoid It">
            <a:extLst>
              <a:ext uri="{FF2B5EF4-FFF2-40B4-BE49-F238E27FC236}">
                <a16:creationId xmlns:a16="http://schemas.microsoft.com/office/drawing/2014/main" id="{D4BBF2B6-937F-3114-C50C-B5441400D4F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638" b="98261" l="2609" r="98261">
                        <a14:foregroundMark x1="10000" y1="6087" x2="15870" y2="14203"/>
                        <a14:foregroundMark x1="15870" y1="14203" x2="25435" y2="15652"/>
                        <a14:foregroundMark x1="25435" y1="15652" x2="29565" y2="15362"/>
                        <a14:foregroundMark x1="2609" y1="4638" x2="2826" y2="8696"/>
                        <a14:foregroundMark x1="37609" y1="10145" x2="45870" y2="7536"/>
                        <a14:foregroundMark x1="45870" y1="7536" x2="55000" y2="8986"/>
                        <a14:foregroundMark x1="26304" y1="91304" x2="34348" y2="95072"/>
                        <a14:foregroundMark x1="34348" y1="95072" x2="53696" y2="89275"/>
                        <a14:foregroundMark x1="53696" y1="89275" x2="65652" y2="70435"/>
                        <a14:foregroundMark x1="65652" y1="70435" x2="73478" y2="65797"/>
                        <a14:foregroundMark x1="73478" y1="65797" x2="84130" y2="85797"/>
                        <a14:foregroundMark x1="84130" y1="85797" x2="74348" y2="90725"/>
                        <a14:foregroundMark x1="74348" y1="90725" x2="65435" y2="89855"/>
                        <a14:foregroundMark x1="65435" y1="89855" x2="56957" y2="85507"/>
                        <a14:foregroundMark x1="56957" y1="85507" x2="49565" y2="72464"/>
                        <a14:foregroundMark x1="68043" y1="56812" x2="75870" y2="60870"/>
                        <a14:foregroundMark x1="75870" y1="60870" x2="81957" y2="68406"/>
                        <a14:foregroundMark x1="81957" y1="68406" x2="90000" y2="93623"/>
                        <a14:foregroundMark x1="24783" y1="98261" x2="33043" y2="98841"/>
                        <a14:foregroundMark x1="33043" y1="98841" x2="50652" y2="97101"/>
                        <a14:foregroundMark x1="50652" y1="97101" x2="59565" y2="97391"/>
                        <a14:foregroundMark x1="59565" y1="97391" x2="70435" y2="97101"/>
                        <a14:foregroundMark x1="70435" y1="97101" x2="90652" y2="97391"/>
                        <a14:foregroundMark x1="92826" y1="97391" x2="96522" y2="98261"/>
                        <a14:foregroundMark x1="96522" y1="96812" x2="98261" y2="98261"/>
                        <a14:foregroundMark x1="33913" y1="15072" x2="61522" y2="19710"/>
                      </a14:backgroundRemoval>
                    </a14:imgEffect>
                  </a14:imgLayer>
                </a14:imgProps>
              </a:ext>
              <a:ext uri="{28A0092B-C50C-407E-A947-70E740481C1C}">
                <a14:useLocalDpi xmlns:a14="http://schemas.microsoft.com/office/drawing/2010/main" val="0"/>
              </a:ext>
            </a:extLst>
          </a:blip>
          <a:srcRect/>
          <a:stretch>
            <a:fillRect/>
          </a:stretch>
        </p:blipFill>
        <p:spPr bwMode="auto">
          <a:xfrm>
            <a:off x="7057220" y="2996686"/>
            <a:ext cx="4890269" cy="3667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9DF413-E7DA-CF35-2888-481E656F89F4}"/>
              </a:ext>
            </a:extLst>
          </p:cNvPr>
          <p:cNvSpPr txBox="1"/>
          <p:nvPr/>
        </p:nvSpPr>
        <p:spPr>
          <a:xfrm>
            <a:off x="268637" y="6492875"/>
            <a:ext cx="7377194" cy="276999"/>
          </a:xfrm>
          <a:prstGeom prst="rect">
            <a:avLst/>
          </a:prstGeom>
          <a:noFill/>
        </p:spPr>
        <p:txBody>
          <a:bodyPr wrap="square" rtlCol="0">
            <a:spAutoFit/>
          </a:bodyPr>
          <a:lstStyle/>
          <a:p>
            <a:r>
              <a:rPr lang="en-US" sz="1200" dirty="0"/>
              <a:t>Image Source: </a:t>
            </a:r>
            <a:r>
              <a:rPr lang="en-US" sz="1200" dirty="0" err="1"/>
              <a:t>wikihow.com</a:t>
            </a:r>
            <a:endParaRPr lang="en-US" sz="1200" dirty="0"/>
          </a:p>
        </p:txBody>
      </p:sp>
    </p:spTree>
    <p:extLst>
      <p:ext uri="{BB962C8B-B14F-4D97-AF65-F5344CB8AC3E}">
        <p14:creationId xmlns:p14="http://schemas.microsoft.com/office/powerpoint/2010/main" val="253330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2C84-CDC7-CD87-9E2C-5138ED031CFF}"/>
              </a:ext>
            </a:extLst>
          </p:cNvPr>
          <p:cNvSpPr>
            <a:spLocks noGrp="1"/>
          </p:cNvSpPr>
          <p:nvPr>
            <p:ph type="title"/>
          </p:nvPr>
        </p:nvSpPr>
        <p:spPr>
          <a:xfrm>
            <a:off x="838200" y="2580786"/>
            <a:ext cx="10515600" cy="1325563"/>
          </a:xfrm>
        </p:spPr>
        <p:txBody>
          <a:bodyPr>
            <a:normAutofit/>
          </a:bodyPr>
          <a:lstStyle/>
          <a:p>
            <a:pPr algn="ctr"/>
            <a:r>
              <a:rPr lang="en-US" sz="5400" dirty="0"/>
              <a:t>Scenario Activity</a:t>
            </a:r>
          </a:p>
        </p:txBody>
      </p:sp>
      <p:grpSp>
        <p:nvGrpSpPr>
          <p:cNvPr id="4" name="Group 3">
            <a:extLst>
              <a:ext uri="{FF2B5EF4-FFF2-40B4-BE49-F238E27FC236}">
                <a16:creationId xmlns:a16="http://schemas.microsoft.com/office/drawing/2014/main" id="{A8134302-8268-6CFB-1DE5-5DF465939065}"/>
              </a:ext>
            </a:extLst>
          </p:cNvPr>
          <p:cNvGrpSpPr/>
          <p:nvPr/>
        </p:nvGrpSpPr>
        <p:grpSpPr>
          <a:xfrm>
            <a:off x="8696950" y="392632"/>
            <a:ext cx="3092278" cy="1290467"/>
            <a:chOff x="8414078" y="146447"/>
            <a:chExt cx="3603750" cy="1503914"/>
          </a:xfrm>
        </p:grpSpPr>
        <p:pic>
          <p:nvPicPr>
            <p:cNvPr id="5" name="Picture 4">
              <a:extLst>
                <a:ext uri="{FF2B5EF4-FFF2-40B4-BE49-F238E27FC236}">
                  <a16:creationId xmlns:a16="http://schemas.microsoft.com/office/drawing/2014/main" id="{4DF2A679-C991-5EF5-3ED2-F5DA1C9FB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7366759-5388-E15B-76C7-7EB329A36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3074" name="Picture 2" descr="Focus Group Images - Free Download on Freepik">
            <a:extLst>
              <a:ext uri="{FF2B5EF4-FFF2-40B4-BE49-F238E27FC236}">
                <a16:creationId xmlns:a16="http://schemas.microsoft.com/office/drawing/2014/main" id="{7A286DFE-F6B1-28F9-2833-CFE84E85092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2013" y="2693957"/>
            <a:ext cx="6454150" cy="429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4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B22E-7EAF-5A6A-B90A-47EC733EE0AA}"/>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2E38EE65-9102-5487-6F1E-4A1FD0D32D59}"/>
              </a:ext>
            </a:extLst>
          </p:cNvPr>
          <p:cNvSpPr>
            <a:spLocks noGrp="1"/>
          </p:cNvSpPr>
          <p:nvPr>
            <p:ph idx="1"/>
          </p:nvPr>
        </p:nvSpPr>
        <p:spPr>
          <a:xfrm>
            <a:off x="838200" y="2499116"/>
            <a:ext cx="10515600" cy="2281482"/>
          </a:xfrm>
        </p:spPr>
        <p:txBody>
          <a:bodyPr>
            <a:normAutofit/>
          </a:bodyPr>
          <a:lstStyle/>
          <a:p>
            <a:pPr marL="0" indent="0">
              <a:lnSpc>
                <a:spcPct val="150000"/>
              </a:lnSpc>
              <a:buNone/>
            </a:pPr>
            <a:r>
              <a:rPr lang="en-US" b="1" dirty="0"/>
              <a:t>A friend keeps texting you a lot when you are hanging out with other people. They keep asking who you’re with and what you are doing. How might that make you feel? What would you do?</a:t>
            </a:r>
          </a:p>
        </p:txBody>
      </p:sp>
      <p:grpSp>
        <p:nvGrpSpPr>
          <p:cNvPr id="4" name="Group 3">
            <a:extLst>
              <a:ext uri="{FF2B5EF4-FFF2-40B4-BE49-F238E27FC236}">
                <a16:creationId xmlns:a16="http://schemas.microsoft.com/office/drawing/2014/main" id="{52E1A5D4-5D60-A3C2-5717-5D7F473DE67B}"/>
              </a:ext>
            </a:extLst>
          </p:cNvPr>
          <p:cNvGrpSpPr/>
          <p:nvPr/>
        </p:nvGrpSpPr>
        <p:grpSpPr>
          <a:xfrm>
            <a:off x="8784873" y="376372"/>
            <a:ext cx="3092278" cy="1290467"/>
            <a:chOff x="8414078" y="146447"/>
            <a:chExt cx="3603750" cy="1503914"/>
          </a:xfrm>
        </p:grpSpPr>
        <p:pic>
          <p:nvPicPr>
            <p:cNvPr id="5" name="Picture 4">
              <a:extLst>
                <a:ext uri="{FF2B5EF4-FFF2-40B4-BE49-F238E27FC236}">
                  <a16:creationId xmlns:a16="http://schemas.microsoft.com/office/drawing/2014/main" id="{8157A435-BD5E-71EB-4DB9-F35F3E8F44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8F52B20-6AAB-6C39-4CDD-45B4D68833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Right Triangle 6">
            <a:extLst>
              <a:ext uri="{FF2B5EF4-FFF2-40B4-BE49-F238E27FC236}">
                <a16:creationId xmlns:a16="http://schemas.microsoft.com/office/drawing/2014/main" id="{8D6636D0-B520-4852-D9C5-4D88218474FC}"/>
              </a:ext>
            </a:extLst>
          </p:cNvPr>
          <p:cNvSpPr/>
          <p:nvPr/>
        </p:nvSpPr>
        <p:spPr>
          <a:xfrm>
            <a:off x="251460" y="6103620"/>
            <a:ext cx="586740" cy="43434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433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20032</TotalTime>
  <Words>8976</Words>
  <Application>Microsoft Macintosh PowerPoint</Application>
  <PresentationFormat>Widescreen</PresentationFormat>
  <Paragraphs>805</Paragraphs>
  <Slides>65</Slides>
  <Notes>65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Aptos</vt:lpstr>
      <vt:lpstr>Aptos Display</vt:lpstr>
      <vt:lpstr>Arial</vt:lpstr>
      <vt:lpstr>System Font Regular</vt:lpstr>
      <vt:lpstr>Wingdings</vt:lpstr>
      <vt:lpstr>Office Theme</vt:lpstr>
      <vt:lpstr>Note for Presenter:</vt:lpstr>
      <vt:lpstr>PowerPoint Presentation</vt:lpstr>
      <vt:lpstr>VIP Outline for Grades 6-7</vt:lpstr>
      <vt:lpstr>Exploring Healthy vs. Unhealthy Online Behaviour</vt:lpstr>
      <vt:lpstr>PowerPoint Presentation</vt:lpstr>
      <vt:lpstr>Unhealthy vs. Healthy Online Behavior</vt:lpstr>
      <vt:lpstr>Exploring Unhealthy Digital Behaviors </vt:lpstr>
      <vt:lpstr>Scenario Activity</vt:lpstr>
      <vt:lpstr>Scenario 1:</vt:lpstr>
      <vt:lpstr>Scenario 1:</vt:lpstr>
      <vt:lpstr>Scenario 1:</vt:lpstr>
      <vt:lpstr>Scenario 2:</vt:lpstr>
      <vt:lpstr>Scenario 2:</vt:lpstr>
      <vt:lpstr>Scenario 2:</vt:lpstr>
      <vt:lpstr>Scenario 3: </vt:lpstr>
      <vt:lpstr>Setting Healthy Boundaries</vt:lpstr>
      <vt:lpstr>Journaling Reflection</vt:lpstr>
      <vt:lpstr>Wrapping Up</vt:lpstr>
      <vt:lpstr>Password Tips</vt:lpstr>
      <vt:lpstr>Understanding Digital Consent</vt:lpstr>
      <vt:lpstr>Digital Consent </vt:lpstr>
      <vt:lpstr>What does it look like… ? </vt:lpstr>
      <vt:lpstr>What does it look like… ? </vt:lpstr>
      <vt:lpstr>PowerPoint Presentation</vt:lpstr>
      <vt:lpstr>Scenario Activity </vt:lpstr>
      <vt:lpstr>Scenario 1: </vt:lpstr>
      <vt:lpstr>Scenario 2: </vt:lpstr>
      <vt:lpstr>Scenario 3:</vt:lpstr>
      <vt:lpstr>Scenario 4: </vt:lpstr>
      <vt:lpstr>Digital vs. Verbal Consent </vt:lpstr>
      <vt:lpstr>Scenarios: Practicing Digital Consent</vt:lpstr>
      <vt:lpstr>Scenario 1: </vt:lpstr>
      <vt:lpstr>Scenario 2: </vt:lpstr>
      <vt:lpstr>Scenario 3:</vt:lpstr>
      <vt:lpstr>“No” is Normal </vt:lpstr>
      <vt:lpstr>Wrapping Up… </vt:lpstr>
      <vt:lpstr>Unhealthy Digital Behaviors</vt:lpstr>
      <vt:lpstr>Scenarios: Recognizing Unhealthy Digital Behaviors</vt:lpstr>
      <vt:lpstr>Scenario 1: </vt:lpstr>
      <vt:lpstr>Scenario 2: </vt:lpstr>
      <vt:lpstr>Scenario 3: </vt:lpstr>
      <vt:lpstr>Strategies</vt:lpstr>
      <vt:lpstr>Scenario: Upstander Action</vt:lpstr>
      <vt:lpstr>Scenario:</vt:lpstr>
      <vt:lpstr>Wrapping Up… </vt:lpstr>
      <vt:lpstr>Discussion: Upstander Action</vt:lpstr>
      <vt:lpstr>Journaling Reflection</vt:lpstr>
      <vt:lpstr>Practice Safe Digital Breakup Strategies</vt:lpstr>
      <vt:lpstr>Digital Boundaries</vt:lpstr>
      <vt:lpstr>Group Discussion:</vt:lpstr>
      <vt:lpstr>Group Discussion:</vt:lpstr>
      <vt:lpstr>Decision Tree </vt:lpstr>
      <vt:lpstr>Wrapping Up…</vt:lpstr>
      <vt:lpstr>Supporting Friends &amp; Accessing Community Resources</vt:lpstr>
      <vt:lpstr>Digital Abuse = “Care”? </vt:lpstr>
      <vt:lpstr>Scenarios: How to Be a Supportive Friend</vt:lpstr>
      <vt:lpstr>Scenario 1: </vt:lpstr>
      <vt:lpstr>Scenario 2: </vt:lpstr>
      <vt:lpstr>Scenario 3:  </vt:lpstr>
      <vt:lpstr>Group Discussion</vt:lpstr>
      <vt:lpstr>Community Support &amp; Resources</vt:lpstr>
      <vt:lpstr>Wrapping Up… </vt:lpstr>
      <vt:lpstr>Journaling Reflection</vt:lpstr>
      <vt:lpstr>Media Analysis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hyzelb@student.ubc.ca</dc:creator>
  <cp:lastModifiedBy>hyzelb@student.ubc.ca</cp:lastModifiedBy>
  <cp:revision>74</cp:revision>
  <dcterms:created xsi:type="dcterms:W3CDTF">2025-07-17T18:45:39Z</dcterms:created>
  <dcterms:modified xsi:type="dcterms:W3CDTF">2025-08-01T17:56:30Z</dcterms:modified>
</cp:coreProperties>
</file>